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2"/>
    <p:restoredTop sz="96327"/>
  </p:normalViewPr>
  <p:slideViewPr>
    <p:cSldViewPr snapToGrid="0" snapToObjects="1">
      <p:cViewPr varScale="1">
        <p:scale>
          <a:sx n="96" d="100"/>
          <a:sy n="96" d="100"/>
        </p:scale>
        <p:origin x="2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st, Ann H." userId="43c9b262-6778-4a9c-8e2c-dc65e550b5f2" providerId="ADAL" clId="{28C1F97E-531C-DC4B-9191-46EED106AA32}"/>
    <pc:docChg chg="modSld">
      <pc:chgData name="West, Ann H." userId="43c9b262-6778-4a9c-8e2c-dc65e550b5f2" providerId="ADAL" clId="{28C1F97E-531C-DC4B-9191-46EED106AA32}" dt="2024-10-24T20:13:31.333" v="3" actId="207"/>
      <pc:docMkLst>
        <pc:docMk/>
      </pc:docMkLst>
      <pc:sldChg chg="modSp mod">
        <pc:chgData name="West, Ann H." userId="43c9b262-6778-4a9c-8e2c-dc65e550b5f2" providerId="ADAL" clId="{28C1F97E-531C-DC4B-9191-46EED106AA32}" dt="2024-10-24T20:13:31.333" v="3" actId="207"/>
        <pc:sldMkLst>
          <pc:docMk/>
          <pc:sldMk cId="2662649755" sldId="256"/>
        </pc:sldMkLst>
        <pc:spChg chg="mod">
          <ac:chgData name="West, Ann H." userId="43c9b262-6778-4a9c-8e2c-dc65e550b5f2" providerId="ADAL" clId="{28C1F97E-531C-DC4B-9191-46EED106AA32}" dt="2024-10-24T20:13:31.333" v="3" actId="207"/>
          <ac:spMkLst>
            <pc:docMk/>
            <pc:sldMk cId="2662649755" sldId="256"/>
            <ac:spMk id="2" creationId="{B2D2DF5A-31E6-5A5E-2140-43705E7E20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0E1E-17B9-B644-87A6-1797940B09DC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B56-82F8-4341-9BC1-6C307C45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6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0E1E-17B9-B644-87A6-1797940B09DC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B56-82F8-4341-9BC1-6C307C45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6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0E1E-17B9-B644-87A6-1797940B09DC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B56-82F8-4341-9BC1-6C307C45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7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0E1E-17B9-B644-87A6-1797940B09DC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B56-82F8-4341-9BC1-6C307C45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2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0E1E-17B9-B644-87A6-1797940B09DC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B56-82F8-4341-9BC1-6C307C45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1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0E1E-17B9-B644-87A6-1797940B09DC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B56-82F8-4341-9BC1-6C307C45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4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0E1E-17B9-B644-87A6-1797940B09DC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B56-82F8-4341-9BC1-6C307C45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4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0E1E-17B9-B644-87A6-1797940B09DC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B56-82F8-4341-9BC1-6C307C45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1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0E1E-17B9-B644-87A6-1797940B09DC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B56-82F8-4341-9BC1-6C307C45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0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0E1E-17B9-B644-87A6-1797940B09DC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B56-82F8-4341-9BC1-6C307C45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2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0E1E-17B9-B644-87A6-1797940B09DC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B56-82F8-4341-9BC1-6C307C45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8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40E1E-17B9-B644-87A6-1797940B09DC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2B56-82F8-4341-9BC1-6C307C450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7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kglab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D2DF5A-31E6-5A5E-2140-43705E7E2009}"/>
              </a:ext>
            </a:extLst>
          </p:cNvPr>
          <p:cNvSpPr txBox="1"/>
          <p:nvPr/>
        </p:nvSpPr>
        <p:spPr>
          <a:xfrm>
            <a:off x="445962" y="924181"/>
            <a:ext cx="5847574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Open to the public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Co-hosted by the OU COBRE in Structural Biology 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the Department of Chemistry and Biochemistry</a:t>
            </a:r>
          </a:p>
          <a:p>
            <a:pPr algn="ctr"/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We are Pleased to Announce a Seminar</a:t>
            </a:r>
          </a:p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</a:p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Dr. Kevin Gardner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City College of New York</a:t>
            </a:r>
          </a:p>
          <a:p>
            <a:pPr algn="ctr"/>
            <a:r>
              <a:rPr lang="en-US" sz="1400" dirty="0">
                <a:hlinkClick r:id="rId2"/>
              </a:rPr>
              <a:t>https://kglab.org/</a:t>
            </a:r>
            <a:endParaRPr lang="en-US" sz="1400" dirty="0"/>
          </a:p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Friday, November 15, 2024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3:30 pm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Stephenson Life Sciences Research Center 3410/3430</a:t>
            </a:r>
          </a:p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Environmentally-controlled protein/protein interaction domains: Understanding and exploiting Nature’s switches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Refreshments at 3:15pm</a:t>
            </a:r>
          </a:p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Dr. Gardner </a:t>
            </a:r>
            <a:r>
              <a:rPr lang="en-US" sz="1400" dirty="0">
                <a:solidFill>
                  <a:srgbClr val="242424"/>
                </a:solidFill>
                <a:latin typeface="Calibri" panose="020F0502020204030204" pitchFamily="34" charset="0"/>
              </a:rPr>
              <a:t>began his academic career at UT Southwestern Medical Center where he rose through the ranks from Assistant to Full Professor (1998-2013). He </a:t>
            </a:r>
            <a:r>
              <a:rPr lang="en-US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is 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currently </a:t>
            </a:r>
            <a:r>
              <a:rPr lang="en-US" sz="1400" dirty="0">
                <a:latin typeface="Calibri" panose="020F0502020204030204" pitchFamily="34" charset="0"/>
              </a:rPr>
              <a:t>an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 Einstein </a:t>
            </a:r>
            <a:r>
              <a:rPr lang="en-US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Professor of Chemistry and Biochemistry, CUNY and Director of the Structural Biology Initiative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 (</a:t>
            </a:r>
            <a:r>
              <a:rPr lang="en-US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CUNY Advanced Science Research Center). He is the recipient of numerous awards, including the Stein &amp; Moore Award (Protein Society), the BPS 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A</a:t>
            </a:r>
            <a:r>
              <a:rPr lang="en-US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ward in The Biophysics of Health Disease (Biophysical Society</a:t>
            </a:r>
            <a:r>
              <a:rPr lang="en-US" sz="1400" b="0" i="0" dirty="0">
                <a:effectLst/>
                <a:latin typeface="Calibri" panose="020F0502020204030204" pitchFamily="34" charset="0"/>
              </a:rPr>
              <a:t>)</a:t>
            </a:r>
            <a:r>
              <a:rPr lang="en-US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, and Excellence in Education Award (UTSW). </a:t>
            </a:r>
            <a:r>
              <a:rPr lang="en-US" sz="1400" dirty="0">
                <a:solidFill>
                  <a:srgbClr val="242424"/>
                </a:solidFill>
                <a:latin typeface="Calibri" panose="020F0502020204030204" pitchFamily="34" charset="0"/>
              </a:rPr>
              <a:t>Dr. Gardner’s research has focused on ligand-regulated protein domains involved in signal transduction. His group has studied how LOV blue light photoreceptors utilize flavin chromophores to control diverse effectors ranging from DNA-binding domains to kinases. In parallel, his group studies O</a:t>
            </a:r>
            <a:r>
              <a:rPr lang="en-US" sz="1400" baseline="-25000" dirty="0">
                <a:solidFill>
                  <a:srgbClr val="242424"/>
                </a:solidFill>
                <a:latin typeface="Calibri" panose="020F0502020204030204" pitchFamily="34" charset="0"/>
              </a:rPr>
              <a:t>2</a:t>
            </a:r>
            <a:r>
              <a:rPr lang="en-US" sz="1400" dirty="0">
                <a:solidFill>
                  <a:srgbClr val="242424"/>
                </a:solidFill>
                <a:latin typeface="Calibri" panose="020F0502020204030204" pitchFamily="34" charset="0"/>
              </a:rPr>
              <a:t>-sensitive Hypoxia Inducible Factor (HIF) transcription factors, which launched the development of an anticancer therapeutic, </a:t>
            </a:r>
            <a:r>
              <a:rPr lang="en-US" sz="1400" dirty="0" err="1">
                <a:solidFill>
                  <a:srgbClr val="242424"/>
                </a:solidFill>
                <a:latin typeface="Calibri" panose="020F0502020204030204" pitchFamily="34" charset="0"/>
              </a:rPr>
              <a:t>belzutifan</a:t>
            </a:r>
            <a:r>
              <a:rPr lang="en-US" sz="1400" dirty="0">
                <a:solidFill>
                  <a:srgbClr val="242424"/>
                </a:solidFill>
                <a:latin typeface="Calibri" panose="020F0502020204030204" pitchFamily="34" charset="0"/>
              </a:rPr>
              <a:t>.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3AD9A0B-29B7-B540-A788-D9F8E355DDEF}"/>
              </a:ext>
            </a:extLst>
          </p:cNvPr>
          <p:cNvGrpSpPr/>
          <p:nvPr/>
        </p:nvGrpSpPr>
        <p:grpSpPr>
          <a:xfrm>
            <a:off x="332508" y="467387"/>
            <a:ext cx="6165273" cy="8410503"/>
            <a:chOff x="285283" y="350538"/>
            <a:chExt cx="8632101" cy="6307875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DB8B34-3D8A-2042-8412-005AED20A2C3}"/>
                </a:ext>
              </a:extLst>
            </p:cNvPr>
            <p:cNvCxnSpPr>
              <a:cxnSpLocks/>
            </p:cNvCxnSpPr>
            <p:nvPr/>
          </p:nvCxnSpPr>
          <p:spPr>
            <a:xfrm>
              <a:off x="2677981" y="350538"/>
              <a:ext cx="6230204" cy="26760"/>
            </a:xfrm>
            <a:prstGeom prst="line">
              <a:avLst/>
            </a:prstGeom>
            <a:noFill/>
            <a:ln w="25400" cap="flat" cmpd="sng" algn="ctr">
              <a:solidFill>
                <a:srgbClr val="72091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FF1762D-97B6-E74E-BA96-80F57BAFAF33}"/>
                </a:ext>
              </a:extLst>
            </p:cNvPr>
            <p:cNvCxnSpPr/>
            <p:nvPr/>
          </p:nvCxnSpPr>
          <p:spPr>
            <a:xfrm>
              <a:off x="285283" y="6631653"/>
              <a:ext cx="8632101" cy="26760"/>
            </a:xfrm>
            <a:prstGeom prst="line">
              <a:avLst/>
            </a:prstGeom>
            <a:noFill/>
            <a:ln w="25400" cap="flat" cmpd="sng" algn="ctr">
              <a:solidFill>
                <a:srgbClr val="72091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20410CE-004C-584F-993C-F123E41CC1A4}"/>
                </a:ext>
              </a:extLst>
            </p:cNvPr>
            <p:cNvCxnSpPr/>
            <p:nvPr/>
          </p:nvCxnSpPr>
          <p:spPr>
            <a:xfrm>
              <a:off x="8908185" y="377298"/>
              <a:ext cx="9199" cy="6281115"/>
            </a:xfrm>
            <a:prstGeom prst="line">
              <a:avLst/>
            </a:prstGeom>
            <a:noFill/>
            <a:ln w="25400" cap="flat" cmpd="sng" algn="ctr">
              <a:solidFill>
                <a:srgbClr val="72091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BFB6898-466F-3342-A0A1-9C3703729B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5283" y="350538"/>
              <a:ext cx="317698" cy="0"/>
            </a:xfrm>
            <a:prstGeom prst="line">
              <a:avLst/>
            </a:prstGeom>
            <a:noFill/>
            <a:ln w="25400" cap="flat" cmpd="sng" algn="ctr">
              <a:solidFill>
                <a:srgbClr val="72091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1A45DF1-5D89-2C48-86C2-046EC221301F}"/>
                </a:ext>
              </a:extLst>
            </p:cNvPr>
            <p:cNvCxnSpPr/>
            <p:nvPr/>
          </p:nvCxnSpPr>
          <p:spPr>
            <a:xfrm>
              <a:off x="285283" y="350538"/>
              <a:ext cx="0" cy="6281115"/>
            </a:xfrm>
            <a:prstGeom prst="line">
              <a:avLst/>
            </a:prstGeom>
            <a:noFill/>
            <a:ln w="25400" cap="flat" cmpd="sng" algn="ctr">
              <a:solidFill>
                <a:srgbClr val="72091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3BF9DDDA-88C1-274E-A07D-F3E7235984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15" y="123783"/>
            <a:ext cx="2743200" cy="760415"/>
          </a:xfrm>
          <a:prstGeom prst="rect">
            <a:avLst/>
          </a:prstGeom>
          <a:solidFill>
            <a:srgbClr val="760000"/>
          </a:solidFill>
          <a:ln w="19050" cmpd="sng">
            <a:solidFill>
              <a:srgbClr val="72091C"/>
            </a:solidFill>
          </a:ln>
        </p:spPr>
      </p:pic>
    </p:spTree>
    <p:extLst>
      <p:ext uri="{BB962C8B-B14F-4D97-AF65-F5344CB8AC3E}">
        <p14:creationId xmlns:p14="http://schemas.microsoft.com/office/powerpoint/2010/main" val="2662649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5EB9-481C-CA43-9476-728E5B757DB7}" vid="{0A9ECFAE-FD8E-AD4F-8DCA-2C842919D3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231</Words>
  <Application>Microsoft Macintosh PowerPoint</Application>
  <PresentationFormat>Letter Paper (8.5x11 in)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Janiak-Spens, Fabiola</dc:creator>
  <cp:lastModifiedBy>West, Ann H.</cp:lastModifiedBy>
  <cp:revision>10</cp:revision>
  <dcterms:created xsi:type="dcterms:W3CDTF">2020-01-02T15:59:09Z</dcterms:created>
  <dcterms:modified xsi:type="dcterms:W3CDTF">2024-10-24T20:13:35Z</dcterms:modified>
</cp:coreProperties>
</file>