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4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Gagalin" charset="1" panose="00000500000000000000"/>
      <p:regular r:id="rId10"/>
    </p:embeddedFont>
    <p:embeddedFont>
      <p:font typeface="" charset="1" panose="020005060200000200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19" Target="slides/slide8.xml" Type="http://schemas.openxmlformats.org/officeDocument/2006/relationships/slide"/><Relationship Id="rId2" Target="presProps.xml" Type="http://schemas.openxmlformats.org/officeDocument/2006/relationships/presProps"/><Relationship Id="rId20" Target="slides/slide9.xml" Type="http://schemas.openxmlformats.org/officeDocument/2006/relationships/slide"/><Relationship Id="rId21" Target="slides/slide10.xml" Type="http://schemas.openxmlformats.org/officeDocument/2006/relationships/slide"/><Relationship Id="rId22" Target="slides/slide11.xml" Type="http://schemas.openxmlformats.org/officeDocument/2006/relationships/slide"/><Relationship Id="rId23" Target="slides/slide12.xml" Type="http://schemas.openxmlformats.org/officeDocument/2006/relationships/slide"/><Relationship Id="rId24" Target="notesMasters/notesMaster1.xml" Type="http://schemas.openxmlformats.org/officeDocument/2006/relationships/notesMaster"/><Relationship Id="rId25" Target="theme/theme2.xml" Type="http://schemas.openxmlformats.org/officeDocument/2006/relationships/theme"/><Relationship Id="rId26" Target="notesSlides/notesSlide1.xml" Type="http://schemas.openxmlformats.org/officeDocument/2006/relationships/notesSlide"/><Relationship Id="rId27" Target="notesSlides/notesSlide2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2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notesSlides/notesSlide2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Let students know that their disability category can be found in their IEP paperwork. Also, it can be found in the full evaluation. </a:t>
            </a:r>
          </a:p>
          <a:p>
            <a:r>
              <a:rPr lang="en-US"/>
              <a:t/>
            </a:r>
          </a:p>
          <a:p>
            <a:r>
              <a:rPr lang="en-US"/>
              <a:t>If a student has more than one disability, advise them to select their primary disability.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jpe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721" b="-194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68820" y="0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892906" y="7761904"/>
            <a:ext cx="9064476" cy="2181583"/>
          </a:xfrm>
          <a:custGeom>
            <a:avLst/>
            <a:gdLst/>
            <a:ahLst/>
            <a:cxnLst/>
            <a:rect r="r" b="b" t="t" l="l"/>
            <a:pathLst>
              <a:path h="2181583" w="9064476">
                <a:moveTo>
                  <a:pt x="0" y="0"/>
                </a:moveTo>
                <a:lnTo>
                  <a:pt x="9064476" y="0"/>
                </a:lnTo>
                <a:lnTo>
                  <a:pt x="9064476" y="2181582"/>
                </a:lnTo>
                <a:lnTo>
                  <a:pt x="0" y="2181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63936" y="3937147"/>
            <a:ext cx="4882158" cy="5321153"/>
          </a:xfrm>
          <a:custGeom>
            <a:avLst/>
            <a:gdLst/>
            <a:ahLst/>
            <a:cxnLst/>
            <a:rect r="r" b="b" t="t" l="l"/>
            <a:pathLst>
              <a:path h="5321153" w="4882158">
                <a:moveTo>
                  <a:pt x="0" y="0"/>
                </a:moveTo>
                <a:lnTo>
                  <a:pt x="4882157" y="0"/>
                </a:lnTo>
                <a:lnTo>
                  <a:pt x="4882157" y="5321153"/>
                </a:lnTo>
                <a:lnTo>
                  <a:pt x="0" y="5321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5400000">
            <a:off x="-4919562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Disability Awareness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17123" y="289474"/>
            <a:ext cx="16970877" cy="314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Gagalin"/>
              </a:rPr>
              <a:t>Constructing your future: Disability awareness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28756" y="4563534"/>
            <a:ext cx="7992777" cy="195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agalin"/>
              </a:rPr>
              <a:t>Lesson 2: </a:t>
            </a:r>
          </a:p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FFFFFF"/>
                </a:solidFill>
                <a:latin typeface="Gagalin"/>
              </a:rPr>
              <a:t>Disability Awareness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Disability Awareness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820781">
            <a:off x="1655391" y="1715918"/>
            <a:ext cx="4381309" cy="4397801"/>
          </a:xfrm>
          <a:custGeom>
            <a:avLst/>
            <a:gdLst/>
            <a:ahLst/>
            <a:cxnLst/>
            <a:rect r="r" b="b" t="t" l="l"/>
            <a:pathLst>
              <a:path h="4397801" w="4381309">
                <a:moveTo>
                  <a:pt x="0" y="0"/>
                </a:moveTo>
                <a:lnTo>
                  <a:pt x="4381309" y="0"/>
                </a:lnTo>
                <a:lnTo>
                  <a:pt x="4381309" y="4397801"/>
                </a:lnTo>
                <a:lnTo>
                  <a:pt x="0" y="4397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830775" y="2117119"/>
            <a:ext cx="11901292" cy="7512690"/>
          </a:xfrm>
          <a:custGeom>
            <a:avLst/>
            <a:gdLst/>
            <a:ahLst/>
            <a:cxnLst/>
            <a:rect r="r" b="b" t="t" l="l"/>
            <a:pathLst>
              <a:path h="7512690" w="11901292">
                <a:moveTo>
                  <a:pt x="0" y="0"/>
                </a:moveTo>
                <a:lnTo>
                  <a:pt x="11901292" y="0"/>
                </a:lnTo>
                <a:lnTo>
                  <a:pt x="11901292" y="7512690"/>
                </a:lnTo>
                <a:lnTo>
                  <a:pt x="0" y="75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666034" y="3115019"/>
            <a:ext cx="10469053" cy="345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How can your disability impact your daily life and learning?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7769128" y="-1824229"/>
            <a:ext cx="11801294" cy="11212678"/>
            <a:chOff x="0" y="0"/>
            <a:chExt cx="4103310" cy="389864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03310" cy="3898648"/>
            </a:xfrm>
            <a:custGeom>
              <a:avLst/>
              <a:gdLst/>
              <a:ahLst/>
              <a:cxnLst/>
              <a:rect r="r" b="b" t="t" l="l"/>
              <a:pathLst>
                <a:path h="3898648" w="4103310">
                  <a:moveTo>
                    <a:pt x="0" y="0"/>
                  </a:moveTo>
                  <a:lnTo>
                    <a:pt x="4103310" y="0"/>
                  </a:lnTo>
                  <a:lnTo>
                    <a:pt x="4103310" y="3898648"/>
                  </a:lnTo>
                  <a:lnTo>
                    <a:pt x="0" y="389864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8499809" y="-2521848"/>
            <a:ext cx="11751725" cy="11227237"/>
            <a:chOff x="0" y="0"/>
            <a:chExt cx="4080777" cy="389864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080776" cy="3898648"/>
            </a:xfrm>
            <a:custGeom>
              <a:avLst/>
              <a:gdLst/>
              <a:ahLst/>
              <a:cxnLst/>
              <a:rect r="r" b="b" t="t" l="l"/>
              <a:pathLst>
                <a:path h="3898648" w="4080776">
                  <a:moveTo>
                    <a:pt x="0" y="0"/>
                  </a:moveTo>
                  <a:lnTo>
                    <a:pt x="4080776" y="0"/>
                  </a:lnTo>
                  <a:lnTo>
                    <a:pt x="4080776" y="3898648"/>
                  </a:lnTo>
                  <a:lnTo>
                    <a:pt x="0" y="3898648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522551" y="2353170"/>
            <a:ext cx="5921533" cy="5580659"/>
            <a:chOff x="0" y="0"/>
            <a:chExt cx="7895378" cy="7440879"/>
          </a:xfrm>
        </p:grpSpPr>
        <p:sp>
          <p:nvSpPr>
            <p:cNvPr name="Freeform 10" id="10"/>
            <p:cNvSpPr/>
            <p:nvPr/>
          </p:nvSpPr>
          <p:spPr>
            <a:xfrm flipH="false" flipV="false" rot="-4245143">
              <a:off x="3614365" y="367692"/>
              <a:ext cx="3609113" cy="3985969"/>
            </a:xfrm>
            <a:custGeom>
              <a:avLst/>
              <a:gdLst/>
              <a:ahLst/>
              <a:cxnLst/>
              <a:rect r="r" b="b" t="t" l="l"/>
              <a:pathLst>
                <a:path h="3985969" w="3609113">
                  <a:moveTo>
                    <a:pt x="0" y="0"/>
                  </a:moveTo>
                  <a:lnTo>
                    <a:pt x="3609113" y="0"/>
                  </a:lnTo>
                  <a:lnTo>
                    <a:pt x="3609113" y="3985969"/>
                  </a:lnTo>
                  <a:lnTo>
                    <a:pt x="0" y="3985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2604536"/>
              <a:ext cx="5884931" cy="4836343"/>
            </a:xfrm>
            <a:custGeom>
              <a:avLst/>
              <a:gdLst/>
              <a:ahLst/>
              <a:cxnLst/>
              <a:rect r="r" b="b" t="t" l="l"/>
              <a:pathLst>
                <a:path h="4836343" w="5884931">
                  <a:moveTo>
                    <a:pt x="0" y="0"/>
                  </a:moveTo>
                  <a:lnTo>
                    <a:pt x="5884931" y="0"/>
                  </a:lnTo>
                  <a:lnTo>
                    <a:pt x="5884931" y="4836343"/>
                  </a:lnTo>
                  <a:lnTo>
                    <a:pt x="0" y="4836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8499809" y="553259"/>
            <a:ext cx="9743554" cy="1260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25"/>
              </a:lnSpc>
              <a:spcBef>
                <a:spcPct val="0"/>
              </a:spcBef>
            </a:pPr>
            <a:r>
              <a:rPr lang="en-US" sz="7375">
                <a:solidFill>
                  <a:srgbClr val="000000"/>
                </a:solidFill>
                <a:latin typeface="Gagalin"/>
              </a:rPr>
              <a:t>Disability Research</a:t>
            </a:r>
            <a:r>
              <a:rPr lang="en-US" sz="7375">
                <a:solidFill>
                  <a:srgbClr val="000000"/>
                </a:solidFill>
                <a:latin typeface="Gagalin"/>
              </a:rPr>
              <a:t>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144000" y="2788628"/>
            <a:ext cx="8545565" cy="4230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41"/>
              </a:lnSpc>
            </a:pPr>
            <a:r>
              <a:rPr lang="en-US" sz="4815" spc="534">
                <a:solidFill>
                  <a:srgbClr val="000000"/>
                </a:solidFill>
                <a:latin typeface="Arimo"/>
              </a:rPr>
              <a:t>Where can I find my disability category?</a:t>
            </a:r>
          </a:p>
          <a:p>
            <a:pPr algn="ctr">
              <a:lnSpc>
                <a:spcPts val="6741"/>
              </a:lnSpc>
            </a:pPr>
          </a:p>
          <a:p>
            <a:pPr>
              <a:lnSpc>
                <a:spcPts val="6741"/>
              </a:lnSpc>
              <a:spcBef>
                <a:spcPct val="0"/>
              </a:spcBef>
            </a:pPr>
            <a:r>
              <a:rPr lang="en-US" sz="4815" spc="534">
                <a:solidFill>
                  <a:srgbClr val="000000"/>
                </a:solidFill>
                <a:latin typeface="Arimo"/>
              </a:rPr>
              <a:t>What if I have more than one disability category?</a:t>
            </a:r>
          </a:p>
        </p:txBody>
      </p:sp>
      <p:sp>
        <p:nvSpPr>
          <p:cNvPr name="TextBox 14" id="14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Let's explore our Disabilities</a:t>
            </a:r>
          </a:p>
        </p:txBody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526650" y="3909525"/>
            <a:ext cx="4729657" cy="4631509"/>
            <a:chOff x="-72390" y="7620"/>
            <a:chExt cx="6487160" cy="63525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72390" y="7620"/>
              <a:ext cx="6487160" cy="6352540"/>
            </a:xfrm>
            <a:custGeom>
              <a:avLst/>
              <a:gdLst/>
              <a:ahLst/>
              <a:cxnLst/>
              <a:rect r="r" b="b" t="t" l="l"/>
              <a:pathLst>
                <a:path h="6352540" w="648716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2324363" y="5245792"/>
            <a:ext cx="3134231" cy="186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spc="388">
                <a:solidFill>
                  <a:srgbClr val="000000"/>
                </a:solidFill>
                <a:latin typeface="Arimo"/>
              </a:rPr>
              <a:t>Explore your disability category</a:t>
            </a:r>
          </a:p>
        </p:txBody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7377925" y="3909525"/>
            <a:ext cx="4729657" cy="4631509"/>
            <a:chOff x="-72390" y="7620"/>
            <a:chExt cx="6487160" cy="635254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-72390" y="7620"/>
              <a:ext cx="6487160" cy="6352540"/>
            </a:xfrm>
            <a:custGeom>
              <a:avLst/>
              <a:gdLst/>
              <a:ahLst/>
              <a:cxnLst/>
              <a:rect r="r" b="b" t="t" l="l"/>
              <a:pathLst>
                <a:path h="6352540" w="648716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7563000" y="5245792"/>
            <a:ext cx="4359506" cy="186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spc="388">
                <a:solidFill>
                  <a:srgbClr val="000000"/>
                </a:solidFill>
                <a:latin typeface="Arimo"/>
              </a:rPr>
              <a:t>Identify common characteristics of your disability.</a:t>
            </a:r>
          </a:p>
        </p:txBody>
      </p: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3231532" y="3909525"/>
            <a:ext cx="4729657" cy="4631509"/>
            <a:chOff x="-72390" y="7620"/>
            <a:chExt cx="6487160" cy="635254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-72390" y="7620"/>
              <a:ext cx="6487160" cy="6352540"/>
            </a:xfrm>
            <a:custGeom>
              <a:avLst/>
              <a:gdLst/>
              <a:ahLst/>
              <a:cxnLst/>
              <a:rect r="r" b="b" t="t" l="l"/>
              <a:pathLst>
                <a:path h="6352540" w="6487160">
                  <a:moveTo>
                    <a:pt x="6322060" y="3176270"/>
                  </a:moveTo>
                  <a:cubicBezTo>
                    <a:pt x="6322060" y="2844800"/>
                    <a:pt x="6487160" y="2493010"/>
                    <a:pt x="6385560" y="2194560"/>
                  </a:cubicBezTo>
                  <a:cubicBezTo>
                    <a:pt x="6281420" y="1884680"/>
                    <a:pt x="5928360" y="1694180"/>
                    <a:pt x="5734050" y="1436370"/>
                  </a:cubicBezTo>
                  <a:cubicBezTo>
                    <a:pt x="5537200" y="1176020"/>
                    <a:pt x="5455920" y="796290"/>
                    <a:pt x="5185410" y="607060"/>
                  </a:cubicBezTo>
                  <a:cubicBezTo>
                    <a:pt x="4917440" y="420370"/>
                    <a:pt x="4517390" y="462280"/>
                    <a:pt x="4196080" y="360680"/>
                  </a:cubicBezTo>
                  <a:cubicBezTo>
                    <a:pt x="3884930" y="264160"/>
                    <a:pt x="3589020" y="0"/>
                    <a:pt x="3244850" y="0"/>
                  </a:cubicBezTo>
                  <a:cubicBezTo>
                    <a:pt x="2900680" y="0"/>
                    <a:pt x="2603500" y="262890"/>
                    <a:pt x="2293620" y="360680"/>
                  </a:cubicBezTo>
                  <a:cubicBezTo>
                    <a:pt x="1972310" y="461010"/>
                    <a:pt x="1570990" y="419100"/>
                    <a:pt x="1303020" y="607060"/>
                  </a:cubicBezTo>
                  <a:cubicBezTo>
                    <a:pt x="1032510" y="796290"/>
                    <a:pt x="951230" y="1176020"/>
                    <a:pt x="754380" y="1436370"/>
                  </a:cubicBezTo>
                  <a:cubicBezTo>
                    <a:pt x="558800" y="1694180"/>
                    <a:pt x="207010" y="1884680"/>
                    <a:pt x="101600" y="2194560"/>
                  </a:cubicBezTo>
                  <a:cubicBezTo>
                    <a:pt x="1270" y="2493010"/>
                    <a:pt x="165100" y="2844800"/>
                    <a:pt x="165100" y="3176270"/>
                  </a:cubicBezTo>
                  <a:cubicBezTo>
                    <a:pt x="165100" y="3507740"/>
                    <a:pt x="0" y="3859530"/>
                    <a:pt x="101600" y="4157980"/>
                  </a:cubicBezTo>
                  <a:cubicBezTo>
                    <a:pt x="205740" y="4467860"/>
                    <a:pt x="558800" y="4658360"/>
                    <a:pt x="753110" y="4916170"/>
                  </a:cubicBezTo>
                  <a:cubicBezTo>
                    <a:pt x="949960" y="5176520"/>
                    <a:pt x="1031240" y="5556250"/>
                    <a:pt x="1301750" y="5745480"/>
                  </a:cubicBezTo>
                  <a:cubicBezTo>
                    <a:pt x="1569720" y="5933440"/>
                    <a:pt x="1969770" y="5891530"/>
                    <a:pt x="2292350" y="5991860"/>
                  </a:cubicBezTo>
                  <a:cubicBezTo>
                    <a:pt x="2603500" y="6088380"/>
                    <a:pt x="2899410" y="6352540"/>
                    <a:pt x="3243580" y="6352540"/>
                  </a:cubicBezTo>
                  <a:cubicBezTo>
                    <a:pt x="3587750" y="6352540"/>
                    <a:pt x="3884930" y="6089650"/>
                    <a:pt x="4194810" y="5991860"/>
                  </a:cubicBezTo>
                  <a:cubicBezTo>
                    <a:pt x="4516120" y="5891530"/>
                    <a:pt x="4917440" y="5933440"/>
                    <a:pt x="5185410" y="5745480"/>
                  </a:cubicBezTo>
                  <a:cubicBezTo>
                    <a:pt x="5455920" y="5556250"/>
                    <a:pt x="5537200" y="5176520"/>
                    <a:pt x="5734050" y="4916170"/>
                  </a:cubicBezTo>
                  <a:cubicBezTo>
                    <a:pt x="5929630" y="4658360"/>
                    <a:pt x="6281420" y="4467860"/>
                    <a:pt x="6385560" y="4157980"/>
                  </a:cubicBezTo>
                  <a:cubicBezTo>
                    <a:pt x="6487160" y="3858260"/>
                    <a:pt x="6322060" y="3506470"/>
                    <a:pt x="6322060" y="3176270"/>
                  </a:cubicBez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3820590" y="5245792"/>
            <a:ext cx="3551541" cy="186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spc="388">
                <a:solidFill>
                  <a:srgbClr val="000000"/>
                </a:solidFill>
                <a:latin typeface="Arimo"/>
              </a:rPr>
              <a:t>Describe how you disability impacts you.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507305" y="2019545"/>
            <a:ext cx="16470897" cy="956334"/>
            <a:chOff x="0" y="0"/>
            <a:chExt cx="21961196" cy="1275112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21961196" cy="1275112"/>
              <a:chOff x="0" y="0"/>
              <a:chExt cx="6096416" cy="35397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6096416" cy="353970"/>
              </a:xfrm>
              <a:custGeom>
                <a:avLst/>
                <a:gdLst/>
                <a:ahLst/>
                <a:cxnLst/>
                <a:rect r="r" b="b" t="t" l="l"/>
                <a:pathLst>
                  <a:path h="353970" w="6096416">
                    <a:moveTo>
                      <a:pt x="0" y="0"/>
                    </a:moveTo>
                    <a:lnTo>
                      <a:pt x="6096416" y="0"/>
                    </a:lnTo>
                    <a:lnTo>
                      <a:pt x="6096416" y="353970"/>
                    </a:lnTo>
                    <a:lnTo>
                      <a:pt x="0" y="353970"/>
                    </a:lnTo>
                    <a:close/>
                  </a:path>
                </a:pathLst>
              </a:custGeom>
              <a:solidFill>
                <a:srgbClr val="FF6224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0">
              <a:off x="998776" y="140140"/>
              <a:ext cx="19963643" cy="8995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 spc="444">
                  <a:solidFill>
                    <a:srgbClr val="000000"/>
                  </a:solidFill>
                  <a:latin typeface="Arimo"/>
                </a:rPr>
                <a:t>On worksheet 3.2, you will: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734012">
            <a:off x="8152300" y="5431827"/>
            <a:ext cx="3180908" cy="4287988"/>
          </a:xfrm>
          <a:custGeom>
            <a:avLst/>
            <a:gdLst/>
            <a:ahLst/>
            <a:cxnLst/>
            <a:rect r="r" b="b" t="t" l="l"/>
            <a:pathLst>
              <a:path h="4287988" w="3180908">
                <a:moveTo>
                  <a:pt x="0" y="0"/>
                </a:moveTo>
                <a:lnTo>
                  <a:pt x="3180907" y="0"/>
                </a:lnTo>
                <a:lnTo>
                  <a:pt x="3180907" y="4287988"/>
                </a:lnTo>
                <a:lnTo>
                  <a:pt x="0" y="4287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97507" y="238473"/>
            <a:ext cx="17090493" cy="4527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177"/>
              </a:lnSpc>
              <a:spcBef>
                <a:spcPct val="0"/>
              </a:spcBef>
            </a:pPr>
            <a:r>
              <a:rPr lang="en-US" sz="12984" spc="1441">
                <a:solidFill>
                  <a:srgbClr val="000000"/>
                </a:solidFill>
                <a:latin typeface="Gagalin"/>
              </a:rPr>
              <a:t>Disability awareness</a:t>
            </a:r>
          </a:p>
        </p:txBody>
      </p: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Disability Awareness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710376" y="3354420"/>
            <a:ext cx="15984784" cy="424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Arimo Bold"/>
              </a:rPr>
              <a:t>Why is it important to know about our  disabilities?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803965" y="7599395"/>
            <a:ext cx="3891194" cy="2363016"/>
          </a:xfrm>
          <a:custGeom>
            <a:avLst/>
            <a:gdLst/>
            <a:ahLst/>
            <a:cxnLst/>
            <a:rect r="r" b="b" t="t" l="l"/>
            <a:pathLst>
              <a:path h="2363016" w="3891194">
                <a:moveTo>
                  <a:pt x="0" y="0"/>
                </a:moveTo>
                <a:lnTo>
                  <a:pt x="3891194" y="0"/>
                </a:lnTo>
                <a:lnTo>
                  <a:pt x="3891194" y="2363016"/>
                </a:lnTo>
                <a:lnTo>
                  <a:pt x="0" y="23630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75446" y="185789"/>
            <a:ext cx="17054643" cy="234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57"/>
              </a:lnSpc>
              <a:spcBef>
                <a:spcPct val="0"/>
              </a:spcBef>
            </a:pPr>
            <a:r>
              <a:rPr lang="en-US" sz="13684" spc="1518">
                <a:solidFill>
                  <a:srgbClr val="000000"/>
                </a:solidFill>
                <a:latin typeface="Gagalin"/>
              </a:rPr>
              <a:t>Journal Prompt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Disability Awareness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597018" y="1954323"/>
            <a:ext cx="16291470" cy="7839831"/>
            <a:chOff x="0" y="0"/>
            <a:chExt cx="5510942" cy="26519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510942" cy="2651992"/>
            </a:xfrm>
            <a:custGeom>
              <a:avLst/>
              <a:gdLst/>
              <a:ahLst/>
              <a:cxnLst/>
              <a:rect r="r" b="b" t="t" l="l"/>
              <a:pathLst>
                <a:path h="2651992" w="5510942">
                  <a:moveTo>
                    <a:pt x="0" y="0"/>
                  </a:moveTo>
                  <a:lnTo>
                    <a:pt x="5510942" y="0"/>
                  </a:lnTo>
                  <a:lnTo>
                    <a:pt x="5510942" y="2651992"/>
                  </a:lnTo>
                  <a:lnTo>
                    <a:pt x="0" y="2651992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Objectives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00571" y="2578589"/>
            <a:ext cx="15884365" cy="644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 spc="666">
                <a:solidFill>
                  <a:srgbClr val="000000"/>
                </a:solidFill>
                <a:latin typeface="Arimo"/>
              </a:rPr>
              <a:t>Today, you will:</a:t>
            </a:r>
          </a:p>
          <a:p>
            <a:pPr marL="1295400" indent="-647700" lvl="1">
              <a:lnSpc>
                <a:spcPts val="8400"/>
              </a:lnSpc>
              <a:buFont typeface="Arial"/>
              <a:buChar char="•"/>
            </a:pPr>
            <a:r>
              <a:rPr lang="en-US" sz="6000" spc="666">
                <a:solidFill>
                  <a:srgbClr val="000000"/>
                </a:solidFill>
                <a:latin typeface="Arimo"/>
              </a:rPr>
              <a:t>define disability awareness</a:t>
            </a:r>
          </a:p>
          <a:p>
            <a:pPr marL="1295400" indent="-647700" lvl="1">
              <a:lnSpc>
                <a:spcPts val="8400"/>
              </a:lnSpc>
              <a:buFont typeface="Arial"/>
              <a:buChar char="•"/>
            </a:pPr>
            <a:r>
              <a:rPr lang="en-US" sz="6000" spc="666">
                <a:solidFill>
                  <a:srgbClr val="000000"/>
                </a:solidFill>
                <a:latin typeface="Arimo"/>
              </a:rPr>
              <a:t>discuss common disabilities and their characteristics </a:t>
            </a:r>
          </a:p>
          <a:p>
            <a:pPr marL="1295400" indent="-647700" lvl="1">
              <a:lnSpc>
                <a:spcPts val="8400"/>
              </a:lnSpc>
              <a:buFont typeface="Arial"/>
              <a:buChar char="•"/>
            </a:pPr>
            <a:r>
              <a:rPr lang="en-US" sz="6000" spc="666">
                <a:solidFill>
                  <a:srgbClr val="000000"/>
                </a:solidFill>
                <a:latin typeface="Arimo"/>
              </a:rPr>
              <a:t>identify your own disability and describe how it impacts you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165857" y="1945547"/>
            <a:ext cx="15153793" cy="7842393"/>
            <a:chOff x="0" y="0"/>
            <a:chExt cx="5124424" cy="26519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124424" cy="2651992"/>
            </a:xfrm>
            <a:custGeom>
              <a:avLst/>
              <a:gdLst/>
              <a:ahLst/>
              <a:cxnLst/>
              <a:rect r="r" b="b" t="t" l="l"/>
              <a:pathLst>
                <a:path h="2651992" w="5124424">
                  <a:moveTo>
                    <a:pt x="0" y="0"/>
                  </a:moveTo>
                  <a:lnTo>
                    <a:pt x="5124424" y="0"/>
                  </a:lnTo>
                  <a:lnTo>
                    <a:pt x="5124424" y="2651992"/>
                  </a:lnTo>
                  <a:lnTo>
                    <a:pt x="0" y="2651992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385356" y="3364843"/>
            <a:ext cx="14714794" cy="4860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spc="610">
                <a:solidFill>
                  <a:srgbClr val="000000"/>
                </a:solidFill>
                <a:latin typeface="Arimo"/>
              </a:rPr>
              <a:t>Disability awareness means understanding and </a:t>
            </a:r>
          </a:p>
          <a:p>
            <a:pPr algn="ctr">
              <a:lnSpc>
                <a:spcPts val="7700"/>
              </a:lnSpc>
            </a:pPr>
            <a:r>
              <a:rPr lang="en-US" sz="5500" spc="610">
                <a:solidFill>
                  <a:srgbClr val="000000"/>
                </a:solidFill>
                <a:latin typeface="Arimo"/>
              </a:rPr>
              <a:t>being knowledgeable </a:t>
            </a:r>
          </a:p>
          <a:p>
            <a:pPr algn="ctr">
              <a:lnSpc>
                <a:spcPts val="7700"/>
              </a:lnSpc>
            </a:pPr>
            <a:r>
              <a:rPr lang="en-US" sz="5500" spc="610">
                <a:solidFill>
                  <a:srgbClr val="000000"/>
                </a:solidFill>
                <a:latin typeface="Arimo"/>
              </a:rPr>
              <a:t>about disabilities, </a:t>
            </a:r>
          </a:p>
          <a:p>
            <a:pPr algn="ctr">
              <a:lnSpc>
                <a:spcPts val="7700"/>
              </a:lnSpc>
            </a:pPr>
            <a:r>
              <a:rPr lang="en-US" sz="5500" spc="610">
                <a:solidFill>
                  <a:srgbClr val="000000"/>
                </a:solidFill>
                <a:latin typeface="Arimo"/>
              </a:rPr>
              <a:t>including our own. 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Disability Awareness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165857" y="1945547"/>
            <a:ext cx="15153793" cy="7842393"/>
            <a:chOff x="0" y="0"/>
            <a:chExt cx="5124424" cy="26519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124424" cy="2651992"/>
            </a:xfrm>
            <a:custGeom>
              <a:avLst/>
              <a:gdLst/>
              <a:ahLst/>
              <a:cxnLst/>
              <a:rect r="r" b="b" t="t" l="l"/>
              <a:pathLst>
                <a:path h="2651992" w="5124424">
                  <a:moveTo>
                    <a:pt x="0" y="0"/>
                  </a:moveTo>
                  <a:lnTo>
                    <a:pt x="5124424" y="0"/>
                  </a:lnTo>
                  <a:lnTo>
                    <a:pt x="5124424" y="2651992"/>
                  </a:lnTo>
                  <a:lnTo>
                    <a:pt x="0" y="2651992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385356" y="2879068"/>
            <a:ext cx="14714794" cy="5832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 spc="610">
                <a:solidFill>
                  <a:srgbClr val="000000"/>
                </a:solidFill>
                <a:latin typeface="Arimo"/>
              </a:rPr>
              <a:t>Why is disability awareness important?</a:t>
            </a:r>
          </a:p>
          <a:p>
            <a:pPr algn="ctr">
              <a:lnSpc>
                <a:spcPts val="7700"/>
              </a:lnSpc>
            </a:pPr>
          </a:p>
          <a:p>
            <a:pPr algn="ctr">
              <a:lnSpc>
                <a:spcPts val="7700"/>
              </a:lnSpc>
            </a:pPr>
            <a:r>
              <a:rPr lang="en-US" sz="5500" spc="610">
                <a:solidFill>
                  <a:srgbClr val="000000"/>
                </a:solidFill>
                <a:latin typeface="Arimo"/>
              </a:rPr>
              <a:t>When we understand our disability, we can identify our strengths and use persistence to overcome limitations.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Disability Awareness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434050" y="0"/>
            <a:ext cx="14617407" cy="10287000"/>
          </a:xfrm>
          <a:custGeom>
            <a:avLst/>
            <a:gdLst/>
            <a:ahLst/>
            <a:cxnLst/>
            <a:rect r="r" b="b" t="t" l="l"/>
            <a:pathLst>
              <a:path h="10287000" w="14617407">
                <a:moveTo>
                  <a:pt x="0" y="0"/>
                </a:moveTo>
                <a:lnTo>
                  <a:pt x="14617407" y="0"/>
                </a:lnTo>
                <a:lnTo>
                  <a:pt x="1461740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017520" y="606985"/>
            <a:ext cx="4556124" cy="928310"/>
          </a:xfrm>
          <a:custGeom>
            <a:avLst/>
            <a:gdLst/>
            <a:ahLst/>
            <a:cxnLst/>
            <a:rect r="r" b="b" t="t" l="l"/>
            <a:pathLst>
              <a:path h="928310" w="4556124">
                <a:moveTo>
                  <a:pt x="0" y="0"/>
                </a:moveTo>
                <a:lnTo>
                  <a:pt x="4556124" y="0"/>
                </a:lnTo>
                <a:lnTo>
                  <a:pt x="4556124" y="928310"/>
                </a:lnTo>
                <a:lnTo>
                  <a:pt x="0" y="928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292780" y="2304739"/>
            <a:ext cx="9813009" cy="5312685"/>
            <a:chOff x="0" y="0"/>
            <a:chExt cx="13084012" cy="7083580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13084012" cy="7083580"/>
              <a:chOff x="0" y="0"/>
              <a:chExt cx="2584496" cy="1399226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584496" cy="1399226"/>
              </a:xfrm>
              <a:custGeom>
                <a:avLst/>
                <a:gdLst/>
                <a:ahLst/>
                <a:cxnLst/>
                <a:rect r="r" b="b" t="t" l="l"/>
                <a:pathLst>
                  <a:path h="1399226" w="2584496">
                    <a:moveTo>
                      <a:pt x="0" y="0"/>
                    </a:moveTo>
                    <a:lnTo>
                      <a:pt x="2584496" y="0"/>
                    </a:lnTo>
                    <a:lnTo>
                      <a:pt x="2584496" y="1399226"/>
                    </a:lnTo>
                    <a:lnTo>
                      <a:pt x="0" y="1399226"/>
                    </a:lnTo>
                    <a:close/>
                  </a:path>
                </a:pathLst>
              </a:custGeom>
              <a:solidFill>
                <a:srgbClr val="FF6224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321370" y="313238"/>
              <a:ext cx="12441271" cy="63713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000000"/>
                  </a:solidFill>
                  <a:latin typeface="Arimo"/>
                </a:rPr>
                <a:t>Researchers and your biggest supporters agree: </a:t>
              </a:r>
            </a:p>
            <a:p>
              <a:pPr algn="ctr">
                <a:lnSpc>
                  <a:spcPts val="4759"/>
                </a:lnSpc>
              </a:pPr>
            </a:p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000000"/>
                  </a:solidFill>
                  <a:latin typeface="Arimo"/>
                </a:rPr>
                <a:t>Disabilities are just one puzzle piece of your identity--just a fraction of the incredible person you are!</a:t>
              </a:r>
            </a:p>
            <a:p>
              <a:pPr algn="ctr">
                <a:lnSpc>
                  <a:spcPts val="4759"/>
                </a:lnSpc>
              </a:pPr>
            </a:p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000000"/>
                  </a:solidFill>
                  <a:latin typeface="Arimo"/>
                </a:rPr>
                <a:t>We all have qualities, talents, strengths, interests, and aspirations that shape our identity.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3231645" y="2965271"/>
            <a:ext cx="3068558" cy="3991620"/>
          </a:xfrm>
          <a:custGeom>
            <a:avLst/>
            <a:gdLst/>
            <a:ahLst/>
            <a:cxnLst/>
            <a:rect r="r" b="b" t="t" l="l"/>
            <a:pathLst>
              <a:path h="3991620" w="3068558">
                <a:moveTo>
                  <a:pt x="0" y="0"/>
                </a:moveTo>
                <a:lnTo>
                  <a:pt x="3068558" y="0"/>
                </a:lnTo>
                <a:lnTo>
                  <a:pt x="3068558" y="3991621"/>
                </a:lnTo>
                <a:lnTo>
                  <a:pt x="0" y="39916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573644" y="521865"/>
            <a:ext cx="8864800" cy="965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Arimo Bold"/>
              </a:rPr>
              <a:t>Extraordinary Discovery!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507305" y="2805361"/>
            <a:ext cx="3619555" cy="3618758"/>
            <a:chOff x="0" y="0"/>
            <a:chExt cx="2003574" cy="20031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03574" cy="2003133"/>
            </a:xfrm>
            <a:custGeom>
              <a:avLst/>
              <a:gdLst/>
              <a:ahLst/>
              <a:cxnLst/>
              <a:rect r="r" b="b" t="t" l="l"/>
              <a:pathLst>
                <a:path h="2003133" w="2003574">
                  <a:moveTo>
                    <a:pt x="0" y="0"/>
                  </a:moveTo>
                  <a:lnTo>
                    <a:pt x="2003574" y="0"/>
                  </a:lnTo>
                  <a:lnTo>
                    <a:pt x="2003574" y="2003133"/>
                  </a:lnTo>
                  <a:lnTo>
                    <a:pt x="0" y="2003133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441221">
            <a:off x="1482684" y="6783214"/>
            <a:ext cx="2983762" cy="3120274"/>
          </a:xfrm>
          <a:custGeom>
            <a:avLst/>
            <a:gdLst/>
            <a:ahLst/>
            <a:cxnLst/>
            <a:rect r="r" b="b" t="t" l="l"/>
            <a:pathLst>
              <a:path h="3120274" w="2983762">
                <a:moveTo>
                  <a:pt x="0" y="0"/>
                </a:moveTo>
                <a:lnTo>
                  <a:pt x="2983762" y="0"/>
                </a:lnTo>
                <a:lnTo>
                  <a:pt x="2983762" y="3120274"/>
                </a:lnTo>
                <a:lnTo>
                  <a:pt x="0" y="3120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09220" y="6989663"/>
            <a:ext cx="2783831" cy="2794748"/>
          </a:xfrm>
          <a:custGeom>
            <a:avLst/>
            <a:gdLst/>
            <a:ahLst/>
            <a:cxnLst/>
            <a:rect r="r" b="b" t="t" l="l"/>
            <a:pathLst>
              <a:path h="2794748" w="2783831">
                <a:moveTo>
                  <a:pt x="0" y="0"/>
                </a:moveTo>
                <a:lnTo>
                  <a:pt x="2783831" y="0"/>
                </a:lnTo>
                <a:lnTo>
                  <a:pt x="2783831" y="2794748"/>
                </a:lnTo>
                <a:lnTo>
                  <a:pt x="0" y="27947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507305" y="1636712"/>
            <a:ext cx="16470897" cy="956334"/>
            <a:chOff x="0" y="0"/>
            <a:chExt cx="21961196" cy="127511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21961196" cy="1275112"/>
              <a:chOff x="0" y="0"/>
              <a:chExt cx="6096416" cy="35397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6096416" cy="353970"/>
              </a:xfrm>
              <a:custGeom>
                <a:avLst/>
                <a:gdLst/>
                <a:ahLst/>
                <a:cxnLst/>
                <a:rect r="r" b="b" t="t" l="l"/>
                <a:pathLst>
                  <a:path h="353970" w="6096416">
                    <a:moveTo>
                      <a:pt x="0" y="0"/>
                    </a:moveTo>
                    <a:lnTo>
                      <a:pt x="6096416" y="0"/>
                    </a:lnTo>
                    <a:lnTo>
                      <a:pt x="6096416" y="353970"/>
                    </a:lnTo>
                    <a:lnTo>
                      <a:pt x="0" y="353970"/>
                    </a:lnTo>
                    <a:close/>
                  </a:path>
                </a:pathLst>
              </a:custGeom>
              <a:solidFill>
                <a:srgbClr val="FF6224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998776" y="140140"/>
              <a:ext cx="19963643" cy="8995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600"/>
                </a:lnSpc>
              </a:pPr>
              <a:r>
                <a:rPr lang="en-US" sz="4000" spc="444">
                  <a:solidFill>
                    <a:srgbClr val="000000"/>
                  </a:solidFill>
                  <a:latin typeface="Arimo"/>
                </a:rPr>
                <a:t>Common disabilities and their characteristics. 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97507" y="277813"/>
            <a:ext cx="17090493" cy="1309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  <a:spcBef>
                <a:spcPct val="0"/>
              </a:spcBef>
            </a:pPr>
            <a:r>
              <a:rPr lang="en-US" sz="7700" spc="854">
                <a:solidFill>
                  <a:srgbClr val="000000"/>
                </a:solidFill>
                <a:latin typeface="Gagalin"/>
              </a:rPr>
              <a:t>What do disabilities look like?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07305" y="2840710"/>
            <a:ext cx="3619555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277">
                <a:solidFill>
                  <a:srgbClr val="000000"/>
                </a:solidFill>
                <a:latin typeface="Arimo"/>
              </a:rPr>
              <a:t>ADHD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27050" y="3393575"/>
            <a:ext cx="3580065" cy="284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hyperfocus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inattention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impulsivity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executive functioning challenges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creativity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high energy levels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social challenges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7932976" y="2795688"/>
            <a:ext cx="3619555" cy="3618758"/>
            <a:chOff x="0" y="0"/>
            <a:chExt cx="2003574" cy="200313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003574" cy="2003133"/>
            </a:xfrm>
            <a:custGeom>
              <a:avLst/>
              <a:gdLst/>
              <a:ahLst/>
              <a:cxnLst/>
              <a:rect r="r" b="b" t="t" l="l"/>
              <a:pathLst>
                <a:path h="2003133" w="2003574">
                  <a:moveTo>
                    <a:pt x="0" y="0"/>
                  </a:moveTo>
                  <a:lnTo>
                    <a:pt x="2003574" y="0"/>
                  </a:lnTo>
                  <a:lnTo>
                    <a:pt x="2003574" y="2003133"/>
                  </a:lnTo>
                  <a:lnTo>
                    <a:pt x="0" y="2003133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7980648" y="2808960"/>
            <a:ext cx="3524210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spc="277">
                <a:solidFill>
                  <a:srgbClr val="000000"/>
                </a:solidFill>
                <a:latin typeface="Arimo"/>
              </a:rPr>
              <a:t>Speech/Language Impairment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943891" y="3795106"/>
            <a:ext cx="3608640" cy="2380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10425" indent="-205212" lvl="1">
              <a:lnSpc>
                <a:spcPts val="2661"/>
              </a:lnSpc>
              <a:buFont typeface="Arial"/>
              <a:buChar char="•"/>
            </a:pPr>
            <a:r>
              <a:rPr lang="en-US" sz="1900" spc="211">
                <a:solidFill>
                  <a:srgbClr val="000000"/>
                </a:solidFill>
                <a:latin typeface="Arimo"/>
              </a:rPr>
              <a:t>strong non-verbal skills</a:t>
            </a:r>
          </a:p>
          <a:p>
            <a:pPr marL="410425" indent="-205212" lvl="1">
              <a:lnSpc>
                <a:spcPts val="2661"/>
              </a:lnSpc>
              <a:buFont typeface="Arial"/>
              <a:buChar char="•"/>
            </a:pPr>
            <a:r>
              <a:rPr lang="en-US" sz="1900" spc="211">
                <a:solidFill>
                  <a:srgbClr val="000000"/>
                </a:solidFill>
                <a:latin typeface="Arimo"/>
              </a:rPr>
              <a:t>r</a:t>
            </a:r>
            <a:r>
              <a:rPr lang="en-US" sz="1900" spc="211">
                <a:solidFill>
                  <a:srgbClr val="000000"/>
                </a:solidFill>
                <a:latin typeface="Arimo"/>
              </a:rPr>
              <a:t>eceptive language challenges</a:t>
            </a:r>
          </a:p>
          <a:p>
            <a:pPr marL="410425" indent="-205212" lvl="1">
              <a:lnSpc>
                <a:spcPts val="2661"/>
              </a:lnSpc>
              <a:buFont typeface="Arial"/>
              <a:buChar char="•"/>
            </a:pPr>
            <a:r>
              <a:rPr lang="en-US" sz="1900" spc="211">
                <a:solidFill>
                  <a:srgbClr val="000000"/>
                </a:solidFill>
                <a:latin typeface="Arimo"/>
              </a:rPr>
              <a:t>c</a:t>
            </a:r>
            <a:r>
              <a:rPr lang="en-US" sz="1900" spc="211">
                <a:solidFill>
                  <a:srgbClr val="000000"/>
                </a:solidFill>
                <a:latin typeface="Arimo"/>
              </a:rPr>
              <a:t>reativity</a:t>
            </a:r>
          </a:p>
          <a:p>
            <a:pPr marL="410425" indent="-205212" lvl="1">
              <a:lnSpc>
                <a:spcPts val="2661"/>
              </a:lnSpc>
              <a:buFont typeface="Arial"/>
              <a:buChar char="•"/>
            </a:pPr>
            <a:r>
              <a:rPr lang="en-US" sz="1900" spc="211">
                <a:solidFill>
                  <a:srgbClr val="000000"/>
                </a:solidFill>
                <a:latin typeface="Arimo"/>
              </a:rPr>
              <a:t>verbal language challenges</a:t>
            </a:r>
          </a:p>
          <a:p>
            <a:pPr marL="410425" indent="-205212" lvl="1">
              <a:lnSpc>
                <a:spcPts val="2661"/>
              </a:lnSpc>
              <a:buFont typeface="Arial"/>
              <a:buChar char="•"/>
            </a:pPr>
            <a:r>
              <a:rPr lang="en-US" sz="1900" spc="211">
                <a:solidFill>
                  <a:srgbClr val="000000"/>
                </a:solidFill>
                <a:latin typeface="Arimo"/>
              </a:rPr>
              <a:t>s</a:t>
            </a:r>
            <a:r>
              <a:rPr lang="en-US" sz="1900" spc="211">
                <a:solidFill>
                  <a:srgbClr val="000000"/>
                </a:solidFill>
                <a:latin typeface="Arimo"/>
              </a:rPr>
              <a:t>ocial challenges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14410031" y="2795688"/>
            <a:ext cx="3619555" cy="3618758"/>
            <a:chOff x="0" y="0"/>
            <a:chExt cx="2003574" cy="200313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003574" cy="2003133"/>
            </a:xfrm>
            <a:custGeom>
              <a:avLst/>
              <a:gdLst/>
              <a:ahLst/>
              <a:cxnLst/>
              <a:rect r="r" b="b" t="t" l="l"/>
              <a:pathLst>
                <a:path h="2003133" w="2003574">
                  <a:moveTo>
                    <a:pt x="0" y="0"/>
                  </a:moveTo>
                  <a:lnTo>
                    <a:pt x="2003574" y="0"/>
                  </a:lnTo>
                  <a:lnTo>
                    <a:pt x="2003574" y="2003133"/>
                  </a:lnTo>
                  <a:lnTo>
                    <a:pt x="0" y="2003133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4419556" y="2831188"/>
            <a:ext cx="3600505" cy="441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spc="277">
                <a:solidFill>
                  <a:srgbClr val="000000"/>
                </a:solidFill>
                <a:latin typeface="Arimo"/>
              </a:rPr>
              <a:t>Hearing Impairment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429081" y="3750763"/>
            <a:ext cx="3600505" cy="2135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84">
                <a:solidFill>
                  <a:srgbClr val="000000"/>
                </a:solidFill>
                <a:latin typeface="Arimo"/>
              </a:rPr>
              <a:t>reduced or lost hearing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84">
                <a:solidFill>
                  <a:srgbClr val="000000"/>
                </a:solidFill>
                <a:latin typeface="Arimo"/>
              </a:rPr>
              <a:t>strong visual and nonverbal communication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84">
                <a:solidFill>
                  <a:srgbClr val="000000"/>
                </a:solidFill>
                <a:latin typeface="Arimo"/>
              </a:rPr>
              <a:t>improved visual ability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84">
                <a:solidFill>
                  <a:srgbClr val="000000"/>
                </a:solidFill>
                <a:latin typeface="Arimo"/>
              </a:rPr>
              <a:t>communication barriers</a:t>
            </a:r>
          </a:p>
          <a:p>
            <a:pPr marL="431825" indent="-215912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spc="84">
                <a:solidFill>
                  <a:srgbClr val="000000"/>
                </a:solidFill>
                <a:latin typeface="Arimo"/>
              </a:rPr>
              <a:t>social challenges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4751623" y="6577658"/>
            <a:ext cx="3619555" cy="3618758"/>
            <a:chOff x="0" y="0"/>
            <a:chExt cx="2003574" cy="2003133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003574" cy="2003133"/>
            </a:xfrm>
            <a:custGeom>
              <a:avLst/>
              <a:gdLst/>
              <a:ahLst/>
              <a:cxnLst/>
              <a:rect r="r" b="b" t="t" l="l"/>
              <a:pathLst>
                <a:path h="2003133" w="2003574">
                  <a:moveTo>
                    <a:pt x="0" y="0"/>
                  </a:moveTo>
                  <a:lnTo>
                    <a:pt x="2003574" y="0"/>
                  </a:lnTo>
                  <a:lnTo>
                    <a:pt x="2003574" y="2003133"/>
                  </a:lnTo>
                  <a:lnTo>
                    <a:pt x="0" y="2003133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4751623" y="6633670"/>
            <a:ext cx="3619555" cy="441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spc="277">
                <a:solidFill>
                  <a:srgbClr val="000000"/>
                </a:solidFill>
                <a:latin typeface="Arimo"/>
              </a:rPr>
              <a:t>Learning Disability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770673" y="7444627"/>
            <a:ext cx="3600505" cy="2492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825" indent="-215912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s</a:t>
            </a:r>
            <a:r>
              <a:rPr lang="en-US" sz="2000" spc="222" strike="noStrike" u="none">
                <a:solidFill>
                  <a:srgbClr val="000000"/>
                </a:solidFill>
                <a:latin typeface="Arimo"/>
              </a:rPr>
              <a:t>trong visual-spatial skills</a:t>
            </a:r>
          </a:p>
          <a:p>
            <a:pPr marL="431825" indent="-215912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spc="222" strike="noStrike" u="none">
                <a:solidFill>
                  <a:srgbClr val="000000"/>
                </a:solidFill>
                <a:latin typeface="Arimo"/>
              </a:rPr>
              <a:t>creativity</a:t>
            </a:r>
          </a:p>
          <a:p>
            <a:pPr marL="431825" indent="-215912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spc="222" strike="noStrike" u="none">
                <a:solidFill>
                  <a:srgbClr val="000000"/>
                </a:solidFill>
                <a:latin typeface="Arimo"/>
              </a:rPr>
              <a:t>processing speed </a:t>
            </a:r>
          </a:p>
          <a:p>
            <a:pPr marL="431825" indent="-215912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spc="222" strike="noStrike" u="none">
                <a:solidFill>
                  <a:srgbClr val="000000"/>
                </a:solidFill>
                <a:latin typeface="Arimo"/>
              </a:rPr>
              <a:t>memory difficulties</a:t>
            </a:r>
          </a:p>
          <a:p>
            <a:pPr marL="431825" indent="-215912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spc="222" strike="noStrike" u="none">
                <a:solidFill>
                  <a:srgbClr val="000000"/>
                </a:solidFill>
                <a:latin typeface="Arimo"/>
              </a:rPr>
              <a:t>perseverance</a:t>
            </a:r>
          </a:p>
          <a:p>
            <a:pPr marL="431825" indent="-215912" lvl="1">
              <a:lnSpc>
                <a:spcPts val="28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spc="222" strike="noStrike" u="none">
                <a:solidFill>
                  <a:srgbClr val="000000"/>
                </a:solidFill>
                <a:latin typeface="Arimo"/>
              </a:rPr>
              <a:t>resiliency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1222964" y="6538271"/>
            <a:ext cx="3619555" cy="3618758"/>
            <a:chOff x="0" y="0"/>
            <a:chExt cx="2003574" cy="200313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003574" cy="2003133"/>
            </a:xfrm>
            <a:custGeom>
              <a:avLst/>
              <a:gdLst/>
              <a:ahLst/>
              <a:cxnLst/>
              <a:rect r="r" b="b" t="t" l="l"/>
              <a:pathLst>
                <a:path h="2003133" w="2003574">
                  <a:moveTo>
                    <a:pt x="0" y="0"/>
                  </a:moveTo>
                  <a:lnTo>
                    <a:pt x="2003574" y="0"/>
                  </a:lnTo>
                  <a:lnTo>
                    <a:pt x="2003574" y="2003133"/>
                  </a:lnTo>
                  <a:lnTo>
                    <a:pt x="0" y="2003133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31" id="31"/>
          <p:cNvSpPr txBox="true"/>
          <p:nvPr/>
        </p:nvSpPr>
        <p:spPr>
          <a:xfrm rot="0">
            <a:off x="11451746" y="6617160"/>
            <a:ext cx="3161992" cy="474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spc="299">
                <a:solidFill>
                  <a:srgbClr val="000000"/>
                </a:solidFill>
                <a:latin typeface="Arimo"/>
              </a:rPr>
              <a:t>Autism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242748" y="7268414"/>
            <a:ext cx="3599772" cy="2492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attention to details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social challenges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sensory sensitivities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special interests or expertise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visual thinking</a:t>
            </a:r>
          </a:p>
          <a:p>
            <a:pPr marL="431825" indent="-215912" lvl="1">
              <a:lnSpc>
                <a:spcPts val="2800"/>
              </a:lnSpc>
              <a:buFont typeface="Arial"/>
              <a:buChar char="•"/>
            </a:pPr>
            <a:r>
              <a:rPr lang="en-US" sz="2000" spc="222">
                <a:solidFill>
                  <a:srgbClr val="000000"/>
                </a:solidFill>
                <a:latin typeface="Arimo"/>
              </a:rPr>
              <a:t>preference for routine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Disability Awareness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820781">
            <a:off x="1655391" y="1715918"/>
            <a:ext cx="4381309" cy="4397801"/>
          </a:xfrm>
          <a:custGeom>
            <a:avLst/>
            <a:gdLst/>
            <a:ahLst/>
            <a:cxnLst/>
            <a:rect r="r" b="b" t="t" l="l"/>
            <a:pathLst>
              <a:path h="4397801" w="4381309">
                <a:moveTo>
                  <a:pt x="0" y="0"/>
                </a:moveTo>
                <a:lnTo>
                  <a:pt x="4381309" y="0"/>
                </a:lnTo>
                <a:lnTo>
                  <a:pt x="4381309" y="4397801"/>
                </a:lnTo>
                <a:lnTo>
                  <a:pt x="0" y="43978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830775" y="2117119"/>
            <a:ext cx="11901292" cy="7512690"/>
          </a:xfrm>
          <a:custGeom>
            <a:avLst/>
            <a:gdLst/>
            <a:ahLst/>
            <a:cxnLst/>
            <a:rect r="r" b="b" t="t" l="l"/>
            <a:pathLst>
              <a:path h="7512690" w="11901292">
                <a:moveTo>
                  <a:pt x="0" y="0"/>
                </a:moveTo>
                <a:lnTo>
                  <a:pt x="11901292" y="0"/>
                </a:lnTo>
                <a:lnTo>
                  <a:pt x="11901292" y="7512690"/>
                </a:lnTo>
                <a:lnTo>
                  <a:pt x="0" y="7512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809784" y="3911600"/>
            <a:ext cx="9943273" cy="2301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What do you know about your disability?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DAFmrWOPfSA</dc:identifier>
  <dcterms:modified xsi:type="dcterms:W3CDTF">2011-08-01T06:04:30Z</dcterms:modified>
  <cp:revision>1</cp:revision>
  <dc:title>Slide Show 3.2</dc:title>
</cp:coreProperties>
</file>