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9"/>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Gagalin" charset="1" panose="00000500000000000000"/>
      <p:regular r:id="rId1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slides/slide1.xml" Type="http://schemas.openxmlformats.org/officeDocument/2006/relationships/slide"/><Relationship Id="rId12" Target="slides/slide2.xml" Type="http://schemas.openxmlformats.org/officeDocument/2006/relationships/slide"/><Relationship Id="rId13" Target="slides/slide3.xml" Type="http://schemas.openxmlformats.org/officeDocument/2006/relationships/slide"/><Relationship Id="rId14" Target="slides/slide4.xml" Type="http://schemas.openxmlformats.org/officeDocument/2006/relationships/slide"/><Relationship Id="rId15" Target="slides/slide5.xml" Type="http://schemas.openxmlformats.org/officeDocument/2006/relationships/slide"/><Relationship Id="rId16" Target="slides/slide6.xml" Type="http://schemas.openxmlformats.org/officeDocument/2006/relationships/slide"/><Relationship Id="rId17" Target="slides/slide7.xml" Type="http://schemas.openxmlformats.org/officeDocument/2006/relationships/slide"/><Relationship Id="rId18" Target="slides/slide8.xml" Type="http://schemas.openxmlformats.org/officeDocument/2006/relationships/slide"/><Relationship Id="rId19" Target="slides/slide9.xml" Type="http://schemas.openxmlformats.org/officeDocument/2006/relationships/slide"/><Relationship Id="rId2" Target="presProps.xml" Type="http://schemas.openxmlformats.org/officeDocument/2006/relationships/presProps"/><Relationship Id="rId20" Target="slides/slide10.xml" Type="http://schemas.openxmlformats.org/officeDocument/2006/relationships/slide"/><Relationship Id="rId21" Target="slides/slide11.xml" Type="http://schemas.openxmlformats.org/officeDocument/2006/relationships/slide"/><Relationship Id="rId22" Target="slides/slide12.xml" Type="http://schemas.openxmlformats.org/officeDocument/2006/relationships/slide"/><Relationship Id="rId23" Target="slides/slide13.xml" Type="http://schemas.openxmlformats.org/officeDocument/2006/relationships/slide"/><Relationship Id="rId24" Target="slides/slide14.xml" Type="http://schemas.openxmlformats.org/officeDocument/2006/relationships/slide"/><Relationship Id="rId25" Target="slides/slide15.xml" Type="http://schemas.openxmlformats.org/officeDocument/2006/relationships/slide"/><Relationship Id="rId26" Target="slides/slide16.xml" Type="http://schemas.openxmlformats.org/officeDocument/2006/relationships/slide"/><Relationship Id="rId27" Target="slides/slide17.xml" Type="http://schemas.openxmlformats.org/officeDocument/2006/relationships/slide"/><Relationship Id="rId28" Target="slides/slide18.xml" Type="http://schemas.openxmlformats.org/officeDocument/2006/relationships/slide"/><Relationship Id="rId29" Target="slides/slide19.xml" Type="http://schemas.openxmlformats.org/officeDocument/2006/relationships/slide"/><Relationship Id="rId3" Target="viewProps.xml" Type="http://schemas.openxmlformats.org/officeDocument/2006/relationships/viewProps"/><Relationship Id="rId30" Target="slides/slide20.xml" Type="http://schemas.openxmlformats.org/officeDocument/2006/relationships/slide"/><Relationship Id="rId31" Target="slides/slide21.xml" Type="http://schemas.openxmlformats.org/officeDocument/2006/relationships/slide"/><Relationship Id="rId32" Target="slides/slide22.xml" Type="http://schemas.openxmlformats.org/officeDocument/2006/relationships/slide"/><Relationship Id="rId33" Target="slides/slide23.xml" Type="http://schemas.openxmlformats.org/officeDocument/2006/relationships/slide"/><Relationship Id="rId34" Target="slides/slide24.xml" Type="http://schemas.openxmlformats.org/officeDocument/2006/relationships/slide"/><Relationship Id="rId35" Target="slides/slide25.xml" Type="http://schemas.openxmlformats.org/officeDocument/2006/relationships/slide"/><Relationship Id="rId36" Target="slides/slide26.xml" Type="http://schemas.openxmlformats.org/officeDocument/2006/relationships/slide"/><Relationship Id="rId37" Target="slides/slide27.xml" Type="http://schemas.openxmlformats.org/officeDocument/2006/relationships/slide"/><Relationship Id="rId38" Target="slides/slide28.xml" Type="http://schemas.openxmlformats.org/officeDocument/2006/relationships/slide"/><Relationship Id="rId39" Target="notesMasters/notesMaster1.xml" Type="http://schemas.openxmlformats.org/officeDocument/2006/relationships/notesMaster"/><Relationship Id="rId4" Target="theme/theme1.xml" Type="http://schemas.openxmlformats.org/officeDocument/2006/relationships/theme"/><Relationship Id="rId40" Target="theme/theme2.xml" Type="http://schemas.openxmlformats.org/officeDocument/2006/relationships/theme"/><Relationship Id="rId41" Target="notesSlides/notesSlide1.xml" Type="http://schemas.openxmlformats.org/officeDocument/2006/relationships/notesSlide"/><Relationship Id="rId42" Target="notesSlides/notesSlide2.xml" Type="http://schemas.openxmlformats.org/officeDocument/2006/relationships/notesSlide"/><Relationship Id="rId43" Target="notesSlides/notesSlide3.xml" Type="http://schemas.openxmlformats.org/officeDocument/2006/relationships/notesSlide"/><Relationship Id="rId44" Target="notesSlides/notesSlide4.xml" Type="http://schemas.openxmlformats.org/officeDocument/2006/relationships/note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https://www.loc.gov/nls/braille-audio-reading-materials/lists-nls-produced-books-topic-genre/listings-on-narrow-topics-minibibliographies/louis-braille-1809-1852/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your preference. </a:t>
            </a:r>
          </a:p>
          <a:p>
            <a:r>
              <a:rPr lang="en-US"/>
              <a:t/>
            </a:r>
          </a:p>
          <a:p>
            <a:r>
              <a:rPr lang="en-US"/>
              <a:t>- Students can Google phrases like "athletes with disabilities" or "famous people with disabilities". </a:t>
            </a:r>
          </a:p>
          <a:p>
            <a:r>
              <a:rPr lang="en-US"/>
              <a:t/>
            </a:r>
          </a:p>
          <a:p>
            <a:r>
              <a:rPr lang="en-US"/>
              <a:t>You can put the links for these sights in your LMS or Google classroom site. </a:t>
            </a:r>
          </a:p>
          <a:p>
            <a:r>
              <a:rPr lang="en-US"/>
              <a:t>- https://www.google.com/ </a:t>
            </a:r>
          </a:p>
          <a:p>
            <a:r>
              <a:rPr lang="en-US"/>
              <a:t>- https://www.understood.org/</a:t>
            </a:r>
          </a:p>
          <a:p>
            <a:r>
              <a:rPr lang="en-US"/>
              <a:t/>
            </a:r>
          </a:p>
          <a:p>
            <a:r>
              <a:rPr lang="en-US"/>
              <a:t>The websites on the slide are hyperlinked.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have time....</a:t>
            </a:r>
          </a:p>
          <a:p>
            <a:r>
              <a:rPr lang="en-US"/>
              <a:t/>
            </a:r>
          </a:p>
          <a:p>
            <a:r>
              <a:rPr lang="en-US"/>
              <a:t>Teachers can build a slide deck on Canva, Powerpoint, or slides for students to use. </a:t>
            </a:r>
          </a:p>
          <a:p>
            <a:r>
              <a:rPr lang="en-US"/>
              <a:t/>
            </a:r>
          </a:p>
          <a:p>
            <a:r>
              <a:rPr lang="en-US"/>
              <a:t>Include:</a:t>
            </a:r>
          </a:p>
          <a:p>
            <a:r>
              <a:rPr lang="en-US"/>
              <a:t>- Picture of famous person </a:t>
            </a:r>
          </a:p>
          <a:p>
            <a:r>
              <a:rPr lang="en-US"/>
              <a:t>- Headings from worksheet</a:t>
            </a:r>
          </a:p>
          <a:p>
            <a:r>
              <a:rPr lang="en-US"/>
              <a:t/>
            </a:r>
          </a:p>
          <a:p>
            <a:r>
              <a:rPr lang="en-US"/>
              <a:t>Remind students to be creative and find images or their person hard at work.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2.pn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https://www.youtube.com/watch?v=qqTB7RV7Wl8&amp;t=6s" TargetMode="External" Type="http://schemas.openxmlformats.org/officeDocument/2006/relationships/hyperlink"/><Relationship Id="rId4" Target="../media/image13.png" Type="http://schemas.openxmlformats.org/officeDocument/2006/relationships/image"/><Relationship Id="rId5" Target="../media/image14.svg" Type="http://schemas.openxmlformats.org/officeDocument/2006/relationships/image"/><Relationship Id="rId6" Target="../media/image15.jpeg" Type="http://schemas.openxmlformats.org/officeDocument/2006/relationships/image"/><Relationship Id="rId7" Target="https://www.youtube.com/watch?v=qqTB7RV7Wl8&amp;t=6s" TargetMode="External" Type="http://schemas.openxmlformats.org/officeDocument/2006/relationships/video"/></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8.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9.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2.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jpeg" Type="http://schemas.openxmlformats.org/officeDocument/2006/relationships/image"/><Relationship Id="rId4" Target="../media/image23.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4.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5.jpe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https://www.google.com" TargetMode="External" Type="http://schemas.openxmlformats.org/officeDocument/2006/relationships/hyperlink"/><Relationship Id="rId7" Target="https://www.understood.org" TargetMode="External" Type="http://schemas.openxmlformats.org/officeDocument/2006/relationships/hyperlink"/></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5.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721" b="-19411"/>
            </a:stretch>
          </a:blipFill>
        </p:spPr>
      </p:sp>
      <p:grpSp>
        <p:nvGrpSpPr>
          <p:cNvPr name="Group 3" id="3"/>
          <p:cNvGrpSpPr/>
          <p:nvPr/>
        </p:nvGrpSpPr>
        <p:grpSpPr>
          <a:xfrm rot="0">
            <a:off x="368820" y="0"/>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0">
            <a:off x="8892906" y="7761904"/>
            <a:ext cx="9064476" cy="2181583"/>
          </a:xfrm>
          <a:custGeom>
            <a:avLst/>
            <a:gdLst/>
            <a:ahLst/>
            <a:cxnLst/>
            <a:rect r="r" b="b" t="t" l="l"/>
            <a:pathLst>
              <a:path h="2181583" w="9064476">
                <a:moveTo>
                  <a:pt x="0" y="0"/>
                </a:moveTo>
                <a:lnTo>
                  <a:pt x="9064476" y="0"/>
                </a:lnTo>
                <a:lnTo>
                  <a:pt x="9064476" y="2181582"/>
                </a:lnTo>
                <a:lnTo>
                  <a:pt x="0" y="2181582"/>
                </a:lnTo>
                <a:lnTo>
                  <a:pt x="0" y="0"/>
                </a:lnTo>
                <a:close/>
              </a:path>
            </a:pathLst>
          </a:custGeom>
          <a:blipFill>
            <a:blip r:embed="rId3"/>
            <a:stretch>
              <a:fillRect l="0" t="0" r="0" b="0"/>
            </a:stretch>
          </a:blipFill>
        </p:spPr>
      </p:sp>
      <p:sp>
        <p:nvSpPr>
          <p:cNvPr name="Freeform 6" id="6"/>
          <p:cNvSpPr/>
          <p:nvPr/>
        </p:nvSpPr>
        <p:spPr>
          <a:xfrm flipH="false" flipV="false" rot="0">
            <a:off x="2663936" y="3937147"/>
            <a:ext cx="4882158" cy="5321153"/>
          </a:xfrm>
          <a:custGeom>
            <a:avLst/>
            <a:gdLst/>
            <a:ahLst/>
            <a:cxnLst/>
            <a:rect r="r" b="b" t="t" l="l"/>
            <a:pathLst>
              <a:path h="5321153" w="4882158">
                <a:moveTo>
                  <a:pt x="0" y="0"/>
                </a:moveTo>
                <a:lnTo>
                  <a:pt x="4882157" y="0"/>
                </a:lnTo>
                <a:lnTo>
                  <a:pt x="4882157" y="5321153"/>
                </a:lnTo>
                <a:lnTo>
                  <a:pt x="0" y="53211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5400000">
            <a:off x="-4919562"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
        <p:nvSpPr>
          <p:cNvPr name="TextBox 8" id="8"/>
          <p:cNvSpPr txBox="true"/>
          <p:nvPr/>
        </p:nvSpPr>
        <p:spPr>
          <a:xfrm rot="0">
            <a:off x="1317123" y="289474"/>
            <a:ext cx="16970877" cy="3143250"/>
          </a:xfrm>
          <a:prstGeom prst="rect">
            <a:avLst/>
          </a:prstGeom>
        </p:spPr>
        <p:txBody>
          <a:bodyPr anchor="t" rtlCol="false" tIns="0" lIns="0" bIns="0" rIns="0">
            <a:spAutoFit/>
          </a:bodyPr>
          <a:lstStyle/>
          <a:p>
            <a:pPr algn="ctr">
              <a:lnSpc>
                <a:spcPts val="12599"/>
              </a:lnSpc>
              <a:spcBef>
                <a:spcPct val="0"/>
              </a:spcBef>
            </a:pPr>
            <a:r>
              <a:rPr lang="en-US" sz="9000">
                <a:solidFill>
                  <a:srgbClr val="FFFFFF"/>
                </a:solidFill>
                <a:latin typeface="Gagalin"/>
              </a:rPr>
              <a:t>Constructing your future: Disability awareness</a:t>
            </a:r>
          </a:p>
        </p:txBody>
      </p:sp>
      <p:sp>
        <p:nvSpPr>
          <p:cNvPr name="TextBox 9" id="9"/>
          <p:cNvSpPr txBox="true"/>
          <p:nvPr/>
        </p:nvSpPr>
        <p:spPr>
          <a:xfrm rot="0">
            <a:off x="9428756" y="4563534"/>
            <a:ext cx="7992777" cy="1953260"/>
          </a:xfrm>
          <a:prstGeom prst="rect">
            <a:avLst/>
          </a:prstGeom>
        </p:spPr>
        <p:txBody>
          <a:bodyPr anchor="t" rtlCol="false" tIns="0" lIns="0" bIns="0" rIns="0">
            <a:spAutoFit/>
          </a:bodyPr>
          <a:lstStyle/>
          <a:p>
            <a:pPr algn="ctr">
              <a:lnSpc>
                <a:spcPts val="7840"/>
              </a:lnSpc>
            </a:pPr>
            <a:r>
              <a:rPr lang="en-US" sz="5600">
                <a:solidFill>
                  <a:srgbClr val="FFFFFF"/>
                </a:solidFill>
                <a:latin typeface="Gagalin"/>
              </a:rPr>
              <a:t>Lesson 1: </a:t>
            </a:r>
          </a:p>
          <a:p>
            <a:pPr algn="ctr">
              <a:lnSpc>
                <a:spcPts val="7840"/>
              </a:lnSpc>
              <a:spcBef>
                <a:spcPct val="0"/>
              </a:spcBef>
            </a:pPr>
            <a:r>
              <a:rPr lang="en-US" sz="5600">
                <a:solidFill>
                  <a:srgbClr val="FFFFFF"/>
                </a:solidFill>
                <a:latin typeface="Gagalin"/>
              </a:rPr>
              <a:t>What are disabilities?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2079580" y="1636712"/>
            <a:ext cx="15614346" cy="7839831"/>
            <a:chOff x="0" y="0"/>
            <a:chExt cx="5281890" cy="2651992"/>
          </a:xfrm>
        </p:grpSpPr>
        <p:sp>
          <p:nvSpPr>
            <p:cNvPr name="Freeform 6" id="6"/>
            <p:cNvSpPr/>
            <p:nvPr/>
          </p:nvSpPr>
          <p:spPr>
            <a:xfrm flipH="false" flipV="false" rot="0">
              <a:off x="0" y="0"/>
              <a:ext cx="5281890" cy="2651992"/>
            </a:xfrm>
            <a:custGeom>
              <a:avLst/>
              <a:gdLst/>
              <a:ahLst/>
              <a:cxnLst/>
              <a:rect r="r" b="b" t="t" l="l"/>
              <a:pathLst>
                <a:path h="2651992" w="5281890">
                  <a:moveTo>
                    <a:pt x="0" y="0"/>
                  </a:moveTo>
                  <a:lnTo>
                    <a:pt x="5281890" y="0"/>
                  </a:lnTo>
                  <a:lnTo>
                    <a:pt x="5281890" y="2651992"/>
                  </a:lnTo>
                  <a:lnTo>
                    <a:pt x="0" y="2651992"/>
                  </a:lnTo>
                  <a:close/>
                </a:path>
              </a:pathLst>
            </a:custGeom>
            <a:solidFill>
              <a:srgbClr val="FF6224"/>
            </a:solidFill>
          </p:spPr>
        </p:sp>
      </p:grpSp>
      <p:sp>
        <p:nvSpPr>
          <p:cNvPr name="TextBox 7" id="7"/>
          <p:cNvSpPr txBox="true"/>
          <p:nvPr/>
        </p:nvSpPr>
        <p:spPr>
          <a:xfrm rot="0">
            <a:off x="3361373" y="3356353"/>
            <a:ext cx="13050761" cy="4257675"/>
          </a:xfrm>
          <a:prstGeom prst="rect">
            <a:avLst/>
          </a:prstGeom>
        </p:spPr>
        <p:txBody>
          <a:bodyPr anchor="t" rtlCol="false" tIns="0" lIns="0" bIns="0" rIns="0">
            <a:spAutoFit/>
          </a:bodyPr>
          <a:lstStyle/>
          <a:p>
            <a:pPr algn="ctr">
              <a:lnSpc>
                <a:spcPts val="8400"/>
              </a:lnSpc>
              <a:spcBef>
                <a:spcPct val="0"/>
              </a:spcBef>
            </a:pPr>
            <a:r>
              <a:rPr lang="en-US" sz="6000" spc="666">
                <a:solidFill>
                  <a:srgbClr val="000000"/>
                </a:solidFill>
                <a:latin typeface="Arimo"/>
              </a:rPr>
              <a:t>Disabilities can be present from birth or happen later in life due to illness, injury, or other reasons.</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Who has disabilities?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2747726" y="2362095"/>
            <a:ext cx="13990054" cy="7024288"/>
            <a:chOff x="0" y="0"/>
            <a:chExt cx="5281890" cy="2651992"/>
          </a:xfrm>
        </p:grpSpPr>
        <p:sp>
          <p:nvSpPr>
            <p:cNvPr name="Freeform 6" id="6"/>
            <p:cNvSpPr/>
            <p:nvPr/>
          </p:nvSpPr>
          <p:spPr>
            <a:xfrm flipH="false" flipV="false" rot="0">
              <a:off x="0" y="0"/>
              <a:ext cx="5281890" cy="2651992"/>
            </a:xfrm>
            <a:custGeom>
              <a:avLst/>
              <a:gdLst/>
              <a:ahLst/>
              <a:cxnLst/>
              <a:rect r="r" b="b" t="t" l="l"/>
              <a:pathLst>
                <a:path h="2651992" w="5281890">
                  <a:moveTo>
                    <a:pt x="0" y="0"/>
                  </a:moveTo>
                  <a:lnTo>
                    <a:pt x="5281890" y="0"/>
                  </a:lnTo>
                  <a:lnTo>
                    <a:pt x="5281890" y="2651992"/>
                  </a:lnTo>
                  <a:lnTo>
                    <a:pt x="0" y="2651992"/>
                  </a:lnTo>
                  <a:close/>
                </a:path>
              </a:pathLst>
            </a:custGeom>
            <a:solidFill>
              <a:srgbClr val="FF6224"/>
            </a:solidFill>
          </p:spPr>
        </p:sp>
      </p:grpSp>
      <p:sp>
        <p:nvSpPr>
          <p:cNvPr name="TextBox 7" id="7"/>
          <p:cNvSpPr txBox="true"/>
          <p:nvPr/>
        </p:nvSpPr>
        <p:spPr>
          <a:xfrm rot="0">
            <a:off x="3283588" y="4066077"/>
            <a:ext cx="12918330" cy="3454400"/>
          </a:xfrm>
          <a:prstGeom prst="rect">
            <a:avLst/>
          </a:prstGeom>
        </p:spPr>
        <p:txBody>
          <a:bodyPr anchor="t" rtlCol="false" tIns="0" lIns="0" bIns="0" rIns="0">
            <a:spAutoFit/>
          </a:bodyPr>
          <a:lstStyle/>
          <a:p>
            <a:pPr algn="ctr">
              <a:lnSpc>
                <a:spcPts val="9100"/>
              </a:lnSpc>
              <a:spcBef>
                <a:spcPct val="0"/>
              </a:spcBef>
            </a:pPr>
            <a:r>
              <a:rPr lang="en-US" sz="6500" spc="721">
                <a:solidFill>
                  <a:srgbClr val="000000"/>
                </a:solidFill>
                <a:latin typeface="Arimo"/>
              </a:rPr>
              <a:t>Disabilities don't define a person or limit their ability to be successful.</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Who has disabilities?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0">
            <a:off x="5830775" y="2117119"/>
            <a:ext cx="11901292" cy="7512690"/>
          </a:xfrm>
          <a:custGeom>
            <a:avLst/>
            <a:gdLst/>
            <a:ahLst/>
            <a:cxnLst/>
            <a:rect r="r" b="b" t="t" l="l"/>
            <a:pathLst>
              <a:path h="7512690" w="11901292">
                <a:moveTo>
                  <a:pt x="0" y="0"/>
                </a:moveTo>
                <a:lnTo>
                  <a:pt x="11901292" y="0"/>
                </a:lnTo>
                <a:lnTo>
                  <a:pt x="11901292" y="7512690"/>
                </a:lnTo>
                <a:lnTo>
                  <a:pt x="0" y="75126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1487622">
            <a:off x="1835312" y="2078580"/>
            <a:ext cx="4381309" cy="4397801"/>
          </a:xfrm>
          <a:custGeom>
            <a:avLst/>
            <a:gdLst/>
            <a:ahLst/>
            <a:cxnLst/>
            <a:rect r="r" b="b" t="t" l="l"/>
            <a:pathLst>
              <a:path h="4397801" w="4381309">
                <a:moveTo>
                  <a:pt x="0" y="0"/>
                </a:moveTo>
                <a:lnTo>
                  <a:pt x="4381310" y="0"/>
                </a:lnTo>
                <a:lnTo>
                  <a:pt x="4381310" y="4397801"/>
                </a:lnTo>
                <a:lnTo>
                  <a:pt x="0" y="4397801"/>
                </a:lnTo>
                <a:lnTo>
                  <a:pt x="0" y="0"/>
                </a:lnTo>
                <a:close/>
              </a:path>
            </a:pathLst>
          </a:custGeom>
          <a:blipFill>
            <a:blip r:embed="rId5"/>
            <a:stretch>
              <a:fillRect l="0" t="0" r="0" b="0"/>
            </a:stretch>
          </a:blipFill>
        </p:spPr>
      </p:sp>
      <p:sp>
        <p:nvSpPr>
          <p:cNvPr name="TextBox 7" id="7"/>
          <p:cNvSpPr txBox="true"/>
          <p:nvPr/>
        </p:nvSpPr>
        <p:spPr>
          <a:xfrm rot="0">
            <a:off x="7026954" y="3911600"/>
            <a:ext cx="9508933" cy="2301875"/>
          </a:xfrm>
          <a:prstGeom prst="rect">
            <a:avLst/>
          </a:prstGeom>
        </p:spPr>
        <p:txBody>
          <a:bodyPr anchor="t" rtlCol="false" tIns="0" lIns="0" bIns="0" rIns="0">
            <a:spAutoFit/>
          </a:bodyPr>
          <a:lstStyle/>
          <a:p>
            <a:pPr algn="ctr">
              <a:lnSpc>
                <a:spcPts val="9100"/>
              </a:lnSpc>
            </a:pPr>
            <a:r>
              <a:rPr lang="en-US" sz="6500" spc="721">
                <a:solidFill>
                  <a:srgbClr val="000000"/>
                </a:solidFill>
                <a:latin typeface="Arimo"/>
              </a:rPr>
              <a:t>How can disabilities </a:t>
            </a:r>
          </a:p>
          <a:p>
            <a:pPr algn="ctr">
              <a:lnSpc>
                <a:spcPts val="9100"/>
              </a:lnSpc>
              <a:spcBef>
                <a:spcPct val="0"/>
              </a:spcBef>
            </a:pPr>
            <a:r>
              <a:rPr lang="en-US" sz="6500" spc="721">
                <a:solidFill>
                  <a:srgbClr val="000000"/>
                </a:solidFill>
                <a:latin typeface="Arimo"/>
              </a:rPr>
              <a:t>affect people?</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Disability and Perseverance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0">
            <a:off x="5310228" y="2117119"/>
            <a:ext cx="12942386" cy="8169881"/>
          </a:xfrm>
          <a:custGeom>
            <a:avLst/>
            <a:gdLst/>
            <a:ahLst/>
            <a:cxnLst/>
            <a:rect r="r" b="b" t="t" l="l"/>
            <a:pathLst>
              <a:path h="8169881" w="12942386">
                <a:moveTo>
                  <a:pt x="0" y="0"/>
                </a:moveTo>
                <a:lnTo>
                  <a:pt x="12942386" y="0"/>
                </a:lnTo>
                <a:lnTo>
                  <a:pt x="12942386" y="8169881"/>
                </a:lnTo>
                <a:lnTo>
                  <a:pt x="0" y="81698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820781">
            <a:off x="1655391" y="1715918"/>
            <a:ext cx="4381309" cy="4397801"/>
          </a:xfrm>
          <a:custGeom>
            <a:avLst/>
            <a:gdLst/>
            <a:ahLst/>
            <a:cxnLst/>
            <a:rect r="r" b="b" t="t" l="l"/>
            <a:pathLst>
              <a:path h="4397801" w="4381309">
                <a:moveTo>
                  <a:pt x="0" y="0"/>
                </a:moveTo>
                <a:lnTo>
                  <a:pt x="4381309" y="0"/>
                </a:lnTo>
                <a:lnTo>
                  <a:pt x="4381309" y="4397801"/>
                </a:lnTo>
                <a:lnTo>
                  <a:pt x="0" y="4397801"/>
                </a:lnTo>
                <a:lnTo>
                  <a:pt x="0" y="0"/>
                </a:lnTo>
                <a:close/>
              </a:path>
            </a:pathLst>
          </a:custGeom>
          <a:blipFill>
            <a:blip r:embed="rId5"/>
            <a:stretch>
              <a:fillRect l="0" t="0" r="0" b="0"/>
            </a:stretch>
          </a:blipFill>
        </p:spPr>
      </p:sp>
      <p:sp>
        <p:nvSpPr>
          <p:cNvPr name="TextBox 7" id="7"/>
          <p:cNvSpPr txBox="true"/>
          <p:nvPr/>
        </p:nvSpPr>
        <p:spPr>
          <a:xfrm rot="0">
            <a:off x="6150898" y="3380441"/>
            <a:ext cx="11261046" cy="4257675"/>
          </a:xfrm>
          <a:prstGeom prst="rect">
            <a:avLst/>
          </a:prstGeom>
        </p:spPr>
        <p:txBody>
          <a:bodyPr anchor="t" rtlCol="false" tIns="0" lIns="0" bIns="0" rIns="0">
            <a:spAutoFit/>
          </a:bodyPr>
          <a:lstStyle/>
          <a:p>
            <a:pPr algn="ctr">
              <a:lnSpc>
                <a:spcPts val="8400"/>
              </a:lnSpc>
              <a:spcBef>
                <a:spcPct val="0"/>
              </a:spcBef>
            </a:pPr>
            <a:r>
              <a:rPr lang="en-US" sz="6000" spc="666">
                <a:solidFill>
                  <a:srgbClr val="000000"/>
                </a:solidFill>
                <a:latin typeface="Arimo"/>
              </a:rPr>
              <a:t>How can understanding and being aware of disabilities help develop persistence?</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Disability and Perseverance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627492">
            <a:off x="1390051" y="1952965"/>
            <a:ext cx="4364423" cy="4380851"/>
          </a:xfrm>
          <a:custGeom>
            <a:avLst/>
            <a:gdLst/>
            <a:ahLst/>
            <a:cxnLst/>
            <a:rect r="r" b="b" t="t" l="l"/>
            <a:pathLst>
              <a:path h="4380851" w="4364423">
                <a:moveTo>
                  <a:pt x="0" y="0"/>
                </a:moveTo>
                <a:lnTo>
                  <a:pt x="4364423" y="0"/>
                </a:lnTo>
                <a:lnTo>
                  <a:pt x="4364423" y="4380851"/>
                </a:lnTo>
                <a:lnTo>
                  <a:pt x="0" y="4380851"/>
                </a:lnTo>
                <a:lnTo>
                  <a:pt x="0" y="0"/>
                </a:lnTo>
                <a:close/>
              </a:path>
            </a:pathLst>
          </a:custGeom>
          <a:blipFill>
            <a:blip r:embed="rId3"/>
            <a:stretch>
              <a:fillRect l="0" t="0" r="0" b="0"/>
            </a:stretch>
          </a:blipFill>
        </p:spPr>
      </p:sp>
      <p:sp>
        <p:nvSpPr>
          <p:cNvPr name="Freeform 6" id="6"/>
          <p:cNvSpPr/>
          <p:nvPr/>
        </p:nvSpPr>
        <p:spPr>
          <a:xfrm flipH="false" flipV="false" rot="0">
            <a:off x="5481451" y="2635249"/>
            <a:ext cx="12537715" cy="7914433"/>
          </a:xfrm>
          <a:custGeom>
            <a:avLst/>
            <a:gdLst/>
            <a:ahLst/>
            <a:cxnLst/>
            <a:rect r="r" b="b" t="t" l="l"/>
            <a:pathLst>
              <a:path h="7914433" w="12537715">
                <a:moveTo>
                  <a:pt x="0" y="0"/>
                </a:moveTo>
                <a:lnTo>
                  <a:pt x="12537715" y="0"/>
                </a:lnTo>
                <a:lnTo>
                  <a:pt x="12537715" y="7914433"/>
                </a:lnTo>
                <a:lnTo>
                  <a:pt x="0" y="79144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5724545" y="3694375"/>
            <a:ext cx="12051526" cy="4257675"/>
          </a:xfrm>
          <a:prstGeom prst="rect">
            <a:avLst/>
          </a:prstGeom>
        </p:spPr>
        <p:txBody>
          <a:bodyPr anchor="t" rtlCol="false" tIns="0" lIns="0" bIns="0" rIns="0">
            <a:spAutoFit/>
          </a:bodyPr>
          <a:lstStyle/>
          <a:p>
            <a:pPr algn="ctr">
              <a:lnSpc>
                <a:spcPts val="8400"/>
              </a:lnSpc>
              <a:spcBef>
                <a:spcPct val="0"/>
              </a:spcBef>
            </a:pPr>
            <a:r>
              <a:rPr lang="en-US" sz="6000" spc="666">
                <a:solidFill>
                  <a:srgbClr val="000000"/>
                </a:solidFill>
                <a:latin typeface="Arimo"/>
              </a:rPr>
              <a:t>How can disability awareness help us focus on our strengths rather than our limitations?</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161925"/>
            <a:ext cx="17090493" cy="2797174"/>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Disability and strengths &amp; limitations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2148973" y="2630756"/>
            <a:ext cx="13990054" cy="7024288"/>
            <a:chOff x="0" y="0"/>
            <a:chExt cx="5281890" cy="2651992"/>
          </a:xfrm>
        </p:grpSpPr>
        <p:sp>
          <p:nvSpPr>
            <p:cNvPr name="Freeform 6" id="6">
              <a:hlinkClick r:id="rId3" tooltip="https://www.youtube.com/watch?v=qqTB7RV7Wl8&amp;t=6s"/>
            </p:cNvPr>
            <p:cNvSpPr/>
            <p:nvPr/>
          </p:nvSpPr>
          <p:spPr>
            <a:xfrm flipH="false" flipV="false" rot="0">
              <a:off x="0" y="0"/>
              <a:ext cx="5281890" cy="2651992"/>
            </a:xfrm>
            <a:custGeom>
              <a:avLst/>
              <a:gdLst/>
              <a:ahLst/>
              <a:cxnLst/>
              <a:rect r="r" b="b" t="t" l="l"/>
              <a:pathLst>
                <a:path h="2651992" w="5281890">
                  <a:moveTo>
                    <a:pt x="0" y="0"/>
                  </a:moveTo>
                  <a:lnTo>
                    <a:pt x="5281890" y="0"/>
                  </a:lnTo>
                  <a:lnTo>
                    <a:pt x="5281890" y="2651992"/>
                  </a:lnTo>
                  <a:lnTo>
                    <a:pt x="0" y="2651992"/>
                  </a:lnTo>
                  <a:close/>
                </a:path>
              </a:pathLst>
            </a:custGeom>
            <a:solidFill>
              <a:srgbClr val="FF6224"/>
            </a:solidFill>
          </p:spPr>
        </p:sp>
      </p:grpSp>
      <p:sp>
        <p:nvSpPr>
          <p:cNvPr name="Freeform 7" id="7"/>
          <p:cNvSpPr/>
          <p:nvPr/>
        </p:nvSpPr>
        <p:spPr>
          <a:xfrm flipH="false" flipV="false" rot="0">
            <a:off x="14173200" y="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68288"/>
            <a:ext cx="17090493" cy="1302382"/>
          </a:xfrm>
          <a:prstGeom prst="rect">
            <a:avLst/>
          </a:prstGeom>
        </p:spPr>
        <p:txBody>
          <a:bodyPr anchor="t" rtlCol="false" tIns="0" lIns="0" bIns="0" rIns="0">
            <a:spAutoFit/>
          </a:bodyPr>
          <a:lstStyle/>
          <a:p>
            <a:pPr algn="ctr">
              <a:lnSpc>
                <a:spcPts val="10640"/>
              </a:lnSpc>
              <a:spcBef>
                <a:spcPct val="0"/>
              </a:spcBef>
            </a:pPr>
            <a:r>
              <a:rPr lang="en-US" sz="7600" spc="843">
                <a:solidFill>
                  <a:srgbClr val="000000"/>
                </a:solidFill>
                <a:latin typeface="Gagalin"/>
              </a:rPr>
              <a:t>Famous People with Disabilities</a:t>
            </a:r>
          </a:p>
        </p:txBody>
      </p:sp>
      <p:pic>
        <p:nvPicPr>
          <p:cNvPr name="Picture 10" id="10"/>
          <p:cNvPicPr>
            <a:picLocks noChangeAspect="true"/>
          </p:cNvPicPr>
          <p:nvPr>
            <a:videoFile r:link="rId7"/>
          </p:nvPr>
        </p:nvPicPr>
        <p:blipFill>
          <a:blip r:embed="rId6"/>
          <a:stretch>
            <a:fillRect/>
          </a:stretch>
        </p:blipFill>
        <p:spPr>
          <a:xfrm rot="0">
            <a:off x="3395823" y="2839623"/>
            <a:ext cx="11744985" cy="6606553"/>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2747726" y="2234012"/>
            <a:ext cx="13990054" cy="7024288"/>
            <a:chOff x="0" y="0"/>
            <a:chExt cx="18653405" cy="9365717"/>
          </a:xfrm>
        </p:grpSpPr>
        <p:grpSp>
          <p:nvGrpSpPr>
            <p:cNvPr name="Group 6" id="6"/>
            <p:cNvGrpSpPr/>
            <p:nvPr/>
          </p:nvGrpSpPr>
          <p:grpSpPr>
            <a:xfrm rot="0">
              <a:off x="0" y="0"/>
              <a:ext cx="18653405" cy="9365717"/>
              <a:chOff x="0" y="0"/>
              <a:chExt cx="5281890" cy="2651992"/>
            </a:xfrm>
          </p:grpSpPr>
          <p:sp>
            <p:nvSpPr>
              <p:cNvPr name="Freeform 7" id="7"/>
              <p:cNvSpPr/>
              <p:nvPr/>
            </p:nvSpPr>
            <p:spPr>
              <a:xfrm flipH="false" flipV="false" rot="0">
                <a:off x="0" y="0"/>
                <a:ext cx="5281890" cy="2651992"/>
              </a:xfrm>
              <a:custGeom>
                <a:avLst/>
                <a:gdLst/>
                <a:ahLst/>
                <a:cxnLst/>
                <a:rect r="r" b="b" t="t" l="l"/>
                <a:pathLst>
                  <a:path h="2651992" w="5281890">
                    <a:moveTo>
                      <a:pt x="0" y="0"/>
                    </a:moveTo>
                    <a:lnTo>
                      <a:pt x="5281890" y="0"/>
                    </a:lnTo>
                    <a:lnTo>
                      <a:pt x="5281890" y="2651992"/>
                    </a:lnTo>
                    <a:lnTo>
                      <a:pt x="0" y="2651992"/>
                    </a:lnTo>
                    <a:close/>
                  </a:path>
                </a:pathLst>
              </a:custGeom>
              <a:solidFill>
                <a:srgbClr val="FF6224"/>
              </a:solidFill>
            </p:spPr>
          </p:sp>
        </p:grpSp>
        <p:sp>
          <p:nvSpPr>
            <p:cNvPr name="TextBox 8" id="8"/>
            <p:cNvSpPr txBox="true"/>
            <p:nvPr/>
          </p:nvSpPr>
          <p:spPr>
            <a:xfrm rot="0">
              <a:off x="189365" y="798775"/>
              <a:ext cx="18274675" cy="7492153"/>
            </a:xfrm>
            <a:prstGeom prst="rect">
              <a:avLst/>
            </a:prstGeom>
          </p:spPr>
          <p:txBody>
            <a:bodyPr anchor="t" rtlCol="false" tIns="0" lIns="0" bIns="0" rIns="0">
              <a:spAutoFit/>
            </a:bodyPr>
            <a:lstStyle/>
            <a:p>
              <a:pPr algn="ctr">
                <a:lnSpc>
                  <a:spcPts val="8960"/>
                </a:lnSpc>
              </a:pPr>
              <a:r>
                <a:rPr lang="en-US" sz="6400" spc="710">
                  <a:solidFill>
                    <a:srgbClr val="000000"/>
                  </a:solidFill>
                  <a:latin typeface="Arimo"/>
                </a:rPr>
                <a:t>Do you know anyone famous who has a disability?</a:t>
              </a:r>
            </a:p>
            <a:p>
              <a:pPr algn="ctr">
                <a:lnSpc>
                  <a:spcPts val="8960"/>
                </a:lnSpc>
              </a:pPr>
            </a:p>
            <a:p>
              <a:pPr algn="ctr">
                <a:lnSpc>
                  <a:spcPts val="8960"/>
                </a:lnSpc>
                <a:spcBef>
                  <a:spcPct val="0"/>
                </a:spcBef>
              </a:pPr>
              <a:r>
                <a:rPr lang="en-US" sz="6400" spc="710">
                  <a:solidFill>
                    <a:srgbClr val="000000"/>
                  </a:solidFill>
                  <a:latin typeface="Arimo"/>
                </a:rPr>
                <a:t>How did that person turn their limitations into strengths?</a:t>
              </a:r>
            </a:p>
          </p:txBody>
        </p:sp>
      </p:grpSp>
      <p:sp>
        <p:nvSpPr>
          <p:cNvPr name="Freeform 9" id="9"/>
          <p:cNvSpPr/>
          <p:nvPr/>
        </p:nvSpPr>
        <p:spPr>
          <a:xfrm flipH="false" flipV="false" rot="0">
            <a:off x="14173200" y="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11" id="11"/>
          <p:cNvSpPr txBox="true"/>
          <p:nvPr/>
        </p:nvSpPr>
        <p:spPr>
          <a:xfrm rot="0">
            <a:off x="1197507" y="268288"/>
            <a:ext cx="17090493" cy="1302382"/>
          </a:xfrm>
          <a:prstGeom prst="rect">
            <a:avLst/>
          </a:prstGeom>
        </p:spPr>
        <p:txBody>
          <a:bodyPr anchor="t" rtlCol="false" tIns="0" lIns="0" bIns="0" rIns="0">
            <a:spAutoFit/>
          </a:bodyPr>
          <a:lstStyle/>
          <a:p>
            <a:pPr algn="ctr">
              <a:lnSpc>
                <a:spcPts val="10640"/>
              </a:lnSpc>
              <a:spcBef>
                <a:spcPct val="0"/>
              </a:spcBef>
            </a:pPr>
            <a:r>
              <a:rPr lang="en-US" sz="7600" spc="843">
                <a:solidFill>
                  <a:srgbClr val="000000"/>
                </a:solidFill>
                <a:latin typeface="Gagalin"/>
              </a:rPr>
              <a:t>Famous People with Disabilities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0">
            <a:off x="4115270" y="0"/>
            <a:ext cx="9994881" cy="10452163"/>
          </a:xfrm>
          <a:custGeom>
            <a:avLst/>
            <a:gdLst/>
            <a:ahLst/>
            <a:cxnLst/>
            <a:rect r="r" b="b" t="t" l="l"/>
            <a:pathLst>
              <a:path h="10452163" w="9994881">
                <a:moveTo>
                  <a:pt x="0" y="0"/>
                </a:moveTo>
                <a:lnTo>
                  <a:pt x="9994881" y="0"/>
                </a:lnTo>
                <a:lnTo>
                  <a:pt x="9994881" y="10452163"/>
                </a:lnTo>
                <a:lnTo>
                  <a:pt x="0" y="10452163"/>
                </a:lnTo>
                <a:lnTo>
                  <a:pt x="0" y="0"/>
                </a:lnTo>
                <a:close/>
              </a:path>
            </a:pathLst>
          </a:custGeom>
          <a:blipFill>
            <a:blip r:embed="rId3">
              <a:alphaModFix amt="30000"/>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97507" y="160565"/>
            <a:ext cx="17090493" cy="1377949"/>
          </a:xfrm>
          <a:prstGeom prst="rect">
            <a:avLst/>
          </a:prstGeom>
        </p:spPr>
        <p:txBody>
          <a:bodyPr anchor="t" rtlCol="false" tIns="0" lIns="0" bIns="0" rIns="0">
            <a:spAutoFit/>
          </a:bodyPr>
          <a:lstStyle/>
          <a:p>
            <a:pPr algn="ctr">
              <a:lnSpc>
                <a:spcPts val="11200"/>
              </a:lnSpc>
              <a:spcBef>
                <a:spcPct val="0"/>
              </a:spcBef>
            </a:pPr>
            <a:r>
              <a:rPr lang="en-US" sz="8000">
                <a:solidFill>
                  <a:srgbClr val="000000"/>
                </a:solidFill>
                <a:latin typeface="Gagalin"/>
              </a:rPr>
              <a:t>Famous People with Disabilities</a:t>
            </a:r>
          </a:p>
        </p:txBody>
      </p:sp>
      <p:sp>
        <p:nvSpPr>
          <p:cNvPr name="TextBox 7" id="7"/>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grpSp>
        <p:nvGrpSpPr>
          <p:cNvPr name="Group 8" id="8"/>
          <p:cNvGrpSpPr/>
          <p:nvPr/>
        </p:nvGrpSpPr>
        <p:grpSpPr>
          <a:xfrm rot="0">
            <a:off x="1987309" y="2181389"/>
            <a:ext cx="4522596" cy="3378947"/>
            <a:chOff x="0" y="0"/>
            <a:chExt cx="2028782" cy="1515755"/>
          </a:xfrm>
        </p:grpSpPr>
        <p:sp>
          <p:nvSpPr>
            <p:cNvPr name="Freeform 9" id="9"/>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10" id="10"/>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11" id="11"/>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12" id="12"/>
          <p:cNvSpPr txBox="true"/>
          <p:nvPr/>
        </p:nvSpPr>
        <p:spPr>
          <a:xfrm rot="0">
            <a:off x="1987309" y="2934238"/>
            <a:ext cx="4522596" cy="1758950"/>
          </a:xfrm>
          <a:prstGeom prst="rect">
            <a:avLst/>
          </a:prstGeom>
        </p:spPr>
        <p:txBody>
          <a:bodyPr anchor="t" rtlCol="false" tIns="0" lIns="0" bIns="0" rIns="0">
            <a:spAutoFit/>
          </a:bodyPr>
          <a:lstStyle/>
          <a:p>
            <a:pPr algn="ctr">
              <a:lnSpc>
                <a:spcPts val="6999"/>
              </a:lnSpc>
            </a:pPr>
            <a:r>
              <a:rPr lang="en-US" sz="4999" spc="554">
                <a:solidFill>
                  <a:srgbClr val="000000"/>
                </a:solidFill>
                <a:latin typeface="Arimo"/>
              </a:rPr>
              <a:t>Billie</a:t>
            </a:r>
          </a:p>
          <a:p>
            <a:pPr algn="ctr">
              <a:lnSpc>
                <a:spcPts val="6999"/>
              </a:lnSpc>
              <a:spcBef>
                <a:spcPct val="0"/>
              </a:spcBef>
            </a:pPr>
            <a:r>
              <a:rPr lang="en-US" sz="4999" spc="554">
                <a:solidFill>
                  <a:srgbClr val="000000"/>
                </a:solidFill>
                <a:latin typeface="Arimo"/>
              </a:rPr>
              <a:t>Eilish</a:t>
            </a:r>
          </a:p>
        </p:txBody>
      </p:sp>
      <p:grpSp>
        <p:nvGrpSpPr>
          <p:cNvPr name="Group 13" id="13"/>
          <p:cNvGrpSpPr/>
          <p:nvPr/>
        </p:nvGrpSpPr>
        <p:grpSpPr>
          <a:xfrm rot="0">
            <a:off x="7481455" y="2181389"/>
            <a:ext cx="4522596" cy="3378947"/>
            <a:chOff x="0" y="0"/>
            <a:chExt cx="2028782" cy="1515755"/>
          </a:xfrm>
        </p:grpSpPr>
        <p:sp>
          <p:nvSpPr>
            <p:cNvPr name="Freeform 14" id="14"/>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15" id="15"/>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16" id="16"/>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17" id="17"/>
          <p:cNvSpPr txBox="true"/>
          <p:nvPr/>
        </p:nvSpPr>
        <p:spPr>
          <a:xfrm rot="0">
            <a:off x="7471930" y="2922363"/>
            <a:ext cx="4532121" cy="1768475"/>
          </a:xfrm>
          <a:prstGeom prst="rect">
            <a:avLst/>
          </a:prstGeom>
        </p:spPr>
        <p:txBody>
          <a:bodyPr anchor="t" rtlCol="false" tIns="0" lIns="0" bIns="0" rIns="0">
            <a:spAutoFit/>
          </a:bodyPr>
          <a:lstStyle/>
          <a:p>
            <a:pPr algn="ctr">
              <a:lnSpc>
                <a:spcPts val="7000"/>
              </a:lnSpc>
            </a:pPr>
            <a:r>
              <a:rPr lang="en-US" sz="5000" spc="555">
                <a:solidFill>
                  <a:srgbClr val="000000"/>
                </a:solidFill>
                <a:latin typeface="Arimo"/>
              </a:rPr>
              <a:t>Frida</a:t>
            </a:r>
          </a:p>
          <a:p>
            <a:pPr algn="ctr">
              <a:lnSpc>
                <a:spcPts val="7000"/>
              </a:lnSpc>
              <a:spcBef>
                <a:spcPct val="0"/>
              </a:spcBef>
            </a:pPr>
            <a:r>
              <a:rPr lang="en-US" sz="5000" spc="555">
                <a:solidFill>
                  <a:srgbClr val="000000"/>
                </a:solidFill>
                <a:latin typeface="Arimo"/>
              </a:rPr>
              <a:t>Kahlo</a:t>
            </a:r>
          </a:p>
        </p:txBody>
      </p:sp>
      <p:grpSp>
        <p:nvGrpSpPr>
          <p:cNvPr name="Group 18" id="18"/>
          <p:cNvGrpSpPr/>
          <p:nvPr/>
        </p:nvGrpSpPr>
        <p:grpSpPr>
          <a:xfrm rot="0">
            <a:off x="12975601" y="2181389"/>
            <a:ext cx="4522596" cy="3378947"/>
            <a:chOff x="0" y="0"/>
            <a:chExt cx="2028782" cy="1515755"/>
          </a:xfrm>
        </p:grpSpPr>
        <p:sp>
          <p:nvSpPr>
            <p:cNvPr name="Freeform 19" id="19"/>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20" id="20"/>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21" id="21"/>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22" id="22"/>
          <p:cNvSpPr txBox="true"/>
          <p:nvPr/>
        </p:nvSpPr>
        <p:spPr>
          <a:xfrm rot="0">
            <a:off x="12966076" y="2924713"/>
            <a:ext cx="4495514" cy="1768475"/>
          </a:xfrm>
          <a:prstGeom prst="rect">
            <a:avLst/>
          </a:prstGeom>
        </p:spPr>
        <p:txBody>
          <a:bodyPr anchor="t" rtlCol="false" tIns="0" lIns="0" bIns="0" rIns="0">
            <a:spAutoFit/>
          </a:bodyPr>
          <a:lstStyle/>
          <a:p>
            <a:pPr algn="ctr">
              <a:lnSpc>
                <a:spcPts val="7000"/>
              </a:lnSpc>
            </a:pPr>
            <a:r>
              <a:rPr lang="en-US" sz="5000" spc="555">
                <a:solidFill>
                  <a:srgbClr val="000000"/>
                </a:solidFill>
                <a:latin typeface="Arimo"/>
              </a:rPr>
              <a:t>Tammy</a:t>
            </a:r>
          </a:p>
          <a:p>
            <a:pPr algn="ctr">
              <a:lnSpc>
                <a:spcPts val="7000"/>
              </a:lnSpc>
              <a:spcBef>
                <a:spcPct val="0"/>
              </a:spcBef>
            </a:pPr>
            <a:r>
              <a:rPr lang="en-US" sz="5000" spc="555">
                <a:solidFill>
                  <a:srgbClr val="000000"/>
                </a:solidFill>
                <a:latin typeface="Arimo"/>
              </a:rPr>
              <a:t>Duckworth</a:t>
            </a:r>
          </a:p>
        </p:txBody>
      </p:sp>
      <p:grpSp>
        <p:nvGrpSpPr>
          <p:cNvPr name="Group 23" id="23"/>
          <p:cNvGrpSpPr/>
          <p:nvPr/>
        </p:nvGrpSpPr>
        <p:grpSpPr>
          <a:xfrm rot="0">
            <a:off x="2041474" y="6198512"/>
            <a:ext cx="4522596" cy="3378947"/>
            <a:chOff x="0" y="0"/>
            <a:chExt cx="2028782" cy="1515755"/>
          </a:xfrm>
        </p:grpSpPr>
        <p:sp>
          <p:nvSpPr>
            <p:cNvPr name="Freeform 24" id="24"/>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25" id="25"/>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26" id="26"/>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27" id="27"/>
          <p:cNvSpPr txBox="true"/>
          <p:nvPr/>
        </p:nvSpPr>
        <p:spPr>
          <a:xfrm rot="0">
            <a:off x="2095638" y="6897868"/>
            <a:ext cx="4468432" cy="1768475"/>
          </a:xfrm>
          <a:prstGeom prst="rect">
            <a:avLst/>
          </a:prstGeom>
        </p:spPr>
        <p:txBody>
          <a:bodyPr anchor="t" rtlCol="false" tIns="0" lIns="0" bIns="0" rIns="0">
            <a:spAutoFit/>
          </a:bodyPr>
          <a:lstStyle/>
          <a:p>
            <a:pPr algn="ctr">
              <a:lnSpc>
                <a:spcPts val="7000"/>
              </a:lnSpc>
            </a:pPr>
            <a:r>
              <a:rPr lang="en-US" sz="5000" spc="555">
                <a:solidFill>
                  <a:srgbClr val="000000"/>
                </a:solidFill>
                <a:latin typeface="Arimo"/>
              </a:rPr>
              <a:t>Muhammad</a:t>
            </a:r>
          </a:p>
          <a:p>
            <a:pPr algn="ctr">
              <a:lnSpc>
                <a:spcPts val="7000"/>
              </a:lnSpc>
              <a:spcBef>
                <a:spcPct val="0"/>
              </a:spcBef>
            </a:pPr>
            <a:r>
              <a:rPr lang="en-US" sz="5000" spc="555">
                <a:solidFill>
                  <a:srgbClr val="000000"/>
                </a:solidFill>
                <a:latin typeface="Arimo"/>
              </a:rPr>
              <a:t>Ali</a:t>
            </a:r>
          </a:p>
        </p:txBody>
      </p:sp>
      <p:grpSp>
        <p:nvGrpSpPr>
          <p:cNvPr name="Group 28" id="28"/>
          <p:cNvGrpSpPr/>
          <p:nvPr/>
        </p:nvGrpSpPr>
        <p:grpSpPr>
          <a:xfrm rot="0">
            <a:off x="7535620" y="6198512"/>
            <a:ext cx="4522596" cy="3378947"/>
            <a:chOff x="0" y="0"/>
            <a:chExt cx="2028782" cy="1515755"/>
          </a:xfrm>
        </p:grpSpPr>
        <p:sp>
          <p:nvSpPr>
            <p:cNvPr name="Freeform 29" id="29"/>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30" id="30"/>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31" id="31"/>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32" id="32"/>
          <p:cNvSpPr txBox="true"/>
          <p:nvPr/>
        </p:nvSpPr>
        <p:spPr>
          <a:xfrm rot="0">
            <a:off x="7562702" y="6897868"/>
            <a:ext cx="4468432" cy="1768475"/>
          </a:xfrm>
          <a:prstGeom prst="rect">
            <a:avLst/>
          </a:prstGeom>
        </p:spPr>
        <p:txBody>
          <a:bodyPr anchor="t" rtlCol="false" tIns="0" lIns="0" bIns="0" rIns="0">
            <a:spAutoFit/>
          </a:bodyPr>
          <a:lstStyle/>
          <a:p>
            <a:pPr algn="ctr">
              <a:lnSpc>
                <a:spcPts val="7000"/>
              </a:lnSpc>
            </a:pPr>
            <a:r>
              <a:rPr lang="en-US" sz="5000" spc="555">
                <a:solidFill>
                  <a:srgbClr val="000000"/>
                </a:solidFill>
                <a:latin typeface="Arimo"/>
              </a:rPr>
              <a:t>Louis</a:t>
            </a:r>
          </a:p>
          <a:p>
            <a:pPr algn="ctr">
              <a:lnSpc>
                <a:spcPts val="7000"/>
              </a:lnSpc>
              <a:spcBef>
                <a:spcPct val="0"/>
              </a:spcBef>
            </a:pPr>
            <a:r>
              <a:rPr lang="en-US" sz="5000" spc="555">
                <a:solidFill>
                  <a:srgbClr val="000000"/>
                </a:solidFill>
                <a:latin typeface="Arimo"/>
              </a:rPr>
              <a:t>Braille</a:t>
            </a:r>
          </a:p>
        </p:txBody>
      </p:sp>
      <p:grpSp>
        <p:nvGrpSpPr>
          <p:cNvPr name="Group 33" id="33"/>
          <p:cNvGrpSpPr/>
          <p:nvPr/>
        </p:nvGrpSpPr>
        <p:grpSpPr>
          <a:xfrm rot="0">
            <a:off x="13029766" y="6198512"/>
            <a:ext cx="4522596" cy="3378947"/>
            <a:chOff x="0" y="0"/>
            <a:chExt cx="2028782" cy="1515755"/>
          </a:xfrm>
        </p:grpSpPr>
        <p:sp>
          <p:nvSpPr>
            <p:cNvPr name="Freeform 34" id="34"/>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35" id="35"/>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36" id="36"/>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37" id="37"/>
          <p:cNvSpPr txBox="true"/>
          <p:nvPr/>
        </p:nvSpPr>
        <p:spPr>
          <a:xfrm rot="0">
            <a:off x="13058341" y="6897868"/>
            <a:ext cx="4468432" cy="1768475"/>
          </a:xfrm>
          <a:prstGeom prst="rect">
            <a:avLst/>
          </a:prstGeom>
        </p:spPr>
        <p:txBody>
          <a:bodyPr anchor="t" rtlCol="false" tIns="0" lIns="0" bIns="0" rIns="0">
            <a:spAutoFit/>
          </a:bodyPr>
          <a:lstStyle/>
          <a:p>
            <a:pPr algn="ctr">
              <a:lnSpc>
                <a:spcPts val="7000"/>
              </a:lnSpc>
              <a:spcBef>
                <a:spcPct val="0"/>
              </a:spcBef>
            </a:pPr>
            <a:r>
              <a:rPr lang="en-US" sz="5000" spc="555">
                <a:solidFill>
                  <a:srgbClr val="000000"/>
                </a:solidFill>
                <a:latin typeface="Arimo"/>
              </a:rPr>
              <a:t>Solange Knowles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0">
            <a:off x="4115270" y="0"/>
            <a:ext cx="9994881" cy="10452163"/>
          </a:xfrm>
          <a:custGeom>
            <a:avLst/>
            <a:gdLst/>
            <a:ahLst/>
            <a:cxnLst/>
            <a:rect r="r" b="b" t="t" l="l"/>
            <a:pathLst>
              <a:path h="10452163" w="9994881">
                <a:moveTo>
                  <a:pt x="0" y="0"/>
                </a:moveTo>
                <a:lnTo>
                  <a:pt x="9994881" y="0"/>
                </a:lnTo>
                <a:lnTo>
                  <a:pt x="9994881" y="10452163"/>
                </a:lnTo>
                <a:lnTo>
                  <a:pt x="0" y="10452163"/>
                </a:lnTo>
                <a:lnTo>
                  <a:pt x="0" y="0"/>
                </a:lnTo>
                <a:close/>
              </a:path>
            </a:pathLst>
          </a:custGeom>
          <a:blipFill>
            <a:blip r:embed="rId3">
              <a:alphaModFix amt="30000"/>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197507" y="160565"/>
            <a:ext cx="17090493" cy="1377949"/>
          </a:xfrm>
          <a:prstGeom prst="rect">
            <a:avLst/>
          </a:prstGeom>
        </p:spPr>
        <p:txBody>
          <a:bodyPr anchor="t" rtlCol="false" tIns="0" lIns="0" bIns="0" rIns="0">
            <a:spAutoFit/>
          </a:bodyPr>
          <a:lstStyle/>
          <a:p>
            <a:pPr algn="ctr">
              <a:lnSpc>
                <a:spcPts val="11200"/>
              </a:lnSpc>
              <a:spcBef>
                <a:spcPct val="0"/>
              </a:spcBef>
            </a:pPr>
            <a:r>
              <a:rPr lang="en-US" sz="8000">
                <a:solidFill>
                  <a:srgbClr val="000000"/>
                </a:solidFill>
                <a:latin typeface="Gagalin"/>
              </a:rPr>
              <a:t>Famous People with Disabilities</a:t>
            </a:r>
          </a:p>
        </p:txBody>
      </p:sp>
      <p:sp>
        <p:nvSpPr>
          <p:cNvPr name="TextBox 7" id="7"/>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grpSp>
        <p:nvGrpSpPr>
          <p:cNvPr name="Group 8" id="8"/>
          <p:cNvGrpSpPr/>
          <p:nvPr/>
        </p:nvGrpSpPr>
        <p:grpSpPr>
          <a:xfrm rot="0">
            <a:off x="1987309" y="2181389"/>
            <a:ext cx="4522596" cy="3378947"/>
            <a:chOff x="0" y="0"/>
            <a:chExt cx="2028782" cy="1515755"/>
          </a:xfrm>
        </p:grpSpPr>
        <p:sp>
          <p:nvSpPr>
            <p:cNvPr name="Freeform 9" id="9"/>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10" id="10"/>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11" id="11"/>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12" id="12"/>
          <p:cNvSpPr txBox="true"/>
          <p:nvPr/>
        </p:nvSpPr>
        <p:spPr>
          <a:xfrm rot="0">
            <a:off x="2094092" y="2341973"/>
            <a:ext cx="4309030" cy="2976880"/>
          </a:xfrm>
          <a:prstGeom prst="rect">
            <a:avLst/>
          </a:prstGeom>
        </p:spPr>
        <p:txBody>
          <a:bodyPr anchor="t" rtlCol="false" tIns="0" lIns="0" bIns="0" rIns="0">
            <a:spAutoFit/>
          </a:bodyPr>
          <a:lstStyle/>
          <a:p>
            <a:pPr algn="ctr">
              <a:lnSpc>
                <a:spcPts val="3920"/>
              </a:lnSpc>
              <a:spcBef>
                <a:spcPct val="0"/>
              </a:spcBef>
            </a:pPr>
            <a:r>
              <a:rPr lang="en-US" sz="2800" spc="310">
                <a:solidFill>
                  <a:srgbClr val="000000"/>
                </a:solidFill>
                <a:latin typeface="Arimo"/>
              </a:rPr>
              <a:t>Billie Eilish has Tourette Syndrome which causes her to have tics or repetitive and uncontrolled movements.</a:t>
            </a:r>
          </a:p>
        </p:txBody>
      </p:sp>
      <p:grpSp>
        <p:nvGrpSpPr>
          <p:cNvPr name="Group 13" id="13"/>
          <p:cNvGrpSpPr/>
          <p:nvPr/>
        </p:nvGrpSpPr>
        <p:grpSpPr>
          <a:xfrm rot="0">
            <a:off x="7481455" y="2181389"/>
            <a:ext cx="4522596" cy="3378947"/>
            <a:chOff x="0" y="0"/>
            <a:chExt cx="2028782" cy="1515755"/>
          </a:xfrm>
        </p:grpSpPr>
        <p:sp>
          <p:nvSpPr>
            <p:cNvPr name="Freeform 14" id="14"/>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15" id="15"/>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16" id="16"/>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17" id="17"/>
          <p:cNvSpPr txBox="true"/>
          <p:nvPr/>
        </p:nvSpPr>
        <p:spPr>
          <a:xfrm rot="0">
            <a:off x="7481455" y="2295618"/>
            <a:ext cx="4469977" cy="3079115"/>
          </a:xfrm>
          <a:prstGeom prst="rect">
            <a:avLst/>
          </a:prstGeom>
        </p:spPr>
        <p:txBody>
          <a:bodyPr anchor="t" rtlCol="false" tIns="0" lIns="0" bIns="0" rIns="0">
            <a:spAutoFit/>
          </a:bodyPr>
          <a:lstStyle/>
          <a:p>
            <a:pPr algn="ctr">
              <a:lnSpc>
                <a:spcPts val="4060"/>
              </a:lnSpc>
              <a:spcBef>
                <a:spcPct val="0"/>
              </a:spcBef>
            </a:pPr>
            <a:r>
              <a:rPr lang="en-US" sz="2900" spc="321">
                <a:solidFill>
                  <a:srgbClr val="000000"/>
                </a:solidFill>
                <a:latin typeface="Arimo"/>
              </a:rPr>
              <a:t>Polio caused damage to Frida Kahlo's right leg &amp; foot, and her spine &amp; pelvis were damaged in a car accident.</a:t>
            </a:r>
          </a:p>
        </p:txBody>
      </p:sp>
      <p:grpSp>
        <p:nvGrpSpPr>
          <p:cNvPr name="Group 18" id="18"/>
          <p:cNvGrpSpPr/>
          <p:nvPr/>
        </p:nvGrpSpPr>
        <p:grpSpPr>
          <a:xfrm rot="0">
            <a:off x="12975601" y="2181389"/>
            <a:ext cx="4522596" cy="3378947"/>
            <a:chOff x="0" y="0"/>
            <a:chExt cx="2028782" cy="1515755"/>
          </a:xfrm>
        </p:grpSpPr>
        <p:sp>
          <p:nvSpPr>
            <p:cNvPr name="Freeform 19" id="19"/>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20" id="20"/>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21" id="21"/>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22" id="22"/>
          <p:cNvSpPr txBox="true"/>
          <p:nvPr/>
        </p:nvSpPr>
        <p:spPr>
          <a:xfrm rot="0">
            <a:off x="13162085" y="2230213"/>
            <a:ext cx="4040211" cy="3200400"/>
          </a:xfrm>
          <a:prstGeom prst="rect">
            <a:avLst/>
          </a:prstGeom>
        </p:spPr>
        <p:txBody>
          <a:bodyPr anchor="t" rtlCol="false" tIns="0" lIns="0" bIns="0" rIns="0">
            <a:spAutoFit/>
          </a:bodyPr>
          <a:lstStyle/>
          <a:p>
            <a:pPr algn="ctr">
              <a:lnSpc>
                <a:spcPts val="4200"/>
              </a:lnSpc>
              <a:spcBef>
                <a:spcPct val="0"/>
              </a:spcBef>
            </a:pPr>
            <a:r>
              <a:rPr lang="en-US" sz="3000" spc="333">
                <a:solidFill>
                  <a:srgbClr val="000000"/>
                </a:solidFill>
                <a:latin typeface="Arimo"/>
              </a:rPr>
              <a:t>Tammy Duckworth lost both legs and the mobility in her right arm after her helicopter crashed in Iraq.</a:t>
            </a:r>
          </a:p>
        </p:txBody>
      </p:sp>
      <p:grpSp>
        <p:nvGrpSpPr>
          <p:cNvPr name="Group 23" id="23"/>
          <p:cNvGrpSpPr/>
          <p:nvPr/>
        </p:nvGrpSpPr>
        <p:grpSpPr>
          <a:xfrm rot="0">
            <a:off x="2041474" y="6198512"/>
            <a:ext cx="4522596" cy="3378947"/>
            <a:chOff x="0" y="0"/>
            <a:chExt cx="2028782" cy="1515755"/>
          </a:xfrm>
        </p:grpSpPr>
        <p:sp>
          <p:nvSpPr>
            <p:cNvPr name="Freeform 24" id="24"/>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25" id="25"/>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26" id="26"/>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grpSp>
        <p:nvGrpSpPr>
          <p:cNvPr name="Group 27" id="27"/>
          <p:cNvGrpSpPr/>
          <p:nvPr/>
        </p:nvGrpSpPr>
        <p:grpSpPr>
          <a:xfrm rot="0">
            <a:off x="7535620" y="6198512"/>
            <a:ext cx="4522596" cy="3378947"/>
            <a:chOff x="0" y="0"/>
            <a:chExt cx="2028782" cy="1515755"/>
          </a:xfrm>
        </p:grpSpPr>
        <p:sp>
          <p:nvSpPr>
            <p:cNvPr name="Freeform 28" id="28"/>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29" id="29"/>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30" id="30"/>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grpSp>
        <p:nvGrpSpPr>
          <p:cNvPr name="Group 31" id="31"/>
          <p:cNvGrpSpPr/>
          <p:nvPr/>
        </p:nvGrpSpPr>
        <p:grpSpPr>
          <a:xfrm rot="0">
            <a:off x="13029766" y="6198512"/>
            <a:ext cx="4522596" cy="3378947"/>
            <a:chOff x="0" y="0"/>
            <a:chExt cx="2028782" cy="1515755"/>
          </a:xfrm>
        </p:grpSpPr>
        <p:sp>
          <p:nvSpPr>
            <p:cNvPr name="Freeform 32" id="32"/>
            <p:cNvSpPr/>
            <p:nvPr/>
          </p:nvSpPr>
          <p:spPr>
            <a:xfrm flipH="false" flipV="false" rot="0">
              <a:off x="92710" y="106680"/>
              <a:ext cx="1924643" cy="1396375"/>
            </a:xfrm>
            <a:custGeom>
              <a:avLst/>
              <a:gdLst/>
              <a:ahLst/>
              <a:cxnLst/>
              <a:rect r="r" b="b" t="t" l="l"/>
              <a:pathLst>
                <a:path h="1396375" w="1924643">
                  <a:moveTo>
                    <a:pt x="1897972" y="1207145"/>
                  </a:moveTo>
                  <a:cubicBezTo>
                    <a:pt x="1897972" y="1294775"/>
                    <a:pt x="1821772" y="1365895"/>
                    <a:pt x="1740492" y="1365895"/>
                  </a:cubicBezTo>
                  <a:lnTo>
                    <a:pt x="66040" y="1365895"/>
                  </a:lnTo>
                  <a:cubicBezTo>
                    <a:pt x="43180" y="1365895"/>
                    <a:pt x="20320" y="1360816"/>
                    <a:pt x="0" y="1351925"/>
                  </a:cubicBezTo>
                  <a:cubicBezTo>
                    <a:pt x="26670" y="1379866"/>
                    <a:pt x="63500" y="1396375"/>
                    <a:pt x="106394" y="1396375"/>
                  </a:cubicBezTo>
                  <a:lnTo>
                    <a:pt x="1778592" y="1396375"/>
                  </a:lnTo>
                  <a:cubicBezTo>
                    <a:pt x="1858602" y="1396375"/>
                    <a:pt x="1924642" y="1330335"/>
                    <a:pt x="1924642" y="1250325"/>
                  </a:cubicBezTo>
                  <a:lnTo>
                    <a:pt x="1924642" y="95250"/>
                  </a:lnTo>
                  <a:cubicBezTo>
                    <a:pt x="1924642" y="58420"/>
                    <a:pt x="1910672" y="25400"/>
                    <a:pt x="1889082" y="0"/>
                  </a:cubicBezTo>
                  <a:cubicBezTo>
                    <a:pt x="1895432" y="16510"/>
                    <a:pt x="1897972" y="34290"/>
                    <a:pt x="1897972" y="52070"/>
                  </a:cubicBezTo>
                  <a:lnTo>
                    <a:pt x="1897972" y="1207145"/>
                  </a:lnTo>
                  <a:close/>
                </a:path>
              </a:pathLst>
            </a:custGeom>
            <a:solidFill>
              <a:srgbClr val="9AA7B2"/>
            </a:solidFill>
          </p:spPr>
        </p:sp>
        <p:sp>
          <p:nvSpPr>
            <p:cNvPr name="Freeform 33" id="33"/>
            <p:cNvSpPr/>
            <p:nvPr/>
          </p:nvSpPr>
          <p:spPr>
            <a:xfrm flipH="false" flipV="false" rot="0">
              <a:off x="12700" y="12700"/>
              <a:ext cx="1964012" cy="1447175"/>
            </a:xfrm>
            <a:custGeom>
              <a:avLst/>
              <a:gdLst/>
              <a:ahLst/>
              <a:cxnLst/>
              <a:rect r="r" b="b" t="t" l="l"/>
              <a:pathLst>
                <a:path h="1447175" w="1964012">
                  <a:moveTo>
                    <a:pt x="146050" y="1447175"/>
                  </a:moveTo>
                  <a:lnTo>
                    <a:pt x="1817962" y="1447175"/>
                  </a:lnTo>
                  <a:cubicBezTo>
                    <a:pt x="1897973" y="1447175"/>
                    <a:pt x="1964012" y="1381135"/>
                    <a:pt x="1964012" y="1301125"/>
                  </a:cubicBezTo>
                  <a:lnTo>
                    <a:pt x="1964012" y="146050"/>
                  </a:lnTo>
                  <a:cubicBezTo>
                    <a:pt x="1964012" y="66040"/>
                    <a:pt x="1897973" y="0"/>
                    <a:pt x="1817962" y="0"/>
                  </a:cubicBezTo>
                  <a:lnTo>
                    <a:pt x="146050" y="0"/>
                  </a:lnTo>
                  <a:cubicBezTo>
                    <a:pt x="66040" y="0"/>
                    <a:pt x="0" y="66040"/>
                    <a:pt x="0" y="146050"/>
                  </a:cubicBezTo>
                  <a:lnTo>
                    <a:pt x="0" y="1301125"/>
                  </a:lnTo>
                  <a:cubicBezTo>
                    <a:pt x="0" y="1382405"/>
                    <a:pt x="66040" y="1447175"/>
                    <a:pt x="146050" y="1447175"/>
                  </a:cubicBezTo>
                  <a:close/>
                </a:path>
              </a:pathLst>
            </a:custGeom>
            <a:solidFill>
              <a:srgbClr val="FF6224"/>
            </a:solidFill>
          </p:spPr>
        </p:sp>
        <p:sp>
          <p:nvSpPr>
            <p:cNvPr name="Freeform 34" id="34"/>
            <p:cNvSpPr/>
            <p:nvPr/>
          </p:nvSpPr>
          <p:spPr>
            <a:xfrm flipH="false" flipV="false" rot="0">
              <a:off x="0" y="0"/>
              <a:ext cx="2028783" cy="1515755"/>
            </a:xfrm>
            <a:custGeom>
              <a:avLst/>
              <a:gdLst/>
              <a:ahLst/>
              <a:cxnLst/>
              <a:rect r="r" b="b" t="t" l="l"/>
              <a:pathLst>
                <a:path h="1515755" w="2028783">
                  <a:moveTo>
                    <a:pt x="1965283" y="74930"/>
                  </a:moveTo>
                  <a:cubicBezTo>
                    <a:pt x="1937343" y="30480"/>
                    <a:pt x="1887812" y="0"/>
                    <a:pt x="1830662" y="0"/>
                  </a:cubicBezTo>
                  <a:lnTo>
                    <a:pt x="158750" y="0"/>
                  </a:lnTo>
                  <a:cubicBezTo>
                    <a:pt x="71120" y="0"/>
                    <a:pt x="0" y="71120"/>
                    <a:pt x="0" y="158750"/>
                  </a:cubicBezTo>
                  <a:lnTo>
                    <a:pt x="0" y="1313825"/>
                  </a:lnTo>
                  <a:cubicBezTo>
                    <a:pt x="0" y="1365895"/>
                    <a:pt x="25400" y="1411615"/>
                    <a:pt x="63500" y="1440825"/>
                  </a:cubicBezTo>
                  <a:cubicBezTo>
                    <a:pt x="91440" y="1485275"/>
                    <a:pt x="140970" y="1515755"/>
                    <a:pt x="200726" y="1515755"/>
                  </a:cubicBezTo>
                  <a:lnTo>
                    <a:pt x="1870033" y="1515755"/>
                  </a:lnTo>
                  <a:cubicBezTo>
                    <a:pt x="1957662" y="1515755"/>
                    <a:pt x="2028783" y="1444635"/>
                    <a:pt x="2028783" y="1357005"/>
                  </a:cubicBezTo>
                  <a:lnTo>
                    <a:pt x="2028783" y="201930"/>
                  </a:lnTo>
                  <a:cubicBezTo>
                    <a:pt x="2028782" y="149860"/>
                    <a:pt x="2003382" y="104140"/>
                    <a:pt x="1965283" y="74930"/>
                  </a:cubicBezTo>
                  <a:close/>
                  <a:moveTo>
                    <a:pt x="12700" y="1313825"/>
                  </a:moveTo>
                  <a:lnTo>
                    <a:pt x="12700" y="158750"/>
                  </a:lnTo>
                  <a:cubicBezTo>
                    <a:pt x="12700" y="78740"/>
                    <a:pt x="78740" y="12700"/>
                    <a:pt x="158750" y="12700"/>
                  </a:cubicBezTo>
                  <a:lnTo>
                    <a:pt x="1830662" y="12700"/>
                  </a:lnTo>
                  <a:cubicBezTo>
                    <a:pt x="1910673" y="12700"/>
                    <a:pt x="1976712" y="78740"/>
                    <a:pt x="1976712" y="158750"/>
                  </a:cubicBezTo>
                  <a:lnTo>
                    <a:pt x="1976712" y="1313825"/>
                  </a:lnTo>
                  <a:cubicBezTo>
                    <a:pt x="1976712" y="1393835"/>
                    <a:pt x="1910673" y="1459875"/>
                    <a:pt x="1830662" y="1459875"/>
                  </a:cubicBezTo>
                  <a:lnTo>
                    <a:pt x="158750" y="1459875"/>
                  </a:lnTo>
                  <a:cubicBezTo>
                    <a:pt x="78740" y="1459875"/>
                    <a:pt x="12700" y="1395105"/>
                    <a:pt x="12700" y="1313825"/>
                  </a:cubicBezTo>
                  <a:close/>
                  <a:moveTo>
                    <a:pt x="2017352" y="1357005"/>
                  </a:moveTo>
                  <a:cubicBezTo>
                    <a:pt x="2017352" y="1437015"/>
                    <a:pt x="1950042" y="1503055"/>
                    <a:pt x="1870033" y="1503055"/>
                  </a:cubicBezTo>
                  <a:lnTo>
                    <a:pt x="200726" y="1503055"/>
                  </a:lnTo>
                  <a:cubicBezTo>
                    <a:pt x="157480" y="1503055"/>
                    <a:pt x="120650" y="1486545"/>
                    <a:pt x="93980" y="1458605"/>
                  </a:cubicBezTo>
                  <a:cubicBezTo>
                    <a:pt x="114300" y="1467495"/>
                    <a:pt x="135890" y="1472575"/>
                    <a:pt x="160020" y="1472575"/>
                  </a:cubicBezTo>
                  <a:lnTo>
                    <a:pt x="1831933" y="1472575"/>
                  </a:lnTo>
                  <a:cubicBezTo>
                    <a:pt x="1919562" y="1472575"/>
                    <a:pt x="1990683" y="1401455"/>
                    <a:pt x="1990683" y="1313825"/>
                  </a:cubicBezTo>
                  <a:lnTo>
                    <a:pt x="1990683" y="158750"/>
                  </a:lnTo>
                  <a:cubicBezTo>
                    <a:pt x="1990683" y="140970"/>
                    <a:pt x="1986873" y="123190"/>
                    <a:pt x="1981792" y="106680"/>
                  </a:cubicBezTo>
                  <a:cubicBezTo>
                    <a:pt x="2003383" y="132080"/>
                    <a:pt x="2017352" y="165100"/>
                    <a:pt x="2017352" y="201930"/>
                  </a:cubicBezTo>
                  <a:lnTo>
                    <a:pt x="2017352" y="1357005"/>
                  </a:lnTo>
                  <a:close/>
                </a:path>
              </a:pathLst>
            </a:custGeom>
            <a:solidFill>
              <a:srgbClr val="77838D"/>
            </a:solidFill>
          </p:spPr>
        </p:sp>
      </p:grpSp>
      <p:sp>
        <p:nvSpPr>
          <p:cNvPr name="TextBox 35" id="35"/>
          <p:cNvSpPr txBox="true"/>
          <p:nvPr/>
        </p:nvSpPr>
        <p:spPr>
          <a:xfrm rot="0">
            <a:off x="13311517" y="6131837"/>
            <a:ext cx="3850765" cy="3331845"/>
          </a:xfrm>
          <a:prstGeom prst="rect">
            <a:avLst/>
          </a:prstGeom>
        </p:spPr>
        <p:txBody>
          <a:bodyPr anchor="t" rtlCol="false" tIns="0" lIns="0" bIns="0" rIns="0">
            <a:spAutoFit/>
          </a:bodyPr>
          <a:lstStyle/>
          <a:p>
            <a:pPr algn="ctr">
              <a:lnSpc>
                <a:spcPts val="3780"/>
              </a:lnSpc>
              <a:spcBef>
                <a:spcPct val="0"/>
              </a:spcBef>
            </a:pPr>
            <a:r>
              <a:rPr lang="en-US" sz="2700" spc="299">
                <a:solidFill>
                  <a:srgbClr val="000000"/>
                </a:solidFill>
                <a:latin typeface="Arimo"/>
              </a:rPr>
              <a:t>Solange Knowles has ADHD and dysautonomia that affect her ability to complete tasks and regulate her nervous system.</a:t>
            </a:r>
          </a:p>
        </p:txBody>
      </p:sp>
      <p:sp>
        <p:nvSpPr>
          <p:cNvPr name="TextBox 36" id="36"/>
          <p:cNvSpPr txBox="true"/>
          <p:nvPr/>
        </p:nvSpPr>
        <p:spPr>
          <a:xfrm rot="0">
            <a:off x="7642402" y="6472418"/>
            <a:ext cx="4309030" cy="2667000"/>
          </a:xfrm>
          <a:prstGeom prst="rect">
            <a:avLst/>
          </a:prstGeom>
        </p:spPr>
        <p:txBody>
          <a:bodyPr anchor="t" rtlCol="false" tIns="0" lIns="0" bIns="0" rIns="0">
            <a:spAutoFit/>
          </a:bodyPr>
          <a:lstStyle/>
          <a:p>
            <a:pPr algn="ctr">
              <a:lnSpc>
                <a:spcPts val="4200"/>
              </a:lnSpc>
              <a:spcBef>
                <a:spcPct val="0"/>
              </a:spcBef>
            </a:pPr>
            <a:r>
              <a:rPr lang="en-US" sz="3000" spc="333">
                <a:solidFill>
                  <a:srgbClr val="000000"/>
                </a:solidFill>
                <a:latin typeface="Arimo"/>
              </a:rPr>
              <a:t>Louis Braille lost his vision when he was 3 years old after he was injured in an accident. </a:t>
            </a:r>
          </a:p>
        </p:txBody>
      </p:sp>
      <p:sp>
        <p:nvSpPr>
          <p:cNvPr name="TextBox 37" id="37"/>
          <p:cNvSpPr txBox="true"/>
          <p:nvPr/>
        </p:nvSpPr>
        <p:spPr>
          <a:xfrm rot="0">
            <a:off x="2094092" y="6249686"/>
            <a:ext cx="4309030" cy="3200400"/>
          </a:xfrm>
          <a:prstGeom prst="rect">
            <a:avLst/>
          </a:prstGeom>
        </p:spPr>
        <p:txBody>
          <a:bodyPr anchor="t" rtlCol="false" tIns="0" lIns="0" bIns="0" rIns="0">
            <a:spAutoFit/>
          </a:bodyPr>
          <a:lstStyle/>
          <a:p>
            <a:pPr algn="ctr">
              <a:lnSpc>
                <a:spcPts val="4200"/>
              </a:lnSpc>
              <a:spcBef>
                <a:spcPct val="0"/>
              </a:spcBef>
            </a:pPr>
            <a:r>
              <a:rPr lang="en-US" sz="3000" spc="333">
                <a:solidFill>
                  <a:srgbClr val="000000"/>
                </a:solidFill>
                <a:latin typeface="Arimo"/>
              </a:rPr>
              <a:t>Muhammad Ali had dyslexia his whole life and was diagnosed with Parkinson's when he was 42.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833048" y="1908134"/>
            <a:ext cx="11244861" cy="7885279"/>
            <a:chOff x="0" y="0"/>
            <a:chExt cx="14993149" cy="10513705"/>
          </a:xfrm>
        </p:grpSpPr>
        <p:grpSp>
          <p:nvGrpSpPr>
            <p:cNvPr name="Group 6" id="6"/>
            <p:cNvGrpSpPr/>
            <p:nvPr/>
          </p:nvGrpSpPr>
          <p:grpSpPr>
            <a:xfrm rot="0">
              <a:off x="0" y="0"/>
              <a:ext cx="14993149" cy="10513705"/>
              <a:chOff x="0" y="0"/>
              <a:chExt cx="3803817" cy="2667366"/>
            </a:xfrm>
          </p:grpSpPr>
          <p:sp>
            <p:nvSpPr>
              <p:cNvPr name="Freeform 7" id="7"/>
              <p:cNvSpPr/>
              <p:nvPr/>
            </p:nvSpPr>
            <p:spPr>
              <a:xfrm flipH="false" flipV="false" rot="0">
                <a:off x="0" y="0"/>
                <a:ext cx="3803817" cy="2667366"/>
              </a:xfrm>
              <a:custGeom>
                <a:avLst/>
                <a:gdLst/>
                <a:ahLst/>
                <a:cxnLst/>
                <a:rect r="r" b="b" t="t" l="l"/>
                <a:pathLst>
                  <a:path h="2667366" w="3803817">
                    <a:moveTo>
                      <a:pt x="0" y="0"/>
                    </a:moveTo>
                    <a:lnTo>
                      <a:pt x="3803817" y="0"/>
                    </a:lnTo>
                    <a:lnTo>
                      <a:pt x="3803817" y="2667366"/>
                    </a:lnTo>
                    <a:lnTo>
                      <a:pt x="0" y="2667366"/>
                    </a:lnTo>
                    <a:close/>
                  </a:path>
                </a:pathLst>
              </a:custGeom>
              <a:solidFill>
                <a:srgbClr val="FF6224"/>
              </a:solidFill>
            </p:spPr>
          </p:sp>
        </p:grpSp>
        <p:sp>
          <p:nvSpPr>
            <p:cNvPr name="TextBox 8" id="8"/>
            <p:cNvSpPr txBox="true"/>
            <p:nvPr/>
          </p:nvSpPr>
          <p:spPr>
            <a:xfrm rot="0">
              <a:off x="301124" y="474244"/>
              <a:ext cx="14410374" cy="9269941"/>
            </a:xfrm>
            <a:prstGeom prst="rect">
              <a:avLst/>
            </a:prstGeom>
          </p:spPr>
          <p:txBody>
            <a:bodyPr anchor="t" rtlCol="false" tIns="0" lIns="0" bIns="0" rIns="0">
              <a:spAutoFit/>
            </a:bodyPr>
            <a:lstStyle/>
            <a:p>
              <a:pPr algn="ctr">
                <a:lnSpc>
                  <a:spcPts val="7000"/>
                </a:lnSpc>
              </a:pPr>
              <a:r>
                <a:rPr lang="en-US" sz="3500" spc="157">
                  <a:solidFill>
                    <a:srgbClr val="000000"/>
                  </a:solidFill>
                  <a:latin typeface="Arimo"/>
                </a:rPr>
                <a:t>Billie Eilish has Tourette Syndrome which causes her to have tics (involuntary sounds and movements). She said her tics are exhausting and sometimes people laugh when she tics because they think she's trying to be funny. She likes to talk about Tourette Syndrome because it's very interesting and feels like it's a part of who she is which makes her confident in herself.</a:t>
              </a:r>
            </a:p>
          </p:txBody>
        </p:sp>
      </p:grpSp>
      <p:sp>
        <p:nvSpPr>
          <p:cNvPr name="Freeform 9" id="9"/>
          <p:cNvSpPr/>
          <p:nvPr/>
        </p:nvSpPr>
        <p:spPr>
          <a:xfrm flipH="false" flipV="false" rot="0">
            <a:off x="11978536" y="2415395"/>
            <a:ext cx="6685015" cy="7871605"/>
          </a:xfrm>
          <a:custGeom>
            <a:avLst/>
            <a:gdLst/>
            <a:ahLst/>
            <a:cxnLst/>
            <a:rect r="r" b="b" t="t" l="l"/>
            <a:pathLst>
              <a:path h="7871605" w="6685015">
                <a:moveTo>
                  <a:pt x="0" y="0"/>
                </a:moveTo>
                <a:lnTo>
                  <a:pt x="6685015" y="0"/>
                </a:lnTo>
                <a:lnTo>
                  <a:pt x="6685015" y="7871605"/>
                </a:lnTo>
                <a:lnTo>
                  <a:pt x="0" y="7871605"/>
                </a:lnTo>
                <a:lnTo>
                  <a:pt x="0" y="0"/>
                </a:lnTo>
                <a:close/>
              </a:path>
            </a:pathLst>
          </a:custGeom>
          <a:blipFill>
            <a:blip r:embed="rId3"/>
            <a:stretch>
              <a:fillRect l="0" t="0" r="0" b="0"/>
            </a:stretch>
          </a:blipFill>
        </p:spPr>
      </p:sp>
      <p:sp>
        <p:nvSpPr>
          <p:cNvPr name="TextBox 10" id="10"/>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Billie Eilish</a:t>
            </a:r>
          </a:p>
        </p:txBody>
      </p:sp>
      <p:sp>
        <p:nvSpPr>
          <p:cNvPr name="TextBox 11" id="11"/>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734012">
            <a:off x="8152300" y="5431827"/>
            <a:ext cx="3180908" cy="4287988"/>
          </a:xfrm>
          <a:custGeom>
            <a:avLst/>
            <a:gdLst/>
            <a:ahLst/>
            <a:cxnLst/>
            <a:rect r="r" b="b" t="t" l="l"/>
            <a:pathLst>
              <a:path h="4287988" w="3180908">
                <a:moveTo>
                  <a:pt x="0" y="0"/>
                </a:moveTo>
                <a:lnTo>
                  <a:pt x="3180907" y="0"/>
                </a:lnTo>
                <a:lnTo>
                  <a:pt x="3180907" y="4287988"/>
                </a:lnTo>
                <a:lnTo>
                  <a:pt x="0" y="42879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197507" y="219423"/>
            <a:ext cx="17090493" cy="4775293"/>
          </a:xfrm>
          <a:prstGeom prst="rect">
            <a:avLst/>
          </a:prstGeom>
        </p:spPr>
        <p:txBody>
          <a:bodyPr anchor="t" rtlCol="false" tIns="0" lIns="0" bIns="0" rIns="0">
            <a:spAutoFit/>
          </a:bodyPr>
          <a:lstStyle/>
          <a:p>
            <a:pPr algn="ctr">
              <a:lnSpc>
                <a:spcPts val="19157"/>
              </a:lnSpc>
              <a:spcBef>
                <a:spcPct val="0"/>
              </a:spcBef>
            </a:pPr>
            <a:r>
              <a:rPr lang="en-US" sz="13684" spc="1518">
                <a:solidFill>
                  <a:srgbClr val="000000"/>
                </a:solidFill>
                <a:latin typeface="Gagalin"/>
              </a:rPr>
              <a:t>What are disabilities?</a:t>
            </a:r>
          </a:p>
        </p:txBody>
      </p:sp>
      <p:sp>
        <p:nvSpPr>
          <p:cNvPr name="TextBox 7" id="7"/>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594308" y="2052409"/>
            <a:ext cx="13393891" cy="7939710"/>
            <a:chOff x="0" y="0"/>
            <a:chExt cx="4530773" cy="2685779"/>
          </a:xfrm>
        </p:grpSpPr>
        <p:sp>
          <p:nvSpPr>
            <p:cNvPr name="Freeform 6" id="6"/>
            <p:cNvSpPr/>
            <p:nvPr/>
          </p:nvSpPr>
          <p:spPr>
            <a:xfrm flipH="false" flipV="false" rot="0">
              <a:off x="0" y="0"/>
              <a:ext cx="4530773" cy="2685779"/>
            </a:xfrm>
            <a:custGeom>
              <a:avLst/>
              <a:gdLst/>
              <a:ahLst/>
              <a:cxnLst/>
              <a:rect r="r" b="b" t="t" l="l"/>
              <a:pathLst>
                <a:path h="2685779" w="4530773">
                  <a:moveTo>
                    <a:pt x="0" y="0"/>
                  </a:moveTo>
                  <a:lnTo>
                    <a:pt x="4530773" y="0"/>
                  </a:lnTo>
                  <a:lnTo>
                    <a:pt x="4530773" y="2685779"/>
                  </a:lnTo>
                  <a:lnTo>
                    <a:pt x="0" y="2685779"/>
                  </a:lnTo>
                  <a:close/>
                </a:path>
              </a:pathLst>
            </a:custGeom>
            <a:solidFill>
              <a:srgbClr val="FF6224"/>
            </a:solidFill>
          </p:spPr>
        </p:sp>
      </p:grpSp>
      <p:sp>
        <p:nvSpPr>
          <p:cNvPr name="TextBox 7" id="7"/>
          <p:cNvSpPr txBox="true"/>
          <p:nvPr/>
        </p:nvSpPr>
        <p:spPr>
          <a:xfrm rot="0">
            <a:off x="1854614" y="1918577"/>
            <a:ext cx="12873279" cy="7912100"/>
          </a:xfrm>
          <a:prstGeom prst="rect">
            <a:avLst/>
          </a:prstGeom>
        </p:spPr>
        <p:txBody>
          <a:bodyPr anchor="t" rtlCol="false" tIns="0" lIns="0" bIns="0" rIns="0">
            <a:spAutoFit/>
          </a:bodyPr>
          <a:lstStyle/>
          <a:p>
            <a:pPr algn="ctr">
              <a:lnSpc>
                <a:spcPts val="7000"/>
              </a:lnSpc>
            </a:pPr>
            <a:r>
              <a:rPr lang="en-US" sz="3500" spc="157">
                <a:solidFill>
                  <a:srgbClr val="000000"/>
                </a:solidFill>
                <a:latin typeface="Arimo"/>
              </a:rPr>
              <a:t>Tammy Duckworth was a helicopter pilot who lost both of her legs and the ability to move her right arm when her helicopter was shot down in Iraq. She ran for Congress to serve her fellow troops because she didn't want to let them down. She is the first Thai woman to be elected to Congress, the first woman to give birth while serving as a Senator, and the first female Senator to use a wheelchair. She educates others on accessibility and fights for rights of individuals with disabilities.</a:t>
            </a:r>
          </a:p>
        </p:txBody>
      </p:sp>
      <p:sp>
        <p:nvSpPr>
          <p:cNvPr name="Freeform 8" id="8"/>
          <p:cNvSpPr/>
          <p:nvPr/>
        </p:nvSpPr>
        <p:spPr>
          <a:xfrm flipH="false" flipV="false" rot="0">
            <a:off x="13286253" y="1636712"/>
            <a:ext cx="5922187" cy="8877200"/>
          </a:xfrm>
          <a:custGeom>
            <a:avLst/>
            <a:gdLst/>
            <a:ahLst/>
            <a:cxnLst/>
            <a:rect r="r" b="b" t="t" l="l"/>
            <a:pathLst>
              <a:path h="8877200" w="5922187">
                <a:moveTo>
                  <a:pt x="0" y="0"/>
                </a:moveTo>
                <a:lnTo>
                  <a:pt x="5922187" y="0"/>
                </a:lnTo>
                <a:lnTo>
                  <a:pt x="5922187" y="8877200"/>
                </a:lnTo>
                <a:lnTo>
                  <a:pt x="0" y="8877200"/>
                </a:lnTo>
                <a:lnTo>
                  <a:pt x="0" y="0"/>
                </a:lnTo>
                <a:close/>
              </a:path>
            </a:pathLst>
          </a:custGeom>
          <a:blipFill>
            <a:blip r:embed="rId3"/>
            <a:stretch>
              <a:fillRect l="0" t="0" r="0" b="0"/>
            </a:stretch>
          </a:blipFill>
        </p:spPr>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Tammy Duckworth</a:t>
            </a:r>
          </a:p>
        </p:txBody>
      </p:sp>
      <p:sp>
        <p:nvSpPr>
          <p:cNvPr name="TextBox 10" id="10"/>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455341" y="2064108"/>
            <a:ext cx="10789559" cy="7885279"/>
            <a:chOff x="0" y="0"/>
            <a:chExt cx="14386078" cy="10513705"/>
          </a:xfrm>
        </p:grpSpPr>
        <p:grpSp>
          <p:nvGrpSpPr>
            <p:cNvPr name="Group 6" id="6"/>
            <p:cNvGrpSpPr/>
            <p:nvPr/>
          </p:nvGrpSpPr>
          <p:grpSpPr>
            <a:xfrm rot="0">
              <a:off x="0" y="0"/>
              <a:ext cx="14386078" cy="10513705"/>
              <a:chOff x="0" y="0"/>
              <a:chExt cx="3649801" cy="2667366"/>
            </a:xfrm>
          </p:grpSpPr>
          <p:sp>
            <p:nvSpPr>
              <p:cNvPr name="Freeform 7" id="7"/>
              <p:cNvSpPr/>
              <p:nvPr/>
            </p:nvSpPr>
            <p:spPr>
              <a:xfrm flipH="false" flipV="false" rot="0">
                <a:off x="0" y="0"/>
                <a:ext cx="3649801" cy="2667366"/>
              </a:xfrm>
              <a:custGeom>
                <a:avLst/>
                <a:gdLst/>
                <a:ahLst/>
                <a:cxnLst/>
                <a:rect r="r" b="b" t="t" l="l"/>
                <a:pathLst>
                  <a:path h="2667366" w="3649801">
                    <a:moveTo>
                      <a:pt x="0" y="0"/>
                    </a:moveTo>
                    <a:lnTo>
                      <a:pt x="3649801" y="0"/>
                    </a:lnTo>
                    <a:lnTo>
                      <a:pt x="3649801" y="2667366"/>
                    </a:lnTo>
                    <a:lnTo>
                      <a:pt x="0" y="2667366"/>
                    </a:lnTo>
                    <a:close/>
                  </a:path>
                </a:pathLst>
              </a:custGeom>
              <a:solidFill>
                <a:srgbClr val="FF6224"/>
              </a:solidFill>
            </p:spPr>
          </p:sp>
        </p:grpSp>
        <p:sp>
          <p:nvSpPr>
            <p:cNvPr name="TextBox 8" id="8"/>
            <p:cNvSpPr txBox="true"/>
            <p:nvPr/>
          </p:nvSpPr>
          <p:spPr>
            <a:xfrm rot="0">
              <a:off x="288931" y="474244"/>
              <a:ext cx="13826900" cy="9269941"/>
            </a:xfrm>
            <a:prstGeom prst="rect">
              <a:avLst/>
            </a:prstGeom>
          </p:spPr>
          <p:txBody>
            <a:bodyPr anchor="t" rtlCol="false" tIns="0" lIns="0" bIns="0" rIns="0">
              <a:spAutoFit/>
            </a:bodyPr>
            <a:lstStyle/>
            <a:p>
              <a:pPr algn="ctr">
                <a:lnSpc>
                  <a:spcPts val="7000"/>
                </a:lnSpc>
              </a:pPr>
              <a:r>
                <a:rPr lang="en-US" sz="3500" spc="157">
                  <a:solidFill>
                    <a:srgbClr val="000000"/>
                  </a:solidFill>
                  <a:latin typeface="Arimo"/>
                </a:rPr>
                <a:t>Frida Kahlo had multiple disabilities from polio and a car accident which caused a lot of pain and made it hard for her to get around. She began painting while she recovered from the car accident, and she turned her disabilities into art. She never let her disability prevent her from painting--she even created a special easel that let her paint in bed!</a:t>
              </a:r>
            </a:p>
          </p:txBody>
        </p:sp>
      </p:grpSp>
      <p:sp>
        <p:nvSpPr>
          <p:cNvPr name="Freeform 9" id="9"/>
          <p:cNvSpPr/>
          <p:nvPr/>
        </p:nvSpPr>
        <p:spPr>
          <a:xfrm flipH="false" flipV="false" rot="0">
            <a:off x="15043910" y="0"/>
            <a:ext cx="3244090" cy="3523112"/>
          </a:xfrm>
          <a:custGeom>
            <a:avLst/>
            <a:gdLst/>
            <a:ahLst/>
            <a:cxnLst/>
            <a:rect r="r" b="b" t="t" l="l"/>
            <a:pathLst>
              <a:path h="3523112" w="3244090">
                <a:moveTo>
                  <a:pt x="0" y="0"/>
                </a:moveTo>
                <a:lnTo>
                  <a:pt x="3244090" y="0"/>
                </a:lnTo>
                <a:lnTo>
                  <a:pt x="3244090" y="3523112"/>
                </a:lnTo>
                <a:lnTo>
                  <a:pt x="0" y="3523112"/>
                </a:lnTo>
                <a:lnTo>
                  <a:pt x="0" y="0"/>
                </a:lnTo>
                <a:close/>
              </a:path>
            </a:pathLst>
          </a:custGeom>
          <a:blipFill>
            <a:blip r:embed="rId3"/>
            <a:stretch>
              <a:fillRect l="-51296" t="0" r="-41772" b="0"/>
            </a:stretch>
          </a:blipFill>
        </p:spPr>
      </p:sp>
      <p:sp>
        <p:nvSpPr>
          <p:cNvPr name="Freeform 10" id="10"/>
          <p:cNvSpPr/>
          <p:nvPr/>
        </p:nvSpPr>
        <p:spPr>
          <a:xfrm flipH="false" flipV="false" rot="0">
            <a:off x="11936980" y="2064108"/>
            <a:ext cx="6213859" cy="8417860"/>
          </a:xfrm>
          <a:custGeom>
            <a:avLst/>
            <a:gdLst/>
            <a:ahLst/>
            <a:cxnLst/>
            <a:rect r="r" b="b" t="t" l="l"/>
            <a:pathLst>
              <a:path h="8417860" w="6213859">
                <a:moveTo>
                  <a:pt x="0" y="0"/>
                </a:moveTo>
                <a:lnTo>
                  <a:pt x="6213860" y="0"/>
                </a:lnTo>
                <a:lnTo>
                  <a:pt x="6213860" y="8417860"/>
                </a:lnTo>
                <a:lnTo>
                  <a:pt x="0" y="8417860"/>
                </a:lnTo>
                <a:lnTo>
                  <a:pt x="0" y="0"/>
                </a:lnTo>
                <a:close/>
              </a:path>
            </a:pathLst>
          </a:custGeom>
          <a:blipFill>
            <a:blip r:embed="rId4"/>
            <a:stretch>
              <a:fillRect l="0" t="0" r="0" b="0"/>
            </a:stretch>
          </a:blipFill>
        </p:spPr>
      </p:sp>
      <p:sp>
        <p:nvSpPr>
          <p:cNvPr name="TextBox 11" id="11"/>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Frida Kahlo</a:t>
            </a:r>
          </a:p>
        </p:txBody>
      </p:sp>
      <p:sp>
        <p:nvSpPr>
          <p:cNvPr name="TextBox 12" id="12"/>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558706" y="1891129"/>
            <a:ext cx="12264740" cy="7885279"/>
            <a:chOff x="0" y="0"/>
            <a:chExt cx="4148813" cy="2667366"/>
          </a:xfrm>
        </p:grpSpPr>
        <p:sp>
          <p:nvSpPr>
            <p:cNvPr name="Freeform 6" id="6"/>
            <p:cNvSpPr/>
            <p:nvPr/>
          </p:nvSpPr>
          <p:spPr>
            <a:xfrm flipH="false" flipV="false" rot="0">
              <a:off x="0" y="0"/>
              <a:ext cx="4148813" cy="2667366"/>
            </a:xfrm>
            <a:custGeom>
              <a:avLst/>
              <a:gdLst/>
              <a:ahLst/>
              <a:cxnLst/>
              <a:rect r="r" b="b" t="t" l="l"/>
              <a:pathLst>
                <a:path h="2667366" w="4148813">
                  <a:moveTo>
                    <a:pt x="0" y="0"/>
                  </a:moveTo>
                  <a:lnTo>
                    <a:pt x="4148813" y="0"/>
                  </a:lnTo>
                  <a:lnTo>
                    <a:pt x="4148813" y="2667366"/>
                  </a:lnTo>
                  <a:lnTo>
                    <a:pt x="0" y="2667366"/>
                  </a:lnTo>
                  <a:close/>
                </a:path>
              </a:pathLst>
            </a:custGeom>
            <a:solidFill>
              <a:srgbClr val="FF6224"/>
            </a:solidFill>
          </p:spPr>
        </p:sp>
      </p:grpSp>
      <p:sp>
        <p:nvSpPr>
          <p:cNvPr name="TextBox 7" id="7"/>
          <p:cNvSpPr txBox="true"/>
          <p:nvPr/>
        </p:nvSpPr>
        <p:spPr>
          <a:xfrm rot="0">
            <a:off x="1797443" y="1851820"/>
            <a:ext cx="11788017" cy="7026275"/>
          </a:xfrm>
          <a:prstGeom prst="rect">
            <a:avLst/>
          </a:prstGeom>
        </p:spPr>
        <p:txBody>
          <a:bodyPr anchor="t" rtlCol="false" tIns="0" lIns="0" bIns="0" rIns="0">
            <a:spAutoFit/>
          </a:bodyPr>
          <a:lstStyle/>
          <a:p>
            <a:pPr algn="ctr">
              <a:lnSpc>
                <a:spcPts val="7000"/>
              </a:lnSpc>
            </a:pPr>
            <a:r>
              <a:rPr lang="en-US" sz="3500" spc="157">
                <a:solidFill>
                  <a:srgbClr val="000000"/>
                </a:solidFill>
                <a:latin typeface="Arimo"/>
              </a:rPr>
              <a:t>Muhammad Ali was a champion boxer. He said many of his high school teachers thought he was dumb because he could barely read--he didn't know he had dyslexia until he was older! He wanted to help others who struggled to read, so he created the series </a:t>
            </a:r>
            <a:r>
              <a:rPr lang="en-US" sz="3500" spc="157">
                <a:solidFill>
                  <a:srgbClr val="000000"/>
                </a:solidFill>
                <a:latin typeface="Arimo Italics"/>
              </a:rPr>
              <a:t>Go the Distance</a:t>
            </a:r>
            <a:r>
              <a:rPr lang="en-US" sz="3500" spc="157">
                <a:solidFill>
                  <a:srgbClr val="000000"/>
                </a:solidFill>
                <a:latin typeface="Arimo"/>
              </a:rPr>
              <a:t>. He also fought for racial and social justice. One of his famous sayings is, "If my mind can conceive it, and I can believe it--then I can achieve it." </a:t>
            </a:r>
          </a:p>
        </p:txBody>
      </p:sp>
      <p:sp>
        <p:nvSpPr>
          <p:cNvPr name="Freeform 8" id="8"/>
          <p:cNvSpPr/>
          <p:nvPr/>
        </p:nvSpPr>
        <p:spPr>
          <a:xfrm flipH="false" flipV="false" rot="0">
            <a:off x="12514227" y="1028700"/>
            <a:ext cx="6240213" cy="9258300"/>
          </a:xfrm>
          <a:custGeom>
            <a:avLst/>
            <a:gdLst/>
            <a:ahLst/>
            <a:cxnLst/>
            <a:rect r="r" b="b" t="t" l="l"/>
            <a:pathLst>
              <a:path h="9258300" w="6240213">
                <a:moveTo>
                  <a:pt x="0" y="0"/>
                </a:moveTo>
                <a:lnTo>
                  <a:pt x="6240213" y="0"/>
                </a:lnTo>
                <a:lnTo>
                  <a:pt x="6240213" y="9258300"/>
                </a:lnTo>
                <a:lnTo>
                  <a:pt x="0" y="9258300"/>
                </a:lnTo>
                <a:lnTo>
                  <a:pt x="0" y="0"/>
                </a:lnTo>
                <a:close/>
              </a:path>
            </a:pathLst>
          </a:custGeom>
          <a:blipFill>
            <a:blip r:embed="rId3"/>
            <a:stretch>
              <a:fillRect l="0" t="0" r="0" b="0"/>
            </a:stretch>
          </a:blipFill>
        </p:spPr>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Muhammad Ali</a:t>
            </a:r>
          </a:p>
        </p:txBody>
      </p:sp>
      <p:sp>
        <p:nvSpPr>
          <p:cNvPr name="TextBox 10" id="10"/>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844408" y="2064108"/>
            <a:ext cx="11244861" cy="7885279"/>
            <a:chOff x="0" y="0"/>
            <a:chExt cx="14993149" cy="10513705"/>
          </a:xfrm>
        </p:grpSpPr>
        <p:grpSp>
          <p:nvGrpSpPr>
            <p:cNvPr name="Group 6" id="6"/>
            <p:cNvGrpSpPr/>
            <p:nvPr/>
          </p:nvGrpSpPr>
          <p:grpSpPr>
            <a:xfrm rot="0">
              <a:off x="0" y="0"/>
              <a:ext cx="14993149" cy="10513705"/>
              <a:chOff x="0" y="0"/>
              <a:chExt cx="3803817" cy="2667366"/>
            </a:xfrm>
          </p:grpSpPr>
          <p:sp>
            <p:nvSpPr>
              <p:cNvPr name="Freeform 7" id="7"/>
              <p:cNvSpPr/>
              <p:nvPr/>
            </p:nvSpPr>
            <p:spPr>
              <a:xfrm flipH="false" flipV="false" rot="0">
                <a:off x="0" y="0"/>
                <a:ext cx="3803817" cy="2667366"/>
              </a:xfrm>
              <a:custGeom>
                <a:avLst/>
                <a:gdLst/>
                <a:ahLst/>
                <a:cxnLst/>
                <a:rect r="r" b="b" t="t" l="l"/>
                <a:pathLst>
                  <a:path h="2667366" w="3803817">
                    <a:moveTo>
                      <a:pt x="0" y="0"/>
                    </a:moveTo>
                    <a:lnTo>
                      <a:pt x="3803817" y="0"/>
                    </a:lnTo>
                    <a:lnTo>
                      <a:pt x="3803817" y="2667366"/>
                    </a:lnTo>
                    <a:lnTo>
                      <a:pt x="0" y="2667366"/>
                    </a:lnTo>
                    <a:close/>
                  </a:path>
                </a:pathLst>
              </a:custGeom>
              <a:solidFill>
                <a:srgbClr val="FF6224"/>
              </a:solidFill>
            </p:spPr>
          </p:sp>
        </p:grpSp>
        <p:sp>
          <p:nvSpPr>
            <p:cNvPr name="TextBox 8" id="8"/>
            <p:cNvSpPr txBox="true"/>
            <p:nvPr/>
          </p:nvSpPr>
          <p:spPr>
            <a:xfrm rot="0">
              <a:off x="301124" y="474244"/>
              <a:ext cx="14410374" cy="9269941"/>
            </a:xfrm>
            <a:prstGeom prst="rect">
              <a:avLst/>
            </a:prstGeom>
          </p:spPr>
          <p:txBody>
            <a:bodyPr anchor="t" rtlCol="false" tIns="0" lIns="0" bIns="0" rIns="0">
              <a:spAutoFit/>
            </a:bodyPr>
            <a:lstStyle/>
            <a:p>
              <a:pPr algn="ctr">
                <a:lnSpc>
                  <a:spcPts val="7000"/>
                </a:lnSpc>
              </a:pPr>
              <a:r>
                <a:rPr lang="en-US" sz="3500" spc="157">
                  <a:solidFill>
                    <a:srgbClr val="000000"/>
                  </a:solidFill>
                  <a:latin typeface="Arimo"/>
                </a:rPr>
                <a:t>Louis Braille was born in France in 1809 and became blind after he was injured in an accident when he was 3 years old. When he grew up, he revived a scholarship for playing the organ and was able to attend The Royal Institute for Blind Youth. Later, he taught there and created the simplified Braille Code used by people with visual impairments today. </a:t>
              </a:r>
            </a:p>
          </p:txBody>
        </p:sp>
      </p:grpSp>
      <p:grpSp>
        <p:nvGrpSpPr>
          <p:cNvPr name="Group 9" id="9"/>
          <p:cNvGrpSpPr>
            <a:grpSpLocks noChangeAspect="true"/>
          </p:cNvGrpSpPr>
          <p:nvPr/>
        </p:nvGrpSpPr>
        <p:grpSpPr>
          <a:xfrm rot="0">
            <a:off x="12764313" y="3296466"/>
            <a:ext cx="5523687" cy="6990534"/>
            <a:chOff x="0" y="0"/>
            <a:chExt cx="6021070" cy="7620000"/>
          </a:xfrm>
        </p:grpSpPr>
        <p:sp>
          <p:nvSpPr>
            <p:cNvPr name="Freeform 10" id="10"/>
            <p:cNvSpPr/>
            <p:nvPr/>
          </p:nvSpPr>
          <p:spPr>
            <a:xfrm flipH="false" flipV="false" rot="0">
              <a:off x="-148720" y="-6106"/>
              <a:ext cx="6319781" cy="7632211"/>
            </a:xfrm>
            <a:custGeom>
              <a:avLst/>
              <a:gdLst/>
              <a:ahLst/>
              <a:cxnLst/>
              <a:rect r="r" b="b" t="t" l="l"/>
              <a:pathLst>
                <a:path h="7632211" w="6319781">
                  <a:moveTo>
                    <a:pt x="3159890" y="6106"/>
                  </a:moveTo>
                  <a:cubicBezTo>
                    <a:pt x="2080895" y="0"/>
                    <a:pt x="1081791" y="724844"/>
                    <a:pt x="540895" y="1906170"/>
                  </a:cubicBezTo>
                  <a:cubicBezTo>
                    <a:pt x="0" y="3087497"/>
                    <a:pt x="0" y="4544715"/>
                    <a:pt x="540895" y="5726042"/>
                  </a:cubicBezTo>
                  <a:cubicBezTo>
                    <a:pt x="1081791" y="6907368"/>
                    <a:pt x="2080895" y="7632212"/>
                    <a:pt x="3159890" y="7626106"/>
                  </a:cubicBezTo>
                  <a:cubicBezTo>
                    <a:pt x="4238885" y="7632212"/>
                    <a:pt x="5237990" y="6907368"/>
                    <a:pt x="5778885" y="5726042"/>
                  </a:cubicBezTo>
                  <a:cubicBezTo>
                    <a:pt x="6319781" y="4544715"/>
                    <a:pt x="6319781" y="3087497"/>
                    <a:pt x="5778885" y="1906170"/>
                  </a:cubicBezTo>
                  <a:cubicBezTo>
                    <a:pt x="5237990" y="724844"/>
                    <a:pt x="4238885" y="0"/>
                    <a:pt x="3159890" y="6106"/>
                  </a:cubicBezTo>
                  <a:close/>
                </a:path>
              </a:pathLst>
            </a:custGeom>
            <a:blipFill>
              <a:blip r:embed="rId4"/>
              <a:stretch>
                <a:fillRect l="-1330" t="-3799" r="-713" b="-1236"/>
              </a:stretch>
            </a:blipFill>
          </p:spPr>
        </p:sp>
      </p:grpSp>
      <p:sp>
        <p:nvSpPr>
          <p:cNvPr name="TextBox 11" id="11"/>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Louis Braille </a:t>
            </a:r>
          </a:p>
        </p:txBody>
      </p:sp>
      <p:sp>
        <p:nvSpPr>
          <p:cNvPr name="TextBox 12" id="12"/>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428772" y="1531038"/>
            <a:ext cx="11053711" cy="8567036"/>
            <a:chOff x="0" y="0"/>
            <a:chExt cx="3803817" cy="2948099"/>
          </a:xfrm>
        </p:grpSpPr>
        <p:sp>
          <p:nvSpPr>
            <p:cNvPr name="Freeform 6" id="6"/>
            <p:cNvSpPr/>
            <p:nvPr/>
          </p:nvSpPr>
          <p:spPr>
            <a:xfrm flipH="false" flipV="false" rot="0">
              <a:off x="0" y="0"/>
              <a:ext cx="3803817" cy="2948100"/>
            </a:xfrm>
            <a:custGeom>
              <a:avLst/>
              <a:gdLst/>
              <a:ahLst/>
              <a:cxnLst/>
              <a:rect r="r" b="b" t="t" l="l"/>
              <a:pathLst>
                <a:path h="2948100" w="3803817">
                  <a:moveTo>
                    <a:pt x="0" y="0"/>
                  </a:moveTo>
                  <a:lnTo>
                    <a:pt x="3803817" y="0"/>
                  </a:lnTo>
                  <a:lnTo>
                    <a:pt x="3803817" y="2948100"/>
                  </a:lnTo>
                  <a:lnTo>
                    <a:pt x="0" y="2948100"/>
                  </a:lnTo>
                  <a:close/>
                </a:path>
              </a:pathLst>
            </a:custGeom>
            <a:solidFill>
              <a:srgbClr val="FF6224"/>
            </a:solidFill>
          </p:spPr>
        </p:sp>
      </p:grpSp>
      <p:sp>
        <p:nvSpPr>
          <p:cNvPr name="TextBox 7" id="7"/>
          <p:cNvSpPr txBox="true"/>
          <p:nvPr/>
        </p:nvSpPr>
        <p:spPr>
          <a:xfrm rot="0">
            <a:off x="1643598" y="1336974"/>
            <a:ext cx="10624060" cy="8634339"/>
          </a:xfrm>
          <a:prstGeom prst="rect">
            <a:avLst/>
          </a:prstGeom>
        </p:spPr>
        <p:txBody>
          <a:bodyPr anchor="t" rtlCol="false" tIns="0" lIns="0" bIns="0" rIns="0">
            <a:spAutoFit/>
          </a:bodyPr>
          <a:lstStyle/>
          <a:p>
            <a:pPr algn="ctr">
              <a:lnSpc>
                <a:spcPts val="6881"/>
              </a:lnSpc>
            </a:pPr>
            <a:r>
              <a:rPr lang="en-US" sz="3440" spc="154">
                <a:solidFill>
                  <a:srgbClr val="000000"/>
                </a:solidFill>
                <a:latin typeface="Arimo"/>
              </a:rPr>
              <a:t>Solange Knowles is a singer, songwriter, and actress. </a:t>
            </a:r>
            <a:r>
              <a:rPr lang="en-US" sz="3440" spc="154">
                <a:solidFill>
                  <a:srgbClr val="000000"/>
                </a:solidFill>
                <a:latin typeface="Arimo"/>
              </a:rPr>
              <a:t>She also </a:t>
            </a:r>
            <a:r>
              <a:rPr lang="en-US" sz="3440" spc="154">
                <a:solidFill>
                  <a:srgbClr val="000000"/>
                </a:solidFill>
                <a:latin typeface="Arimo"/>
              </a:rPr>
              <a:t>has ADHD and likes to teach people about her disability.  ADHD causes her to have disorganized speech, memory loss, hyperactivity, and trouble finishing things. She has also been diagnosed with dysautonomia, an autonomic nervous system disorder. This can affect things your body does automatically such as breathing, heart rate, blood pressure, digestion and more. </a:t>
            </a:r>
          </a:p>
        </p:txBody>
      </p:sp>
      <p:sp>
        <p:nvSpPr>
          <p:cNvPr name="Freeform 8" id="8"/>
          <p:cNvSpPr/>
          <p:nvPr/>
        </p:nvSpPr>
        <p:spPr>
          <a:xfrm flipH="false" flipV="false" rot="0">
            <a:off x="11869402" y="3033992"/>
            <a:ext cx="7099120" cy="7833941"/>
          </a:xfrm>
          <a:custGeom>
            <a:avLst/>
            <a:gdLst/>
            <a:ahLst/>
            <a:cxnLst/>
            <a:rect r="r" b="b" t="t" l="l"/>
            <a:pathLst>
              <a:path h="7833941" w="7099120">
                <a:moveTo>
                  <a:pt x="0" y="0"/>
                </a:moveTo>
                <a:lnTo>
                  <a:pt x="7099120" y="0"/>
                </a:lnTo>
                <a:lnTo>
                  <a:pt x="7099120" y="7833941"/>
                </a:lnTo>
                <a:lnTo>
                  <a:pt x="0" y="7833941"/>
                </a:lnTo>
                <a:lnTo>
                  <a:pt x="0" y="0"/>
                </a:lnTo>
                <a:close/>
              </a:path>
            </a:pathLst>
          </a:custGeom>
          <a:blipFill>
            <a:blip r:embed="rId3"/>
            <a:stretch>
              <a:fillRect l="0" t="0" r="0" b="0"/>
            </a:stretch>
          </a:blipFill>
        </p:spPr>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Solange Knowles</a:t>
            </a:r>
          </a:p>
        </p:txBody>
      </p:sp>
      <p:sp>
        <p:nvSpPr>
          <p:cNvPr name="TextBox 10" id="10"/>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Freeform 5" id="5"/>
          <p:cNvSpPr/>
          <p:nvPr/>
        </p:nvSpPr>
        <p:spPr>
          <a:xfrm flipH="false" flipV="false" rot="0">
            <a:off x="8298829" y="6809936"/>
            <a:ext cx="2913462" cy="3046758"/>
          </a:xfrm>
          <a:custGeom>
            <a:avLst/>
            <a:gdLst/>
            <a:ahLst/>
            <a:cxnLst/>
            <a:rect r="r" b="b" t="t" l="l"/>
            <a:pathLst>
              <a:path h="3046758" w="2913462">
                <a:moveTo>
                  <a:pt x="0" y="0"/>
                </a:moveTo>
                <a:lnTo>
                  <a:pt x="2913462" y="0"/>
                </a:lnTo>
                <a:lnTo>
                  <a:pt x="2913462" y="3046758"/>
                </a:lnTo>
                <a:lnTo>
                  <a:pt x="0" y="304675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0">
            <a:off x="3521006" y="302329"/>
            <a:ext cx="12469109" cy="7149631"/>
            <a:chOff x="0" y="0"/>
            <a:chExt cx="16625478" cy="9532841"/>
          </a:xfrm>
        </p:grpSpPr>
        <p:sp>
          <p:nvSpPr>
            <p:cNvPr name="TextBox 7" id="7"/>
            <p:cNvSpPr txBox="true"/>
            <p:nvPr/>
          </p:nvSpPr>
          <p:spPr>
            <a:xfrm rot="0">
              <a:off x="0" y="-171450"/>
              <a:ext cx="16625478" cy="4062144"/>
            </a:xfrm>
            <a:prstGeom prst="rect">
              <a:avLst/>
            </a:prstGeom>
          </p:spPr>
          <p:txBody>
            <a:bodyPr anchor="t" rtlCol="false" tIns="0" lIns="0" bIns="0" rIns="0">
              <a:spAutoFit/>
            </a:bodyPr>
            <a:lstStyle/>
            <a:p>
              <a:pPr algn="ctr">
                <a:lnSpc>
                  <a:spcPts val="12414"/>
                </a:lnSpc>
                <a:spcBef>
                  <a:spcPct val="0"/>
                </a:spcBef>
              </a:pPr>
              <a:r>
                <a:rPr lang="en-US" sz="8867">
                  <a:solidFill>
                    <a:srgbClr val="000000"/>
                  </a:solidFill>
                  <a:latin typeface="Gagalin"/>
                </a:rPr>
                <a:t>Websites that can help your search </a:t>
              </a:r>
            </a:p>
          </p:txBody>
        </p:sp>
        <p:sp>
          <p:nvSpPr>
            <p:cNvPr name="TextBox 8" id="8"/>
            <p:cNvSpPr txBox="true"/>
            <p:nvPr/>
          </p:nvSpPr>
          <p:spPr>
            <a:xfrm rot="0">
              <a:off x="970572" y="4600179"/>
              <a:ext cx="14130555" cy="4932662"/>
            </a:xfrm>
            <a:prstGeom prst="rect">
              <a:avLst/>
            </a:prstGeom>
          </p:spPr>
          <p:txBody>
            <a:bodyPr anchor="t" rtlCol="false" tIns="0" lIns="0" bIns="0" rIns="0">
              <a:spAutoFit/>
            </a:bodyPr>
            <a:lstStyle/>
            <a:p>
              <a:pPr algn="ctr">
                <a:lnSpc>
                  <a:spcPts val="7403"/>
                </a:lnSpc>
              </a:pPr>
              <a:r>
                <a:rPr lang="en-US" sz="5288" spc="586">
                  <a:solidFill>
                    <a:srgbClr val="000000"/>
                  </a:solidFill>
                  <a:latin typeface="Arimo"/>
                  <a:hlinkClick r:id="rId6" tooltip="https://www.google.com"/>
                </a:rPr>
                <a:t>google.com</a:t>
              </a:r>
            </a:p>
            <a:p>
              <a:pPr algn="ctr">
                <a:lnSpc>
                  <a:spcPts val="7403"/>
                </a:lnSpc>
              </a:pPr>
              <a:r>
                <a:rPr lang="en-US" sz="5288" spc="586">
                  <a:solidFill>
                    <a:srgbClr val="000000"/>
                  </a:solidFill>
                  <a:latin typeface="Arimo"/>
                  <a:hlinkClick r:id="rId7" tooltip="https://www.understood.org"/>
                </a:rPr>
                <a:t>understood.org</a:t>
              </a:r>
            </a:p>
            <a:p>
              <a:pPr algn="ctr">
                <a:lnSpc>
                  <a:spcPts val="7403"/>
                </a:lnSpc>
              </a:pPr>
              <a:r>
                <a:rPr lang="en-US" sz="5288" spc="586">
                  <a:solidFill>
                    <a:srgbClr val="000000"/>
                  </a:solidFill>
                  <a:latin typeface="Arimo"/>
                </a:rPr>
                <a:t>respectability.com</a:t>
              </a:r>
            </a:p>
            <a:p>
              <a:pPr algn="ctr">
                <a:lnSpc>
                  <a:spcPts val="7403"/>
                </a:lnSpc>
                <a:spcBef>
                  <a:spcPct val="0"/>
                </a:spcBef>
              </a:pPr>
            </a:p>
          </p:txBody>
        </p:sp>
      </p:grpSp>
      <p:sp>
        <p:nvSpPr>
          <p:cNvPr name="TextBox 9" id="9"/>
          <p:cNvSpPr txBox="true"/>
          <p:nvPr/>
        </p:nvSpPr>
        <p:spPr>
          <a:xfrm rot="-5400000">
            <a:off x="-503545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2747726" y="2362095"/>
            <a:ext cx="13990054" cy="7024288"/>
            <a:chOff x="0" y="0"/>
            <a:chExt cx="5281890" cy="2651992"/>
          </a:xfrm>
        </p:grpSpPr>
        <p:sp>
          <p:nvSpPr>
            <p:cNvPr name="Freeform 6" id="6"/>
            <p:cNvSpPr/>
            <p:nvPr/>
          </p:nvSpPr>
          <p:spPr>
            <a:xfrm flipH="false" flipV="false" rot="0">
              <a:off x="0" y="0"/>
              <a:ext cx="5281890" cy="2651992"/>
            </a:xfrm>
            <a:custGeom>
              <a:avLst/>
              <a:gdLst/>
              <a:ahLst/>
              <a:cxnLst/>
              <a:rect r="r" b="b" t="t" l="l"/>
              <a:pathLst>
                <a:path h="2651992" w="5281890">
                  <a:moveTo>
                    <a:pt x="0" y="0"/>
                  </a:moveTo>
                  <a:lnTo>
                    <a:pt x="5281890" y="0"/>
                  </a:lnTo>
                  <a:lnTo>
                    <a:pt x="5281890" y="2651992"/>
                  </a:lnTo>
                  <a:lnTo>
                    <a:pt x="0" y="2651992"/>
                  </a:lnTo>
                  <a:close/>
                </a:path>
              </a:pathLst>
            </a:custGeom>
            <a:solidFill>
              <a:srgbClr val="FF6224"/>
            </a:solidFill>
          </p:spPr>
        </p:sp>
      </p:grpSp>
      <p:sp>
        <p:nvSpPr>
          <p:cNvPr name="TextBox 7" id="7"/>
          <p:cNvSpPr txBox="true"/>
          <p:nvPr/>
        </p:nvSpPr>
        <p:spPr>
          <a:xfrm rot="0">
            <a:off x="3609129" y="2337289"/>
            <a:ext cx="12267249" cy="6911975"/>
          </a:xfrm>
          <a:prstGeom prst="rect">
            <a:avLst/>
          </a:prstGeom>
        </p:spPr>
        <p:txBody>
          <a:bodyPr anchor="t" rtlCol="false" tIns="0" lIns="0" bIns="0" rIns="0">
            <a:spAutoFit/>
          </a:bodyPr>
          <a:lstStyle/>
          <a:p>
            <a:pPr algn="ctr">
              <a:lnSpc>
                <a:spcPts val="9100"/>
              </a:lnSpc>
              <a:spcBef>
                <a:spcPct val="0"/>
              </a:spcBef>
            </a:pPr>
            <a:r>
              <a:rPr lang="en-US" sz="6500" spc="721">
                <a:solidFill>
                  <a:srgbClr val="000000"/>
                </a:solidFill>
                <a:latin typeface="Arimo"/>
              </a:rPr>
              <a:t>How do you think the world would be different if these people had not demonstrated characteristics of perseverance?</a:t>
            </a:r>
            <a:r>
              <a:rPr lang="en-US" sz="6500" spc="721">
                <a:solidFill>
                  <a:srgbClr val="000000"/>
                </a:solidFill>
                <a:latin typeface="Arimo"/>
              </a:rPr>
              <a:t> </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68288"/>
            <a:ext cx="17090493" cy="1302382"/>
          </a:xfrm>
          <a:prstGeom prst="rect">
            <a:avLst/>
          </a:prstGeom>
        </p:spPr>
        <p:txBody>
          <a:bodyPr anchor="t" rtlCol="false" tIns="0" lIns="0" bIns="0" rIns="0">
            <a:spAutoFit/>
          </a:bodyPr>
          <a:lstStyle/>
          <a:p>
            <a:pPr algn="ctr">
              <a:lnSpc>
                <a:spcPts val="10640"/>
              </a:lnSpc>
              <a:spcBef>
                <a:spcPct val="0"/>
              </a:spcBef>
            </a:pPr>
            <a:r>
              <a:rPr lang="en-US" sz="7600" spc="843">
                <a:solidFill>
                  <a:srgbClr val="000000"/>
                </a:solidFill>
                <a:latin typeface="Gagalin"/>
              </a:rPr>
              <a:t>Let's Discuss our Research</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2256175" y="733261"/>
            <a:ext cx="14237771" cy="8986081"/>
            <a:chOff x="0" y="0"/>
            <a:chExt cx="4816234" cy="3039736"/>
          </a:xfrm>
        </p:grpSpPr>
        <p:sp>
          <p:nvSpPr>
            <p:cNvPr name="Freeform 6" id="6"/>
            <p:cNvSpPr/>
            <p:nvPr/>
          </p:nvSpPr>
          <p:spPr>
            <a:xfrm flipH="false" flipV="false" rot="0">
              <a:off x="0" y="0"/>
              <a:ext cx="4816234" cy="3039736"/>
            </a:xfrm>
            <a:custGeom>
              <a:avLst/>
              <a:gdLst/>
              <a:ahLst/>
              <a:cxnLst/>
              <a:rect r="r" b="b" t="t" l="l"/>
              <a:pathLst>
                <a:path h="3039736" w="4816234">
                  <a:moveTo>
                    <a:pt x="0" y="0"/>
                  </a:moveTo>
                  <a:lnTo>
                    <a:pt x="4816234" y="0"/>
                  </a:lnTo>
                  <a:lnTo>
                    <a:pt x="4816234" y="3039736"/>
                  </a:lnTo>
                  <a:lnTo>
                    <a:pt x="0" y="3039736"/>
                  </a:lnTo>
                  <a:close/>
                </a:path>
              </a:pathLst>
            </a:custGeom>
            <a:solidFill>
              <a:srgbClr val="FF6224"/>
            </a:solidFill>
          </p:spPr>
        </p:sp>
      </p:grpSp>
      <p:sp>
        <p:nvSpPr>
          <p:cNvPr name="Freeform 7" id="7"/>
          <p:cNvSpPr/>
          <p:nvPr/>
        </p:nvSpPr>
        <p:spPr>
          <a:xfrm flipH="false" flipV="false" rot="0">
            <a:off x="15165794" y="210642"/>
            <a:ext cx="2959521" cy="3048196"/>
          </a:xfrm>
          <a:custGeom>
            <a:avLst/>
            <a:gdLst/>
            <a:ahLst/>
            <a:cxnLst/>
            <a:rect r="r" b="b" t="t" l="l"/>
            <a:pathLst>
              <a:path h="3048196" w="2959521">
                <a:moveTo>
                  <a:pt x="0" y="0"/>
                </a:moveTo>
                <a:lnTo>
                  <a:pt x="2959521" y="0"/>
                </a:lnTo>
                <a:lnTo>
                  <a:pt x="2959521" y="3048196"/>
                </a:lnTo>
                <a:lnTo>
                  <a:pt x="0" y="30481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2121299" y="866775"/>
            <a:ext cx="14372647" cy="2867736"/>
          </a:xfrm>
          <a:prstGeom prst="rect">
            <a:avLst/>
          </a:prstGeom>
        </p:spPr>
        <p:txBody>
          <a:bodyPr anchor="t" rtlCol="false" tIns="0" lIns="0" bIns="0" rIns="0">
            <a:spAutoFit/>
          </a:bodyPr>
          <a:lstStyle/>
          <a:p>
            <a:pPr algn="ctr">
              <a:lnSpc>
                <a:spcPts val="11510"/>
              </a:lnSpc>
            </a:pPr>
            <a:r>
              <a:rPr lang="en-US" sz="8222" spc="912">
                <a:solidFill>
                  <a:srgbClr val="000000"/>
                </a:solidFill>
                <a:latin typeface="Gagalin"/>
              </a:rPr>
              <a:t>Famous person with </a:t>
            </a:r>
          </a:p>
          <a:p>
            <a:pPr algn="ctr">
              <a:lnSpc>
                <a:spcPts val="11510"/>
              </a:lnSpc>
              <a:spcBef>
                <a:spcPct val="0"/>
              </a:spcBef>
            </a:pPr>
            <a:r>
              <a:rPr lang="en-US" sz="8222" spc="912">
                <a:solidFill>
                  <a:srgbClr val="000000"/>
                </a:solidFill>
                <a:latin typeface="Gagalin"/>
              </a:rPr>
              <a:t>a disability</a:t>
            </a:r>
          </a:p>
        </p:txBody>
      </p:sp>
      <p:sp>
        <p:nvSpPr>
          <p:cNvPr name="TextBox 9" id="9"/>
          <p:cNvSpPr txBox="true"/>
          <p:nvPr/>
        </p:nvSpPr>
        <p:spPr>
          <a:xfrm rot="0">
            <a:off x="2610173" y="4562741"/>
            <a:ext cx="13529775" cy="3780459"/>
          </a:xfrm>
          <a:prstGeom prst="rect">
            <a:avLst/>
          </a:prstGeom>
        </p:spPr>
        <p:txBody>
          <a:bodyPr anchor="t" rtlCol="false" tIns="0" lIns="0" bIns="0" rIns="0">
            <a:spAutoFit/>
          </a:bodyPr>
          <a:lstStyle/>
          <a:p>
            <a:pPr marL="1141685" indent="-570842" lvl="1">
              <a:lnSpc>
                <a:spcPts val="7403"/>
              </a:lnSpc>
              <a:buFont typeface="Arial"/>
              <a:buChar char="•"/>
            </a:pPr>
            <a:r>
              <a:rPr lang="en-US" sz="5288" spc="586">
                <a:solidFill>
                  <a:srgbClr val="000000"/>
                </a:solidFill>
                <a:latin typeface="Arimo"/>
              </a:rPr>
              <a:t>Choose a famous person who has a disability to research.</a:t>
            </a:r>
          </a:p>
          <a:p>
            <a:pPr marL="1141685" indent="-570842" lvl="1">
              <a:lnSpc>
                <a:spcPts val="7403"/>
              </a:lnSpc>
              <a:buFont typeface="Arial"/>
              <a:buChar char="•"/>
            </a:pPr>
            <a:r>
              <a:rPr lang="en-US" sz="5288" spc="586">
                <a:solidFill>
                  <a:srgbClr val="000000"/>
                </a:solidFill>
                <a:latin typeface="Arimo"/>
              </a:rPr>
              <a:t>Use worksheet 3.1 to record what you find.</a:t>
            </a:r>
          </a:p>
        </p:txBody>
      </p:sp>
      <p:sp>
        <p:nvSpPr>
          <p:cNvPr name="TextBox 10" id="10"/>
          <p:cNvSpPr txBox="true"/>
          <p:nvPr/>
        </p:nvSpPr>
        <p:spPr>
          <a:xfrm rot="-5400000">
            <a:off x="-503545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2256175" y="733261"/>
            <a:ext cx="14237771" cy="8986081"/>
            <a:chOff x="0" y="0"/>
            <a:chExt cx="4816234" cy="3039736"/>
          </a:xfrm>
        </p:grpSpPr>
        <p:sp>
          <p:nvSpPr>
            <p:cNvPr name="Freeform 6" id="6"/>
            <p:cNvSpPr/>
            <p:nvPr/>
          </p:nvSpPr>
          <p:spPr>
            <a:xfrm flipH="false" flipV="false" rot="0">
              <a:off x="0" y="0"/>
              <a:ext cx="4816234" cy="3039736"/>
            </a:xfrm>
            <a:custGeom>
              <a:avLst/>
              <a:gdLst/>
              <a:ahLst/>
              <a:cxnLst/>
              <a:rect r="r" b="b" t="t" l="l"/>
              <a:pathLst>
                <a:path h="3039736" w="4816234">
                  <a:moveTo>
                    <a:pt x="0" y="0"/>
                  </a:moveTo>
                  <a:lnTo>
                    <a:pt x="4816234" y="0"/>
                  </a:lnTo>
                  <a:lnTo>
                    <a:pt x="4816234" y="3039736"/>
                  </a:lnTo>
                  <a:lnTo>
                    <a:pt x="0" y="3039736"/>
                  </a:lnTo>
                  <a:close/>
                </a:path>
              </a:pathLst>
            </a:custGeom>
            <a:solidFill>
              <a:srgbClr val="FF6224"/>
            </a:solidFill>
          </p:spPr>
        </p:sp>
      </p:grpSp>
      <p:sp>
        <p:nvSpPr>
          <p:cNvPr name="TextBox 7" id="7"/>
          <p:cNvSpPr txBox="true"/>
          <p:nvPr/>
        </p:nvSpPr>
        <p:spPr>
          <a:xfrm rot="0">
            <a:off x="2610173" y="2725116"/>
            <a:ext cx="13529775" cy="6580809"/>
          </a:xfrm>
          <a:prstGeom prst="rect">
            <a:avLst/>
          </a:prstGeom>
        </p:spPr>
        <p:txBody>
          <a:bodyPr anchor="t" rtlCol="false" tIns="0" lIns="0" bIns="0" rIns="0">
            <a:spAutoFit/>
          </a:bodyPr>
          <a:lstStyle/>
          <a:p>
            <a:pPr marL="1141685" indent="-570842" lvl="1">
              <a:lnSpc>
                <a:spcPts val="7403"/>
              </a:lnSpc>
              <a:buFont typeface="Arial"/>
              <a:buChar char="•"/>
            </a:pPr>
            <a:r>
              <a:rPr lang="en-US" sz="5288" spc="586">
                <a:solidFill>
                  <a:srgbClr val="000000"/>
                </a:solidFill>
                <a:latin typeface="Arimo"/>
              </a:rPr>
              <a:t>After finish your discovery brainstorming worksheet, create a presentation introducing your famous person.</a:t>
            </a:r>
          </a:p>
          <a:p>
            <a:pPr marL="1141685" indent="-570842" lvl="1">
              <a:lnSpc>
                <a:spcPts val="7403"/>
              </a:lnSpc>
              <a:buFont typeface="Arial"/>
              <a:buChar char="•"/>
            </a:pPr>
            <a:r>
              <a:rPr lang="en-US" sz="5288" spc="586">
                <a:solidFill>
                  <a:srgbClr val="000000"/>
                </a:solidFill>
                <a:latin typeface="Arimo"/>
              </a:rPr>
              <a:t>Use the headings from the worksheet and include a picture of your person. </a:t>
            </a:r>
          </a:p>
        </p:txBody>
      </p:sp>
      <p:sp>
        <p:nvSpPr>
          <p:cNvPr name="Freeform 8" id="8"/>
          <p:cNvSpPr/>
          <p:nvPr/>
        </p:nvSpPr>
        <p:spPr>
          <a:xfrm flipH="false" flipV="false" rot="0">
            <a:off x="14624732" y="1410017"/>
            <a:ext cx="1734337" cy="1734337"/>
          </a:xfrm>
          <a:custGeom>
            <a:avLst/>
            <a:gdLst/>
            <a:ahLst/>
            <a:cxnLst/>
            <a:rect r="r" b="b" t="t" l="l"/>
            <a:pathLst>
              <a:path h="1734337" w="1734337">
                <a:moveTo>
                  <a:pt x="0" y="0"/>
                </a:moveTo>
                <a:lnTo>
                  <a:pt x="1734337" y="0"/>
                </a:lnTo>
                <a:lnTo>
                  <a:pt x="1734337" y="1734337"/>
                </a:lnTo>
                <a:lnTo>
                  <a:pt x="0" y="17343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2121299" y="866775"/>
            <a:ext cx="14372647" cy="1410411"/>
          </a:xfrm>
          <a:prstGeom prst="rect">
            <a:avLst/>
          </a:prstGeom>
        </p:spPr>
        <p:txBody>
          <a:bodyPr anchor="t" rtlCol="false" tIns="0" lIns="0" bIns="0" rIns="0">
            <a:spAutoFit/>
          </a:bodyPr>
          <a:lstStyle/>
          <a:p>
            <a:pPr algn="ctr">
              <a:lnSpc>
                <a:spcPts val="11510"/>
              </a:lnSpc>
              <a:spcBef>
                <a:spcPct val="0"/>
              </a:spcBef>
            </a:pPr>
            <a:r>
              <a:rPr lang="en-US" sz="8222" spc="912">
                <a:solidFill>
                  <a:srgbClr val="000000"/>
                </a:solidFill>
                <a:latin typeface="Gagalin"/>
              </a:rPr>
              <a:t>Extension Activity </a:t>
            </a:r>
          </a:p>
        </p:txBody>
      </p:sp>
      <p:sp>
        <p:nvSpPr>
          <p:cNvPr name="TextBox 10" id="10"/>
          <p:cNvSpPr txBox="true"/>
          <p:nvPr/>
        </p:nvSpPr>
        <p:spPr>
          <a:xfrm rot="-5400000">
            <a:off x="-503545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sp>
        <p:nvSpPr>
          <p:cNvPr name="TextBox 5" id="5"/>
          <p:cNvSpPr txBox="true"/>
          <p:nvPr/>
        </p:nvSpPr>
        <p:spPr>
          <a:xfrm rot="0">
            <a:off x="1175446" y="185789"/>
            <a:ext cx="17054643" cy="2347208"/>
          </a:xfrm>
          <a:prstGeom prst="rect">
            <a:avLst/>
          </a:prstGeom>
        </p:spPr>
        <p:txBody>
          <a:bodyPr anchor="t" rtlCol="false" tIns="0" lIns="0" bIns="0" rIns="0">
            <a:spAutoFit/>
          </a:bodyPr>
          <a:lstStyle/>
          <a:p>
            <a:pPr algn="ctr">
              <a:lnSpc>
                <a:spcPts val="19157"/>
              </a:lnSpc>
              <a:spcBef>
                <a:spcPct val="0"/>
              </a:spcBef>
            </a:pPr>
            <a:r>
              <a:rPr lang="en-US" sz="13684" spc="1518">
                <a:solidFill>
                  <a:srgbClr val="000000"/>
                </a:solidFill>
                <a:latin typeface="Gagalin"/>
              </a:rPr>
              <a:t>Journal Prompt</a:t>
            </a:r>
          </a:p>
        </p:txBody>
      </p:sp>
      <p:sp>
        <p:nvSpPr>
          <p:cNvPr name="TextBox 6" id="6"/>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Disability Awareness</a:t>
            </a:r>
          </a:p>
        </p:txBody>
      </p:sp>
      <p:sp>
        <p:nvSpPr>
          <p:cNvPr name="TextBox 7" id="7"/>
          <p:cNvSpPr txBox="true"/>
          <p:nvPr/>
        </p:nvSpPr>
        <p:spPr>
          <a:xfrm rot="0">
            <a:off x="1816758" y="2739798"/>
            <a:ext cx="15984784" cy="28257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Arimo Bold"/>
              </a:rPr>
              <a:t>Why is it important to learn about disabilities?</a:t>
            </a:r>
          </a:p>
        </p:txBody>
      </p:sp>
      <p:sp>
        <p:nvSpPr>
          <p:cNvPr name="Freeform 8" id="8"/>
          <p:cNvSpPr/>
          <p:nvPr/>
        </p:nvSpPr>
        <p:spPr>
          <a:xfrm flipH="false" flipV="false" rot="0">
            <a:off x="13088149" y="7083558"/>
            <a:ext cx="4713392" cy="2862314"/>
          </a:xfrm>
          <a:custGeom>
            <a:avLst/>
            <a:gdLst/>
            <a:ahLst/>
            <a:cxnLst/>
            <a:rect r="r" b="b" t="t" l="l"/>
            <a:pathLst>
              <a:path h="2862314" w="4713392">
                <a:moveTo>
                  <a:pt x="0" y="0"/>
                </a:moveTo>
                <a:lnTo>
                  <a:pt x="4713392" y="0"/>
                </a:lnTo>
                <a:lnTo>
                  <a:pt x="4713392" y="2862314"/>
                </a:lnTo>
                <a:lnTo>
                  <a:pt x="0" y="28623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597018" y="1954323"/>
            <a:ext cx="16291470" cy="7839831"/>
            <a:chOff x="0" y="0"/>
            <a:chExt cx="5510942" cy="2651992"/>
          </a:xfrm>
        </p:grpSpPr>
        <p:sp>
          <p:nvSpPr>
            <p:cNvPr name="Freeform 6" id="6"/>
            <p:cNvSpPr/>
            <p:nvPr/>
          </p:nvSpPr>
          <p:spPr>
            <a:xfrm flipH="false" flipV="false" rot="0">
              <a:off x="0" y="0"/>
              <a:ext cx="5510942" cy="2651992"/>
            </a:xfrm>
            <a:custGeom>
              <a:avLst/>
              <a:gdLst/>
              <a:ahLst/>
              <a:cxnLst/>
              <a:rect r="r" b="b" t="t" l="l"/>
              <a:pathLst>
                <a:path h="2651992" w="5510942">
                  <a:moveTo>
                    <a:pt x="0" y="0"/>
                  </a:moveTo>
                  <a:lnTo>
                    <a:pt x="5510942" y="0"/>
                  </a:lnTo>
                  <a:lnTo>
                    <a:pt x="5510942" y="2651992"/>
                  </a:lnTo>
                  <a:lnTo>
                    <a:pt x="0" y="2651992"/>
                  </a:lnTo>
                  <a:close/>
                </a:path>
              </a:pathLst>
            </a:custGeom>
            <a:solidFill>
              <a:srgbClr val="FF6224"/>
            </a:solidFill>
          </p:spPr>
        </p:sp>
      </p:grpSp>
      <p:sp>
        <p:nvSpPr>
          <p:cNvPr name="TextBox 7" id="7"/>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8" id="8"/>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Objectives</a:t>
            </a:r>
          </a:p>
        </p:txBody>
      </p:sp>
      <p:sp>
        <p:nvSpPr>
          <p:cNvPr name="TextBox 9" id="9"/>
          <p:cNvSpPr txBox="true"/>
          <p:nvPr/>
        </p:nvSpPr>
        <p:spPr>
          <a:xfrm rot="0">
            <a:off x="2014011" y="2054714"/>
            <a:ext cx="15457484" cy="7515225"/>
          </a:xfrm>
          <a:prstGeom prst="rect">
            <a:avLst/>
          </a:prstGeom>
        </p:spPr>
        <p:txBody>
          <a:bodyPr anchor="t" rtlCol="false" tIns="0" lIns="0" bIns="0" rIns="0">
            <a:spAutoFit/>
          </a:bodyPr>
          <a:lstStyle/>
          <a:p>
            <a:pPr>
              <a:lnSpc>
                <a:spcPts val="8400"/>
              </a:lnSpc>
            </a:pPr>
            <a:r>
              <a:rPr lang="en-US" sz="6000" spc="666">
                <a:solidFill>
                  <a:srgbClr val="000000"/>
                </a:solidFill>
                <a:latin typeface="Arimo"/>
              </a:rPr>
              <a:t>Today, you will:</a:t>
            </a:r>
          </a:p>
          <a:p>
            <a:pPr marL="1295400" indent="-647700" lvl="1">
              <a:lnSpc>
                <a:spcPts val="8400"/>
              </a:lnSpc>
              <a:buFont typeface="Arial"/>
              <a:buChar char="•"/>
            </a:pPr>
            <a:r>
              <a:rPr lang="en-US" sz="6000" spc="666">
                <a:solidFill>
                  <a:srgbClr val="000000"/>
                </a:solidFill>
                <a:latin typeface="Arimo"/>
              </a:rPr>
              <a:t>define disability</a:t>
            </a:r>
          </a:p>
          <a:p>
            <a:pPr marL="1295400" indent="-647700" lvl="1">
              <a:lnSpc>
                <a:spcPts val="8400"/>
              </a:lnSpc>
              <a:buFont typeface="Arial"/>
              <a:buChar char="•"/>
            </a:pPr>
            <a:r>
              <a:rPr lang="en-US" sz="6000" spc="666">
                <a:solidFill>
                  <a:srgbClr val="000000"/>
                </a:solidFill>
                <a:latin typeface="Arimo"/>
              </a:rPr>
              <a:t>discuss how disability, strengths and limitations, and persistence are connected</a:t>
            </a:r>
          </a:p>
          <a:p>
            <a:pPr marL="1295400" indent="-647700" lvl="1">
              <a:lnSpc>
                <a:spcPts val="8400"/>
              </a:lnSpc>
              <a:buFont typeface="Arial"/>
              <a:buChar char="•"/>
            </a:pPr>
            <a:r>
              <a:rPr lang="en-US" sz="6000" spc="666">
                <a:solidFill>
                  <a:srgbClr val="000000"/>
                </a:solidFill>
                <a:latin typeface="Arimo"/>
              </a:rPr>
              <a:t>research a famous person with a disability and report your findings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3089358" y="2573535"/>
            <a:ext cx="13306791" cy="6403535"/>
            <a:chOff x="0" y="0"/>
            <a:chExt cx="5510942" cy="2651992"/>
          </a:xfrm>
        </p:grpSpPr>
        <p:sp>
          <p:nvSpPr>
            <p:cNvPr name="Freeform 6" id="6"/>
            <p:cNvSpPr/>
            <p:nvPr/>
          </p:nvSpPr>
          <p:spPr>
            <a:xfrm flipH="false" flipV="false" rot="0">
              <a:off x="0" y="0"/>
              <a:ext cx="5510942" cy="2651992"/>
            </a:xfrm>
            <a:custGeom>
              <a:avLst/>
              <a:gdLst/>
              <a:ahLst/>
              <a:cxnLst/>
              <a:rect r="r" b="b" t="t" l="l"/>
              <a:pathLst>
                <a:path h="2651992" w="5510942">
                  <a:moveTo>
                    <a:pt x="0" y="0"/>
                  </a:moveTo>
                  <a:lnTo>
                    <a:pt x="5510942" y="0"/>
                  </a:lnTo>
                  <a:lnTo>
                    <a:pt x="5510942" y="2651992"/>
                  </a:lnTo>
                  <a:lnTo>
                    <a:pt x="0" y="2651992"/>
                  </a:lnTo>
                  <a:close/>
                </a:path>
              </a:pathLst>
            </a:custGeom>
            <a:solidFill>
              <a:srgbClr val="FF6224"/>
            </a:solidFill>
          </p:spPr>
        </p:sp>
      </p:grpSp>
      <p:sp>
        <p:nvSpPr>
          <p:cNvPr name="TextBox 7" id="7"/>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8" id="8"/>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disabilities?</a:t>
            </a:r>
          </a:p>
        </p:txBody>
      </p:sp>
      <p:sp>
        <p:nvSpPr>
          <p:cNvPr name="TextBox 9" id="9"/>
          <p:cNvSpPr txBox="true"/>
          <p:nvPr/>
        </p:nvSpPr>
        <p:spPr>
          <a:xfrm rot="0">
            <a:off x="4202726" y="3967140"/>
            <a:ext cx="11080054" cy="3454400"/>
          </a:xfrm>
          <a:prstGeom prst="rect">
            <a:avLst/>
          </a:prstGeom>
        </p:spPr>
        <p:txBody>
          <a:bodyPr anchor="t" rtlCol="false" tIns="0" lIns="0" bIns="0" rIns="0">
            <a:spAutoFit/>
          </a:bodyPr>
          <a:lstStyle/>
          <a:p>
            <a:pPr algn="ctr">
              <a:lnSpc>
                <a:spcPts val="9100"/>
              </a:lnSpc>
            </a:pPr>
            <a:r>
              <a:rPr lang="en-US" sz="6500" spc="721">
                <a:solidFill>
                  <a:srgbClr val="000000"/>
                </a:solidFill>
                <a:latin typeface="Arimo"/>
              </a:rPr>
              <a:t>When you hear the word </a:t>
            </a:r>
            <a:r>
              <a:rPr lang="en-US" sz="6500" spc="721">
                <a:solidFill>
                  <a:srgbClr val="000000"/>
                </a:solidFill>
                <a:latin typeface="Arimo Italics"/>
              </a:rPr>
              <a:t>disability</a:t>
            </a:r>
            <a:r>
              <a:rPr lang="en-US" sz="6500" spc="721">
                <a:solidFill>
                  <a:srgbClr val="000000"/>
                </a:solidFill>
                <a:latin typeface="Arimo"/>
              </a:rPr>
              <a:t>, </a:t>
            </a:r>
          </a:p>
          <a:p>
            <a:pPr algn="ctr">
              <a:lnSpc>
                <a:spcPts val="9100"/>
              </a:lnSpc>
            </a:pPr>
            <a:r>
              <a:rPr lang="en-US" sz="6500" spc="721">
                <a:solidFill>
                  <a:srgbClr val="000000"/>
                </a:solidFill>
                <a:latin typeface="Arimo"/>
              </a:rPr>
              <a:t>what comes to mind?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597018" y="1954323"/>
            <a:ext cx="16291470" cy="7839831"/>
            <a:chOff x="0" y="0"/>
            <a:chExt cx="5510942" cy="2651992"/>
          </a:xfrm>
        </p:grpSpPr>
        <p:sp>
          <p:nvSpPr>
            <p:cNvPr name="Freeform 6" id="6"/>
            <p:cNvSpPr/>
            <p:nvPr/>
          </p:nvSpPr>
          <p:spPr>
            <a:xfrm flipH="false" flipV="false" rot="0">
              <a:off x="0" y="0"/>
              <a:ext cx="5510942" cy="2651992"/>
            </a:xfrm>
            <a:custGeom>
              <a:avLst/>
              <a:gdLst/>
              <a:ahLst/>
              <a:cxnLst/>
              <a:rect r="r" b="b" t="t" l="l"/>
              <a:pathLst>
                <a:path h="2651992" w="5510942">
                  <a:moveTo>
                    <a:pt x="0" y="0"/>
                  </a:moveTo>
                  <a:lnTo>
                    <a:pt x="5510942" y="0"/>
                  </a:lnTo>
                  <a:lnTo>
                    <a:pt x="5510942" y="2651992"/>
                  </a:lnTo>
                  <a:lnTo>
                    <a:pt x="0" y="2651992"/>
                  </a:lnTo>
                  <a:close/>
                </a:path>
              </a:pathLst>
            </a:custGeom>
            <a:solidFill>
              <a:srgbClr val="FF6224"/>
            </a:solidFill>
          </p:spPr>
        </p:sp>
      </p:grpSp>
      <p:sp>
        <p:nvSpPr>
          <p:cNvPr name="TextBox 7" id="7"/>
          <p:cNvSpPr txBox="true"/>
          <p:nvPr/>
        </p:nvSpPr>
        <p:spPr>
          <a:xfrm rot="0">
            <a:off x="2455822" y="2607164"/>
            <a:ext cx="14573864" cy="63912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Disabilities affect a person's body, senses, or ability to do things. </a:t>
            </a:r>
          </a:p>
          <a:p>
            <a:pPr algn="ctr">
              <a:lnSpc>
                <a:spcPts val="8400"/>
              </a:lnSpc>
            </a:pPr>
          </a:p>
          <a:p>
            <a:pPr algn="ctr">
              <a:lnSpc>
                <a:spcPts val="8400"/>
              </a:lnSpc>
              <a:spcBef>
                <a:spcPct val="0"/>
              </a:spcBef>
            </a:pPr>
            <a:r>
              <a:rPr lang="en-US" sz="6000" spc="666">
                <a:solidFill>
                  <a:srgbClr val="000000"/>
                </a:solidFill>
                <a:latin typeface="Arimo"/>
              </a:rPr>
              <a:t>They might make some tasks more difficult or require special accommodations.</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disabilities?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597018" y="1954323"/>
            <a:ext cx="16291470" cy="7839831"/>
            <a:chOff x="0" y="0"/>
            <a:chExt cx="5510942" cy="2651992"/>
          </a:xfrm>
        </p:grpSpPr>
        <p:sp>
          <p:nvSpPr>
            <p:cNvPr name="Freeform 6" id="6"/>
            <p:cNvSpPr/>
            <p:nvPr/>
          </p:nvSpPr>
          <p:spPr>
            <a:xfrm flipH="false" flipV="false" rot="0">
              <a:off x="0" y="0"/>
              <a:ext cx="5510942" cy="2651992"/>
            </a:xfrm>
            <a:custGeom>
              <a:avLst/>
              <a:gdLst/>
              <a:ahLst/>
              <a:cxnLst/>
              <a:rect r="r" b="b" t="t" l="l"/>
              <a:pathLst>
                <a:path h="2651992" w="5510942">
                  <a:moveTo>
                    <a:pt x="0" y="0"/>
                  </a:moveTo>
                  <a:lnTo>
                    <a:pt x="5510942" y="0"/>
                  </a:lnTo>
                  <a:lnTo>
                    <a:pt x="5510942" y="2651992"/>
                  </a:lnTo>
                  <a:lnTo>
                    <a:pt x="0" y="2651992"/>
                  </a:lnTo>
                  <a:close/>
                </a:path>
              </a:pathLst>
            </a:custGeom>
            <a:solidFill>
              <a:srgbClr val="FF6224"/>
            </a:solidFill>
          </p:spPr>
        </p:sp>
      </p:grpSp>
      <p:sp>
        <p:nvSpPr>
          <p:cNvPr name="TextBox 7" id="7"/>
          <p:cNvSpPr txBox="true"/>
          <p:nvPr/>
        </p:nvSpPr>
        <p:spPr>
          <a:xfrm rot="0">
            <a:off x="2826107" y="2607164"/>
            <a:ext cx="13833292" cy="63912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Disabilities can be different for each person.</a:t>
            </a:r>
          </a:p>
          <a:p>
            <a:pPr algn="ctr">
              <a:lnSpc>
                <a:spcPts val="8400"/>
              </a:lnSpc>
            </a:pPr>
          </a:p>
          <a:p>
            <a:pPr algn="ctr">
              <a:lnSpc>
                <a:spcPts val="8400"/>
              </a:lnSpc>
              <a:spcBef>
                <a:spcPct val="0"/>
              </a:spcBef>
            </a:pPr>
            <a:r>
              <a:rPr lang="en-US" sz="6000" spc="666">
                <a:solidFill>
                  <a:srgbClr val="000000"/>
                </a:solidFill>
                <a:latin typeface="Arimo"/>
              </a:rPr>
              <a:t>They can affect how someone moves, sees, hears, learns, or communicates.</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disabilities?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935580" y="1954323"/>
            <a:ext cx="15614346" cy="7839831"/>
            <a:chOff x="0" y="0"/>
            <a:chExt cx="5281890" cy="2651992"/>
          </a:xfrm>
        </p:grpSpPr>
        <p:sp>
          <p:nvSpPr>
            <p:cNvPr name="Freeform 6" id="6"/>
            <p:cNvSpPr/>
            <p:nvPr/>
          </p:nvSpPr>
          <p:spPr>
            <a:xfrm flipH="false" flipV="false" rot="0">
              <a:off x="0" y="0"/>
              <a:ext cx="5281890" cy="2651992"/>
            </a:xfrm>
            <a:custGeom>
              <a:avLst/>
              <a:gdLst/>
              <a:ahLst/>
              <a:cxnLst/>
              <a:rect r="r" b="b" t="t" l="l"/>
              <a:pathLst>
                <a:path h="2651992" w="5281890">
                  <a:moveTo>
                    <a:pt x="0" y="0"/>
                  </a:moveTo>
                  <a:lnTo>
                    <a:pt x="5281890" y="0"/>
                  </a:lnTo>
                  <a:lnTo>
                    <a:pt x="5281890" y="2651992"/>
                  </a:lnTo>
                  <a:lnTo>
                    <a:pt x="0" y="2651992"/>
                  </a:lnTo>
                  <a:close/>
                </a:path>
              </a:pathLst>
            </a:custGeom>
            <a:solidFill>
              <a:srgbClr val="FF6224"/>
            </a:solidFill>
          </p:spPr>
        </p:sp>
      </p:grpSp>
      <p:sp>
        <p:nvSpPr>
          <p:cNvPr name="TextBox 7" id="7"/>
          <p:cNvSpPr txBox="true"/>
          <p:nvPr/>
        </p:nvSpPr>
        <p:spPr>
          <a:xfrm rot="0">
            <a:off x="3186516" y="2073764"/>
            <a:ext cx="13112475" cy="74580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Remember: </a:t>
            </a:r>
          </a:p>
          <a:p>
            <a:pPr algn="ctr">
              <a:lnSpc>
                <a:spcPts val="8400"/>
              </a:lnSpc>
              <a:spcBef>
                <a:spcPct val="0"/>
              </a:spcBef>
            </a:pPr>
            <a:r>
              <a:rPr lang="en-US" sz="6000" spc="666">
                <a:solidFill>
                  <a:srgbClr val="000000"/>
                </a:solidFill>
                <a:latin typeface="Arimo"/>
              </a:rPr>
              <a:t>Having a disability doesn't mean that someone is less capable or less valuable--people with disabilities can do amazing things and contribute to the world in amazing ways!</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What are disabilities?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26" t="-23001" r="-7363" b="-8660"/>
            </a:stretch>
          </a:blipFill>
        </p:spPr>
      </p:sp>
      <p:grpSp>
        <p:nvGrpSpPr>
          <p:cNvPr name="Group 3" id="3"/>
          <p:cNvGrpSpPr/>
          <p:nvPr/>
        </p:nvGrpSpPr>
        <p:grpSpPr>
          <a:xfrm rot="0">
            <a:off x="249203" y="-364837"/>
            <a:ext cx="948304" cy="10651837"/>
            <a:chOff x="0" y="0"/>
            <a:chExt cx="320784" cy="3603214"/>
          </a:xfrm>
        </p:grpSpPr>
        <p:sp>
          <p:nvSpPr>
            <p:cNvPr name="Freeform 4" id="4"/>
            <p:cNvSpPr/>
            <p:nvPr/>
          </p:nvSpPr>
          <p:spPr>
            <a:xfrm flipH="false" flipV="false" rot="0">
              <a:off x="0" y="0"/>
              <a:ext cx="320784" cy="3603214"/>
            </a:xfrm>
            <a:custGeom>
              <a:avLst/>
              <a:gdLst/>
              <a:ahLst/>
              <a:cxnLst/>
              <a:rect r="r" b="b" t="t" l="l"/>
              <a:pathLst>
                <a:path h="3603214" w="320784">
                  <a:moveTo>
                    <a:pt x="0" y="0"/>
                  </a:moveTo>
                  <a:lnTo>
                    <a:pt x="320784" y="0"/>
                  </a:lnTo>
                  <a:lnTo>
                    <a:pt x="320784" y="3603214"/>
                  </a:lnTo>
                  <a:lnTo>
                    <a:pt x="0" y="3603214"/>
                  </a:lnTo>
                  <a:close/>
                </a:path>
              </a:pathLst>
            </a:custGeom>
            <a:solidFill>
              <a:srgbClr val="FF6224"/>
            </a:solidFill>
          </p:spPr>
        </p:sp>
      </p:grpSp>
      <p:grpSp>
        <p:nvGrpSpPr>
          <p:cNvPr name="Group 5" id="5"/>
          <p:cNvGrpSpPr/>
          <p:nvPr/>
        </p:nvGrpSpPr>
        <p:grpSpPr>
          <a:xfrm rot="0">
            <a:off x="1935580" y="1954323"/>
            <a:ext cx="15614346" cy="7839831"/>
            <a:chOff x="0" y="0"/>
            <a:chExt cx="5281890" cy="2651992"/>
          </a:xfrm>
        </p:grpSpPr>
        <p:sp>
          <p:nvSpPr>
            <p:cNvPr name="Freeform 6" id="6"/>
            <p:cNvSpPr/>
            <p:nvPr/>
          </p:nvSpPr>
          <p:spPr>
            <a:xfrm flipH="false" flipV="false" rot="0">
              <a:off x="0" y="0"/>
              <a:ext cx="5281890" cy="2651992"/>
            </a:xfrm>
            <a:custGeom>
              <a:avLst/>
              <a:gdLst/>
              <a:ahLst/>
              <a:cxnLst/>
              <a:rect r="r" b="b" t="t" l="l"/>
              <a:pathLst>
                <a:path h="2651992" w="5281890">
                  <a:moveTo>
                    <a:pt x="0" y="0"/>
                  </a:moveTo>
                  <a:lnTo>
                    <a:pt x="5281890" y="0"/>
                  </a:lnTo>
                  <a:lnTo>
                    <a:pt x="5281890" y="2651992"/>
                  </a:lnTo>
                  <a:lnTo>
                    <a:pt x="0" y="2651992"/>
                  </a:lnTo>
                  <a:close/>
                </a:path>
              </a:pathLst>
            </a:custGeom>
            <a:solidFill>
              <a:srgbClr val="FF6224"/>
            </a:solidFill>
          </p:spPr>
        </p:sp>
      </p:grpSp>
      <p:sp>
        <p:nvSpPr>
          <p:cNvPr name="TextBox 7" id="7"/>
          <p:cNvSpPr txBox="true"/>
          <p:nvPr/>
        </p:nvSpPr>
        <p:spPr>
          <a:xfrm rot="0">
            <a:off x="2723658" y="3140564"/>
            <a:ext cx="14038190" cy="5324475"/>
          </a:xfrm>
          <a:prstGeom prst="rect">
            <a:avLst/>
          </a:prstGeom>
        </p:spPr>
        <p:txBody>
          <a:bodyPr anchor="t" rtlCol="false" tIns="0" lIns="0" bIns="0" rIns="0">
            <a:spAutoFit/>
          </a:bodyPr>
          <a:lstStyle/>
          <a:p>
            <a:pPr algn="ctr">
              <a:lnSpc>
                <a:spcPts val="8400"/>
              </a:lnSpc>
            </a:pPr>
            <a:r>
              <a:rPr lang="en-US" sz="6000" spc="666">
                <a:solidFill>
                  <a:srgbClr val="000000"/>
                </a:solidFill>
                <a:latin typeface="Arimo"/>
              </a:rPr>
              <a:t>Anyone can have a disability!</a:t>
            </a:r>
          </a:p>
          <a:p>
            <a:pPr algn="ctr">
              <a:lnSpc>
                <a:spcPts val="8400"/>
              </a:lnSpc>
            </a:pPr>
          </a:p>
          <a:p>
            <a:pPr algn="ctr">
              <a:lnSpc>
                <a:spcPts val="8400"/>
              </a:lnSpc>
              <a:spcBef>
                <a:spcPct val="0"/>
              </a:spcBef>
            </a:pPr>
            <a:r>
              <a:rPr lang="en-US" sz="6000" spc="666">
                <a:solidFill>
                  <a:srgbClr val="000000"/>
                </a:solidFill>
                <a:latin typeface="Arimo"/>
              </a:rPr>
              <a:t>Disabilities can affect people of any age, gender, race, culture, and nationality.</a:t>
            </a:r>
          </a:p>
        </p:txBody>
      </p:sp>
      <p:sp>
        <p:nvSpPr>
          <p:cNvPr name="TextBox 8" id="8"/>
          <p:cNvSpPr txBox="true"/>
          <p:nvPr/>
        </p:nvSpPr>
        <p:spPr>
          <a:xfrm rot="-5400000">
            <a:off x="-5039178" y="4803775"/>
            <a:ext cx="11448866" cy="679450"/>
          </a:xfrm>
          <a:prstGeom prst="rect">
            <a:avLst/>
          </a:prstGeom>
        </p:spPr>
        <p:txBody>
          <a:bodyPr anchor="t" rtlCol="false" tIns="0" lIns="0" bIns="0" rIns="0">
            <a:spAutoFit/>
          </a:bodyPr>
          <a:lstStyle/>
          <a:p>
            <a:pPr algn="ctr">
              <a:lnSpc>
                <a:spcPts val="5599"/>
              </a:lnSpc>
              <a:spcBef>
                <a:spcPct val="0"/>
              </a:spcBef>
            </a:pPr>
            <a:r>
              <a:rPr lang="en-US" sz="3999" spc="443">
                <a:solidFill>
                  <a:srgbClr val="FFFFFF"/>
                </a:solidFill>
                <a:latin typeface="Gagalin"/>
              </a:rPr>
              <a:t> Disability AWareness </a:t>
            </a:r>
          </a:p>
        </p:txBody>
      </p:sp>
      <p:sp>
        <p:nvSpPr>
          <p:cNvPr name="TextBox 9" id="9"/>
          <p:cNvSpPr txBox="true"/>
          <p:nvPr/>
        </p:nvSpPr>
        <p:spPr>
          <a:xfrm rot="0">
            <a:off x="1197507" y="258763"/>
            <a:ext cx="17090493" cy="1377949"/>
          </a:xfrm>
          <a:prstGeom prst="rect">
            <a:avLst/>
          </a:prstGeom>
        </p:spPr>
        <p:txBody>
          <a:bodyPr anchor="t" rtlCol="false" tIns="0" lIns="0" bIns="0" rIns="0">
            <a:spAutoFit/>
          </a:bodyPr>
          <a:lstStyle/>
          <a:p>
            <a:pPr algn="ctr">
              <a:lnSpc>
                <a:spcPts val="11200"/>
              </a:lnSpc>
              <a:spcBef>
                <a:spcPct val="0"/>
              </a:spcBef>
            </a:pPr>
            <a:r>
              <a:rPr lang="en-US" sz="8000" spc="888">
                <a:solidFill>
                  <a:srgbClr val="000000"/>
                </a:solidFill>
                <a:latin typeface="Gagalin"/>
              </a:rPr>
              <a:t>Who has disabilities?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DAFmrYJgbx0</dc:identifier>
  <dcterms:modified xsi:type="dcterms:W3CDTF">2011-08-01T06:04:30Z</dcterms:modified>
  <cp:revision>1</cp:revision>
  <dc:title>Slide Show 3.1</dc:title>
</cp:coreProperties>
</file>