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agalin" charset="1" panose="00000500000000000000"/>
      <p:regular r:id="rId10"/>
    </p:embeddedFont>
    <p:embeddedFont>
      <p:font typeface="" charset="1" panose="020005060200000200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slides/slide14.xml" Type="http://schemas.openxmlformats.org/officeDocument/2006/relationships/slide"/><Relationship Id="rId26" Target="slides/slide15.xml" Type="http://schemas.openxmlformats.org/officeDocument/2006/relationships/slide"/><Relationship Id="rId27" Target="slides/slide16.xml" Type="http://schemas.openxmlformats.org/officeDocument/2006/relationships/slide"/><Relationship Id="rId28" Target="slides/slide17.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716" b="16255"/>
          <a:stretch>
            <a:fillRect/>
          </a:stretch>
        </p:blipFill>
        <p:spPr>
          <a:xfrm flipH="false" flipV="false">
            <a:off x="0" y="0"/>
            <a:ext cx="18288000" cy="10287000"/>
          </a:xfrm>
          <a:prstGeom prst="rect">
            <a:avLst/>
          </a:prstGeom>
        </p:spPr>
      </p:pic>
      <p:grpSp>
        <p:nvGrpSpPr>
          <p:cNvPr name="Group 3" id="3"/>
          <p:cNvGrpSpPr/>
          <p:nvPr/>
        </p:nvGrpSpPr>
        <p:grpSpPr>
          <a:xfrm rot="0">
            <a:off x="368820" y="0"/>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5400000">
            <a:off x="-4919562"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6" id="6"/>
          <p:cNvSpPr txBox="true"/>
          <p:nvPr/>
        </p:nvSpPr>
        <p:spPr>
          <a:xfrm rot="0">
            <a:off x="1317123" y="344938"/>
            <a:ext cx="16970877" cy="3143250"/>
          </a:xfrm>
          <a:prstGeom prst="rect">
            <a:avLst/>
          </a:prstGeom>
        </p:spPr>
        <p:txBody>
          <a:bodyPr anchor="t" rtlCol="false" tIns="0" lIns="0" bIns="0" rIns="0">
            <a:spAutoFit/>
          </a:bodyPr>
          <a:lstStyle/>
          <a:p>
            <a:pPr algn="ctr">
              <a:lnSpc>
                <a:spcPts val="12599"/>
              </a:lnSpc>
              <a:spcBef>
                <a:spcPct val="0"/>
              </a:spcBef>
            </a:pPr>
            <a:r>
              <a:rPr lang="en-US" sz="9000">
                <a:solidFill>
                  <a:srgbClr val="FFFFFF"/>
                </a:solidFill>
                <a:latin typeface="Gagalin"/>
              </a:rPr>
              <a:t>Constructing your future: Strengths and limitations</a:t>
            </a:r>
          </a:p>
        </p:txBody>
      </p:sp>
      <p:sp>
        <p:nvSpPr>
          <p:cNvPr name="Freeform 7" id="7"/>
          <p:cNvSpPr/>
          <p:nvPr/>
        </p:nvSpPr>
        <p:spPr>
          <a:xfrm flipH="false" flipV="false" rot="0">
            <a:off x="8892906" y="7761904"/>
            <a:ext cx="9064476" cy="2181583"/>
          </a:xfrm>
          <a:custGeom>
            <a:avLst/>
            <a:gdLst/>
            <a:ahLst/>
            <a:cxnLst/>
            <a:rect r="r" b="b" t="t" l="l"/>
            <a:pathLst>
              <a:path h="2181583" w="9064476">
                <a:moveTo>
                  <a:pt x="0" y="0"/>
                </a:moveTo>
                <a:lnTo>
                  <a:pt x="9064476" y="0"/>
                </a:lnTo>
                <a:lnTo>
                  <a:pt x="9064476" y="2181582"/>
                </a:lnTo>
                <a:lnTo>
                  <a:pt x="0" y="2181582"/>
                </a:lnTo>
                <a:lnTo>
                  <a:pt x="0" y="0"/>
                </a:lnTo>
                <a:close/>
              </a:path>
            </a:pathLst>
          </a:custGeom>
          <a:blipFill>
            <a:blip r:embed="rId3"/>
            <a:stretch>
              <a:fillRect l="0" t="0" r="0" b="0"/>
            </a:stretch>
          </a:blipFill>
        </p:spPr>
      </p:sp>
      <p:sp>
        <p:nvSpPr>
          <p:cNvPr name="Freeform 8" id="8"/>
          <p:cNvSpPr/>
          <p:nvPr/>
        </p:nvSpPr>
        <p:spPr>
          <a:xfrm flipH="false" flipV="false" rot="0">
            <a:off x="2663936" y="3937147"/>
            <a:ext cx="4882158" cy="5321153"/>
          </a:xfrm>
          <a:custGeom>
            <a:avLst/>
            <a:gdLst/>
            <a:ahLst/>
            <a:cxnLst/>
            <a:rect r="r" b="b" t="t" l="l"/>
            <a:pathLst>
              <a:path h="5321153" w="4882158">
                <a:moveTo>
                  <a:pt x="0" y="0"/>
                </a:moveTo>
                <a:lnTo>
                  <a:pt x="4882157" y="0"/>
                </a:lnTo>
                <a:lnTo>
                  <a:pt x="4882157" y="5321153"/>
                </a:lnTo>
                <a:lnTo>
                  <a:pt x="0" y="5321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9428756" y="4591266"/>
            <a:ext cx="7992777" cy="1953260"/>
          </a:xfrm>
          <a:prstGeom prst="rect">
            <a:avLst/>
          </a:prstGeom>
        </p:spPr>
        <p:txBody>
          <a:bodyPr anchor="t" rtlCol="false" tIns="0" lIns="0" bIns="0" rIns="0">
            <a:spAutoFit/>
          </a:bodyPr>
          <a:lstStyle/>
          <a:p>
            <a:pPr algn="ctr">
              <a:lnSpc>
                <a:spcPts val="7840"/>
              </a:lnSpc>
            </a:pPr>
            <a:r>
              <a:rPr lang="en-US" sz="5600">
                <a:solidFill>
                  <a:srgbClr val="FFFFFF"/>
                </a:solidFill>
                <a:latin typeface="Gagalin"/>
              </a:rPr>
              <a:t>Lesson 5: </a:t>
            </a:r>
          </a:p>
          <a:p>
            <a:pPr algn="ctr">
              <a:lnSpc>
                <a:spcPts val="7840"/>
              </a:lnSpc>
              <a:spcBef>
                <a:spcPct val="0"/>
              </a:spcBef>
            </a:pPr>
            <a:r>
              <a:rPr lang="en-US" sz="5600">
                <a:solidFill>
                  <a:srgbClr val="FFFFFF"/>
                </a:solidFill>
                <a:latin typeface="Gagalin"/>
              </a:rPr>
              <a:t>ARCS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Freeform 5" id="5"/>
          <p:cNvSpPr/>
          <p:nvPr/>
        </p:nvSpPr>
        <p:spPr>
          <a:xfrm flipH="false" flipV="false" rot="0">
            <a:off x="2802628" y="2275117"/>
            <a:ext cx="13880252" cy="7460635"/>
          </a:xfrm>
          <a:custGeom>
            <a:avLst/>
            <a:gdLst/>
            <a:ahLst/>
            <a:cxnLst/>
            <a:rect r="r" b="b" t="t" l="l"/>
            <a:pathLst>
              <a:path h="7460635" w="13880252">
                <a:moveTo>
                  <a:pt x="0" y="0"/>
                </a:moveTo>
                <a:lnTo>
                  <a:pt x="13880251" y="0"/>
                </a:lnTo>
                <a:lnTo>
                  <a:pt x="13880251" y="7460635"/>
                </a:lnTo>
                <a:lnTo>
                  <a:pt x="0" y="74606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067507" y="2964776"/>
            <a:ext cx="11350493" cy="4597401"/>
          </a:xfrm>
          <a:prstGeom prst="rect">
            <a:avLst/>
          </a:prstGeom>
        </p:spPr>
        <p:txBody>
          <a:bodyPr anchor="t" rtlCol="false" tIns="0" lIns="0" bIns="0" rIns="0">
            <a:spAutoFit/>
          </a:bodyPr>
          <a:lstStyle/>
          <a:p>
            <a:pPr algn="ctr">
              <a:lnSpc>
                <a:spcPts val="9099"/>
              </a:lnSpc>
            </a:pPr>
            <a:r>
              <a:rPr lang="en-US" sz="6499" spc="721">
                <a:solidFill>
                  <a:srgbClr val="000000"/>
                </a:solidFill>
                <a:latin typeface="Arimo"/>
              </a:rPr>
              <a:t>Talk to your partner about your relationships. </a:t>
            </a:r>
          </a:p>
          <a:p>
            <a:pPr algn="ctr">
              <a:lnSpc>
                <a:spcPts val="9099"/>
              </a:lnSpc>
              <a:spcBef>
                <a:spcPct val="0"/>
              </a:spcBef>
            </a:pPr>
            <a:r>
              <a:rPr lang="en-US" sz="6499" spc="721">
                <a:solidFill>
                  <a:srgbClr val="000000"/>
                </a:solidFill>
                <a:latin typeface="Arimo"/>
              </a:rPr>
              <a:t>Then write them on your paper.</a:t>
            </a:r>
          </a:p>
        </p:txBody>
      </p:sp>
      <p:sp>
        <p:nvSpPr>
          <p:cNvPr name="TextBox 7" id="7"/>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8" id="8"/>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Turn and Talk</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2309732" y="2101868"/>
            <a:ext cx="14866042" cy="7861303"/>
            <a:chOff x="0" y="0"/>
            <a:chExt cx="5028760" cy="2659256"/>
          </a:xfrm>
        </p:grpSpPr>
        <p:sp>
          <p:nvSpPr>
            <p:cNvPr name="Freeform 6" id="6"/>
            <p:cNvSpPr/>
            <p:nvPr/>
          </p:nvSpPr>
          <p:spPr>
            <a:xfrm flipH="false" flipV="false" rot="0">
              <a:off x="0" y="0"/>
              <a:ext cx="5028760" cy="2659256"/>
            </a:xfrm>
            <a:custGeom>
              <a:avLst/>
              <a:gdLst/>
              <a:ahLst/>
              <a:cxnLst/>
              <a:rect r="r" b="b" t="t" l="l"/>
              <a:pathLst>
                <a:path h="2659256" w="5028760">
                  <a:moveTo>
                    <a:pt x="0" y="0"/>
                  </a:moveTo>
                  <a:lnTo>
                    <a:pt x="5028760" y="0"/>
                  </a:lnTo>
                  <a:lnTo>
                    <a:pt x="5028760" y="2659256"/>
                  </a:lnTo>
                  <a:lnTo>
                    <a:pt x="0" y="2659256"/>
                  </a:lnTo>
                  <a:close/>
                </a:path>
              </a:pathLst>
            </a:custGeom>
            <a:solidFill>
              <a:srgbClr val="ED1A77"/>
            </a:solidFill>
          </p:spPr>
        </p:sp>
      </p:grpSp>
      <p:sp>
        <p:nvSpPr>
          <p:cNvPr name="Freeform 7" id="7"/>
          <p:cNvSpPr/>
          <p:nvPr/>
        </p:nvSpPr>
        <p:spPr>
          <a:xfrm flipH="false" flipV="false" rot="0">
            <a:off x="15647786" y="141863"/>
            <a:ext cx="2559132" cy="2489337"/>
          </a:xfrm>
          <a:custGeom>
            <a:avLst/>
            <a:gdLst/>
            <a:ahLst/>
            <a:cxnLst/>
            <a:rect r="r" b="b" t="t" l="l"/>
            <a:pathLst>
              <a:path h="2489337" w="2559132">
                <a:moveTo>
                  <a:pt x="0" y="0"/>
                </a:moveTo>
                <a:lnTo>
                  <a:pt x="2559132" y="0"/>
                </a:lnTo>
                <a:lnTo>
                  <a:pt x="2559132" y="2489338"/>
                </a:lnTo>
                <a:lnTo>
                  <a:pt x="0" y="24893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2876889" y="2232045"/>
            <a:ext cx="13731729" cy="7458075"/>
          </a:xfrm>
          <a:prstGeom prst="rect">
            <a:avLst/>
          </a:prstGeom>
        </p:spPr>
        <p:txBody>
          <a:bodyPr anchor="t" rtlCol="false" tIns="0" lIns="0" bIns="0" rIns="0">
            <a:spAutoFit/>
          </a:bodyPr>
          <a:lstStyle/>
          <a:p>
            <a:pPr algn="ctr">
              <a:lnSpc>
                <a:spcPts val="8400"/>
              </a:lnSpc>
              <a:spcBef>
                <a:spcPct val="0"/>
              </a:spcBef>
            </a:pPr>
            <a:r>
              <a:rPr lang="en-US" sz="6000" spc="666">
                <a:solidFill>
                  <a:srgbClr val="000000"/>
                </a:solidFill>
                <a:latin typeface="Arimo"/>
              </a:rPr>
              <a:t>These are the strengths you have from your access to certain places or services. They can be your immediate surroundings, places you go when you need help, or environments that shape your life.</a:t>
            </a:r>
          </a:p>
        </p:txBody>
      </p:sp>
      <p:sp>
        <p:nvSpPr>
          <p:cNvPr name="TextBox 9" id="9"/>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10" id="10"/>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ARCS: Contexts</a:t>
            </a:r>
          </a:p>
        </p:txBody>
      </p:sp>
      <p:sp>
        <p:nvSpPr>
          <p:cNvPr name="TextBox 11" id="11"/>
          <p:cNvSpPr txBox="true"/>
          <p:nvPr/>
        </p:nvSpPr>
        <p:spPr>
          <a:xfrm rot="0">
            <a:off x="15787130" y="9958352"/>
            <a:ext cx="2280444" cy="217170"/>
          </a:xfrm>
          <a:prstGeom prst="rect">
            <a:avLst/>
          </a:prstGeom>
        </p:spPr>
        <p:txBody>
          <a:bodyPr anchor="t" rtlCol="false" tIns="0" lIns="0" bIns="0" rIns="0">
            <a:spAutoFit/>
          </a:bodyPr>
          <a:lstStyle/>
          <a:p>
            <a:pPr algn="ctr">
              <a:lnSpc>
                <a:spcPts val="1679"/>
              </a:lnSpc>
              <a:spcBef>
                <a:spcPct val="0"/>
              </a:spcBef>
            </a:pPr>
            <a:r>
              <a:rPr lang="en-US" sz="1200" spc="133">
                <a:solidFill>
                  <a:srgbClr val="000000"/>
                </a:solidFill>
                <a:latin typeface="Arimo"/>
              </a:rPr>
              <a:t>(Yeager &amp; Deardorff, 2022)</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1197507" y="3476973"/>
            <a:ext cx="17090493" cy="3152080"/>
          </a:xfrm>
          <a:prstGeom prst="rect">
            <a:avLst/>
          </a:prstGeom>
        </p:spPr>
        <p:txBody>
          <a:bodyPr anchor="t" rtlCol="false" tIns="0" lIns="0" bIns="0" rIns="0">
            <a:spAutoFit/>
          </a:bodyPr>
          <a:lstStyle/>
          <a:p>
            <a:pPr algn="ctr">
              <a:lnSpc>
                <a:spcPts val="12638"/>
              </a:lnSpc>
            </a:pPr>
            <a:r>
              <a:rPr lang="en-US" sz="9027" spc="1002">
                <a:solidFill>
                  <a:srgbClr val="ED1A77"/>
                </a:solidFill>
                <a:latin typeface="Gagalin"/>
              </a:rPr>
              <a:t>Examples of </a:t>
            </a:r>
          </a:p>
          <a:p>
            <a:pPr algn="ctr">
              <a:lnSpc>
                <a:spcPts val="12638"/>
              </a:lnSpc>
              <a:spcBef>
                <a:spcPct val="0"/>
              </a:spcBef>
            </a:pPr>
            <a:r>
              <a:rPr lang="en-US" sz="9027" spc="1002">
                <a:solidFill>
                  <a:srgbClr val="ED1A77"/>
                </a:solidFill>
                <a:latin typeface="Gagalin"/>
              </a:rPr>
              <a:t>Contexts</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7" id="7"/>
          <p:cNvSpPr txBox="true"/>
          <p:nvPr/>
        </p:nvSpPr>
        <p:spPr>
          <a:xfrm rot="0">
            <a:off x="1896353" y="1254125"/>
            <a:ext cx="213434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library</a:t>
            </a:r>
          </a:p>
        </p:txBody>
      </p:sp>
      <p:sp>
        <p:nvSpPr>
          <p:cNvPr name="TextBox 8" id="8"/>
          <p:cNvSpPr txBox="true"/>
          <p:nvPr/>
        </p:nvSpPr>
        <p:spPr>
          <a:xfrm rot="0">
            <a:off x="2028974" y="8412289"/>
            <a:ext cx="443939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transportation</a:t>
            </a:r>
          </a:p>
        </p:txBody>
      </p:sp>
      <p:sp>
        <p:nvSpPr>
          <p:cNvPr name="TextBox 9" id="9"/>
          <p:cNvSpPr txBox="true"/>
          <p:nvPr/>
        </p:nvSpPr>
        <p:spPr>
          <a:xfrm rot="0">
            <a:off x="11873210" y="298450"/>
            <a:ext cx="6414790" cy="138430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Vocational Rehabilitation</a:t>
            </a:r>
          </a:p>
        </p:txBody>
      </p:sp>
      <p:sp>
        <p:nvSpPr>
          <p:cNvPr name="TextBox 10" id="10"/>
          <p:cNvSpPr txBox="true"/>
          <p:nvPr/>
        </p:nvSpPr>
        <p:spPr>
          <a:xfrm rot="0">
            <a:off x="4388740" y="298450"/>
            <a:ext cx="3971032" cy="1384300"/>
          </a:xfrm>
          <a:prstGeom prst="rect">
            <a:avLst/>
          </a:prstGeom>
        </p:spPr>
        <p:txBody>
          <a:bodyPr anchor="t" rtlCol="false" tIns="0" lIns="0" bIns="0" rIns="0">
            <a:spAutoFit/>
          </a:bodyPr>
          <a:lstStyle/>
          <a:p>
            <a:pPr algn="ctr">
              <a:lnSpc>
                <a:spcPts val="5599"/>
              </a:lnSpc>
            </a:pPr>
            <a:r>
              <a:rPr lang="en-US" sz="3999" spc="443">
                <a:solidFill>
                  <a:srgbClr val="000000"/>
                </a:solidFill>
                <a:latin typeface="Gagalin"/>
              </a:rPr>
              <a:t>occupational </a:t>
            </a:r>
          </a:p>
          <a:p>
            <a:pPr algn="ctr">
              <a:lnSpc>
                <a:spcPts val="5599"/>
              </a:lnSpc>
              <a:spcBef>
                <a:spcPct val="0"/>
              </a:spcBef>
            </a:pPr>
            <a:r>
              <a:rPr lang="en-US" sz="3999" spc="443">
                <a:solidFill>
                  <a:srgbClr val="000000"/>
                </a:solidFill>
                <a:latin typeface="Gagalin"/>
              </a:rPr>
              <a:t>therapy</a:t>
            </a:r>
          </a:p>
        </p:txBody>
      </p:sp>
      <p:sp>
        <p:nvSpPr>
          <p:cNvPr name="TextBox 11" id="11"/>
          <p:cNvSpPr txBox="true"/>
          <p:nvPr/>
        </p:nvSpPr>
        <p:spPr>
          <a:xfrm rot="0">
            <a:off x="10049976" y="1942133"/>
            <a:ext cx="5021163"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community center</a:t>
            </a:r>
          </a:p>
        </p:txBody>
      </p:sp>
      <p:sp>
        <p:nvSpPr>
          <p:cNvPr name="TextBox 12" id="12"/>
          <p:cNvSpPr txBox="true"/>
          <p:nvPr/>
        </p:nvSpPr>
        <p:spPr>
          <a:xfrm rot="0">
            <a:off x="11028528" y="640383"/>
            <a:ext cx="131206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gyms</a:t>
            </a:r>
          </a:p>
        </p:txBody>
      </p:sp>
      <p:sp>
        <p:nvSpPr>
          <p:cNvPr name="TextBox 13" id="13"/>
          <p:cNvSpPr txBox="true"/>
          <p:nvPr/>
        </p:nvSpPr>
        <p:spPr>
          <a:xfrm rot="0">
            <a:off x="8717816" y="992808"/>
            <a:ext cx="133216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park</a:t>
            </a:r>
          </a:p>
        </p:txBody>
      </p:sp>
      <p:sp>
        <p:nvSpPr>
          <p:cNvPr name="TextBox 14" id="14"/>
          <p:cNvSpPr txBox="true"/>
          <p:nvPr/>
        </p:nvSpPr>
        <p:spPr>
          <a:xfrm rot="0">
            <a:off x="1590400" y="2545383"/>
            <a:ext cx="3978622" cy="1384300"/>
          </a:xfrm>
          <a:prstGeom prst="rect">
            <a:avLst/>
          </a:prstGeom>
        </p:spPr>
        <p:txBody>
          <a:bodyPr anchor="t" rtlCol="false" tIns="0" lIns="0" bIns="0" rIns="0">
            <a:spAutoFit/>
          </a:bodyPr>
          <a:lstStyle/>
          <a:p>
            <a:pPr algn="ctr">
              <a:lnSpc>
                <a:spcPts val="5599"/>
              </a:lnSpc>
            </a:pPr>
            <a:r>
              <a:rPr lang="en-US" sz="3999" spc="443">
                <a:solidFill>
                  <a:srgbClr val="000000"/>
                </a:solidFill>
                <a:latin typeface="Gagalin"/>
              </a:rPr>
              <a:t>recreational </a:t>
            </a:r>
          </a:p>
          <a:p>
            <a:pPr algn="ctr">
              <a:lnSpc>
                <a:spcPts val="5599"/>
              </a:lnSpc>
              <a:spcBef>
                <a:spcPct val="0"/>
              </a:spcBef>
            </a:pPr>
            <a:r>
              <a:rPr lang="en-US" sz="3999" spc="443">
                <a:solidFill>
                  <a:srgbClr val="000000"/>
                </a:solidFill>
                <a:latin typeface="Gagalin"/>
              </a:rPr>
              <a:t>areas</a:t>
            </a:r>
          </a:p>
        </p:txBody>
      </p:sp>
      <p:sp>
        <p:nvSpPr>
          <p:cNvPr name="TextBox 15" id="15"/>
          <p:cNvSpPr txBox="true"/>
          <p:nvPr/>
        </p:nvSpPr>
        <p:spPr>
          <a:xfrm rot="60000">
            <a:off x="2114904" y="4739017"/>
            <a:ext cx="2129330"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Ffa/ag </a:t>
            </a:r>
          </a:p>
        </p:txBody>
      </p:sp>
      <p:sp>
        <p:nvSpPr>
          <p:cNvPr name="TextBox 16" id="16"/>
          <p:cNvSpPr txBox="true"/>
          <p:nvPr/>
        </p:nvSpPr>
        <p:spPr>
          <a:xfrm rot="0">
            <a:off x="1590400" y="6227788"/>
            <a:ext cx="3772793"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sports teams</a:t>
            </a:r>
          </a:p>
        </p:txBody>
      </p:sp>
      <p:sp>
        <p:nvSpPr>
          <p:cNvPr name="TextBox 17" id="17"/>
          <p:cNvSpPr txBox="true"/>
          <p:nvPr/>
        </p:nvSpPr>
        <p:spPr>
          <a:xfrm rot="0">
            <a:off x="5673477" y="2243758"/>
            <a:ext cx="3470523"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cheer squad</a:t>
            </a:r>
          </a:p>
        </p:txBody>
      </p:sp>
      <p:sp>
        <p:nvSpPr>
          <p:cNvPr name="TextBox 18" id="18"/>
          <p:cNvSpPr txBox="true"/>
          <p:nvPr/>
        </p:nvSpPr>
        <p:spPr>
          <a:xfrm rot="0">
            <a:off x="3453728" y="7329614"/>
            <a:ext cx="4230588"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dance company</a:t>
            </a:r>
          </a:p>
        </p:txBody>
      </p:sp>
      <p:sp>
        <p:nvSpPr>
          <p:cNvPr name="TextBox 19" id="19"/>
          <p:cNvSpPr txBox="true"/>
          <p:nvPr/>
        </p:nvSpPr>
        <p:spPr>
          <a:xfrm rot="0">
            <a:off x="7040969" y="9015539"/>
            <a:ext cx="601801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school organizations</a:t>
            </a:r>
          </a:p>
        </p:txBody>
      </p:sp>
      <p:sp>
        <p:nvSpPr>
          <p:cNvPr name="TextBox 20" id="20"/>
          <p:cNvSpPr txBox="true"/>
          <p:nvPr/>
        </p:nvSpPr>
        <p:spPr>
          <a:xfrm rot="0">
            <a:off x="9065708" y="6977189"/>
            <a:ext cx="3925639" cy="1384300"/>
          </a:xfrm>
          <a:prstGeom prst="rect">
            <a:avLst/>
          </a:prstGeom>
        </p:spPr>
        <p:txBody>
          <a:bodyPr anchor="t" rtlCol="false" tIns="0" lIns="0" bIns="0" rIns="0">
            <a:spAutoFit/>
          </a:bodyPr>
          <a:lstStyle/>
          <a:p>
            <a:pPr algn="ctr">
              <a:lnSpc>
                <a:spcPts val="5599"/>
              </a:lnSpc>
            </a:pPr>
            <a:r>
              <a:rPr lang="en-US" sz="3999" spc="443">
                <a:solidFill>
                  <a:srgbClr val="000000"/>
                </a:solidFill>
                <a:latin typeface="Gagalin"/>
              </a:rPr>
              <a:t>community </a:t>
            </a:r>
          </a:p>
          <a:p>
            <a:pPr algn="ctr">
              <a:lnSpc>
                <a:spcPts val="5599"/>
              </a:lnSpc>
              <a:spcBef>
                <a:spcPct val="0"/>
              </a:spcBef>
            </a:pPr>
            <a:r>
              <a:rPr lang="en-US" sz="3999" spc="443">
                <a:solidFill>
                  <a:srgbClr val="000000"/>
                </a:solidFill>
                <a:latin typeface="Gagalin"/>
              </a:rPr>
              <a:t>organizations</a:t>
            </a:r>
          </a:p>
        </p:txBody>
      </p:sp>
      <p:sp>
        <p:nvSpPr>
          <p:cNvPr name="TextBox 21" id="21"/>
          <p:cNvSpPr txBox="true"/>
          <p:nvPr/>
        </p:nvSpPr>
        <p:spPr>
          <a:xfrm rot="0">
            <a:off x="14278934" y="6323139"/>
            <a:ext cx="3337322" cy="1384300"/>
          </a:xfrm>
          <a:prstGeom prst="rect">
            <a:avLst/>
          </a:prstGeom>
        </p:spPr>
        <p:txBody>
          <a:bodyPr anchor="t" rtlCol="false" tIns="0" lIns="0" bIns="0" rIns="0">
            <a:spAutoFit/>
          </a:bodyPr>
          <a:lstStyle/>
          <a:p>
            <a:pPr algn="ctr">
              <a:lnSpc>
                <a:spcPts val="5599"/>
              </a:lnSpc>
            </a:pPr>
            <a:r>
              <a:rPr lang="en-US" sz="3999" spc="443">
                <a:solidFill>
                  <a:srgbClr val="000000"/>
                </a:solidFill>
                <a:latin typeface="Gagalin"/>
              </a:rPr>
              <a:t>ceremonial </a:t>
            </a:r>
          </a:p>
          <a:p>
            <a:pPr algn="ctr">
              <a:lnSpc>
                <a:spcPts val="5599"/>
              </a:lnSpc>
              <a:spcBef>
                <a:spcPct val="0"/>
              </a:spcBef>
            </a:pPr>
            <a:r>
              <a:rPr lang="en-US" sz="3999" spc="443">
                <a:solidFill>
                  <a:srgbClr val="000000"/>
                </a:solidFill>
                <a:latin typeface="Gagalin"/>
              </a:rPr>
              <a:t>grounds</a:t>
            </a:r>
          </a:p>
        </p:txBody>
      </p:sp>
      <p:sp>
        <p:nvSpPr>
          <p:cNvPr name="TextBox 22" id="22"/>
          <p:cNvSpPr txBox="true"/>
          <p:nvPr/>
        </p:nvSpPr>
        <p:spPr>
          <a:xfrm rot="0">
            <a:off x="15103590" y="2751959"/>
            <a:ext cx="2512665" cy="1384300"/>
          </a:xfrm>
          <a:prstGeom prst="rect">
            <a:avLst/>
          </a:prstGeom>
        </p:spPr>
        <p:txBody>
          <a:bodyPr anchor="t" rtlCol="false" tIns="0" lIns="0" bIns="0" rIns="0">
            <a:spAutoFit/>
          </a:bodyPr>
          <a:lstStyle/>
          <a:p>
            <a:pPr algn="ctr">
              <a:lnSpc>
                <a:spcPts val="5599"/>
              </a:lnSpc>
            </a:pPr>
            <a:r>
              <a:rPr lang="en-US" sz="3999" spc="443">
                <a:solidFill>
                  <a:srgbClr val="000000"/>
                </a:solidFill>
                <a:latin typeface="Gagalin"/>
              </a:rPr>
              <a:t>religious</a:t>
            </a:r>
          </a:p>
          <a:p>
            <a:pPr algn="ctr">
              <a:lnSpc>
                <a:spcPts val="5599"/>
              </a:lnSpc>
              <a:spcBef>
                <a:spcPct val="0"/>
              </a:spcBef>
            </a:pPr>
            <a:r>
              <a:rPr lang="en-US" sz="3999" spc="443">
                <a:solidFill>
                  <a:srgbClr val="000000"/>
                </a:solidFill>
                <a:latin typeface="Gagalin"/>
              </a:rPr>
              <a:t> groups</a:t>
            </a:r>
          </a:p>
        </p:txBody>
      </p:sp>
      <p:sp>
        <p:nvSpPr>
          <p:cNvPr name="TextBox 23" id="23"/>
          <p:cNvSpPr txBox="true"/>
          <p:nvPr/>
        </p:nvSpPr>
        <p:spPr>
          <a:xfrm rot="0">
            <a:off x="13991472" y="8285289"/>
            <a:ext cx="281061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d&amp;D group</a:t>
            </a:r>
          </a:p>
        </p:txBody>
      </p:sp>
      <p:sp>
        <p:nvSpPr>
          <p:cNvPr name="TextBox 24" id="24"/>
          <p:cNvSpPr txBox="true"/>
          <p:nvPr/>
        </p:nvSpPr>
        <p:spPr>
          <a:xfrm rot="0">
            <a:off x="13688533" y="4884882"/>
            <a:ext cx="3927723"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crafting club</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Freeform 5" id="5"/>
          <p:cNvSpPr/>
          <p:nvPr/>
        </p:nvSpPr>
        <p:spPr>
          <a:xfrm flipH="false" flipV="false" rot="0">
            <a:off x="2802628" y="2275117"/>
            <a:ext cx="13880252" cy="7460635"/>
          </a:xfrm>
          <a:custGeom>
            <a:avLst/>
            <a:gdLst/>
            <a:ahLst/>
            <a:cxnLst/>
            <a:rect r="r" b="b" t="t" l="l"/>
            <a:pathLst>
              <a:path h="7460635" w="13880252">
                <a:moveTo>
                  <a:pt x="0" y="0"/>
                </a:moveTo>
                <a:lnTo>
                  <a:pt x="13880251" y="0"/>
                </a:lnTo>
                <a:lnTo>
                  <a:pt x="13880251" y="7460635"/>
                </a:lnTo>
                <a:lnTo>
                  <a:pt x="0" y="74606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285480" y="2768600"/>
            <a:ext cx="10914546" cy="4597401"/>
          </a:xfrm>
          <a:prstGeom prst="rect">
            <a:avLst/>
          </a:prstGeom>
        </p:spPr>
        <p:txBody>
          <a:bodyPr anchor="t" rtlCol="false" tIns="0" lIns="0" bIns="0" rIns="0">
            <a:spAutoFit/>
          </a:bodyPr>
          <a:lstStyle/>
          <a:p>
            <a:pPr algn="ctr">
              <a:lnSpc>
                <a:spcPts val="9099"/>
              </a:lnSpc>
            </a:pPr>
            <a:r>
              <a:rPr lang="en-US" sz="6499" spc="721">
                <a:solidFill>
                  <a:srgbClr val="000000"/>
                </a:solidFill>
                <a:latin typeface="Arimo"/>
              </a:rPr>
              <a:t>Talk to your partner about your contexts. </a:t>
            </a:r>
          </a:p>
          <a:p>
            <a:pPr algn="ctr">
              <a:lnSpc>
                <a:spcPts val="9099"/>
              </a:lnSpc>
              <a:spcBef>
                <a:spcPct val="0"/>
              </a:spcBef>
            </a:pPr>
            <a:r>
              <a:rPr lang="en-US" sz="6499" spc="721">
                <a:solidFill>
                  <a:srgbClr val="000000"/>
                </a:solidFill>
                <a:latin typeface="Arimo"/>
              </a:rPr>
              <a:t>Then write them on your paper.</a:t>
            </a:r>
          </a:p>
        </p:txBody>
      </p:sp>
      <p:sp>
        <p:nvSpPr>
          <p:cNvPr name="TextBox 7" id="7"/>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8" id="8"/>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Turn and Talk</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2241191" y="2018867"/>
            <a:ext cx="15003125" cy="7753439"/>
            <a:chOff x="0" y="0"/>
            <a:chExt cx="4662567" cy="2409560"/>
          </a:xfrm>
        </p:grpSpPr>
        <p:sp>
          <p:nvSpPr>
            <p:cNvPr name="Freeform 6" id="6"/>
            <p:cNvSpPr/>
            <p:nvPr/>
          </p:nvSpPr>
          <p:spPr>
            <a:xfrm flipH="false" flipV="false" rot="0">
              <a:off x="0" y="0"/>
              <a:ext cx="4662567" cy="2409560"/>
            </a:xfrm>
            <a:custGeom>
              <a:avLst/>
              <a:gdLst/>
              <a:ahLst/>
              <a:cxnLst/>
              <a:rect r="r" b="b" t="t" l="l"/>
              <a:pathLst>
                <a:path h="2409560" w="4662567">
                  <a:moveTo>
                    <a:pt x="0" y="0"/>
                  </a:moveTo>
                  <a:lnTo>
                    <a:pt x="4662567" y="0"/>
                  </a:lnTo>
                  <a:lnTo>
                    <a:pt x="4662567" y="2409560"/>
                  </a:lnTo>
                  <a:lnTo>
                    <a:pt x="0" y="2409560"/>
                  </a:lnTo>
                  <a:close/>
                </a:path>
              </a:pathLst>
            </a:custGeom>
            <a:solidFill>
              <a:srgbClr val="ED1A77"/>
            </a:solidFill>
          </p:spPr>
        </p:sp>
      </p:grpSp>
      <p:sp>
        <p:nvSpPr>
          <p:cNvPr name="TextBox 7" id="7"/>
          <p:cNvSpPr txBox="true"/>
          <p:nvPr/>
        </p:nvSpPr>
        <p:spPr>
          <a:xfrm rot="0">
            <a:off x="2844239" y="2095112"/>
            <a:ext cx="13797028" cy="7458075"/>
          </a:xfrm>
          <a:prstGeom prst="rect">
            <a:avLst/>
          </a:prstGeom>
        </p:spPr>
        <p:txBody>
          <a:bodyPr anchor="t" rtlCol="false" tIns="0" lIns="0" bIns="0" rIns="0">
            <a:spAutoFit/>
          </a:bodyPr>
          <a:lstStyle/>
          <a:p>
            <a:pPr algn="ctr">
              <a:lnSpc>
                <a:spcPts val="8400"/>
              </a:lnSpc>
              <a:spcBef>
                <a:spcPct val="0"/>
              </a:spcBef>
            </a:pPr>
            <a:r>
              <a:rPr lang="en-US" sz="6000" spc="666">
                <a:solidFill>
                  <a:srgbClr val="000000"/>
                </a:solidFill>
                <a:latin typeface="Arimo"/>
              </a:rPr>
              <a:t>These are your outer skills. They are your most special talents, areas of expertise or proficiency, and greatest abilities. They are things you're naturally good at and things you worked hard to master.</a:t>
            </a:r>
          </a:p>
        </p:txBody>
      </p:sp>
      <p:grpSp>
        <p:nvGrpSpPr>
          <p:cNvPr name="Group 8" id="8"/>
          <p:cNvGrpSpPr/>
          <p:nvPr/>
        </p:nvGrpSpPr>
        <p:grpSpPr>
          <a:xfrm rot="0">
            <a:off x="15077451" y="135124"/>
            <a:ext cx="2990123" cy="2990123"/>
            <a:chOff x="0" y="0"/>
            <a:chExt cx="3986831" cy="3986831"/>
          </a:xfrm>
        </p:grpSpPr>
        <p:grpSp>
          <p:nvGrpSpPr>
            <p:cNvPr name="Group 9" id="9"/>
            <p:cNvGrpSpPr/>
            <p:nvPr/>
          </p:nvGrpSpPr>
          <p:grpSpPr>
            <a:xfrm rot="0">
              <a:off x="0" y="0"/>
              <a:ext cx="3986831" cy="3986831"/>
              <a:chOff x="0" y="0"/>
              <a:chExt cx="812800" cy="812800"/>
            </a:xfrm>
          </p:grpSpPr>
          <p:sp>
            <p:nvSpPr>
              <p:cNvPr name="Freeform 10" id="10"/>
              <p:cNvSpPr/>
              <p:nvPr/>
            </p:nvSpPr>
            <p:spPr>
              <a:xfrm flipH="false" flipV="false" rot="0">
                <a:off x="1813" y="0"/>
                <a:ext cx="809173" cy="812800"/>
              </a:xfrm>
              <a:custGeom>
                <a:avLst/>
                <a:gdLst/>
                <a:ahLst/>
                <a:cxnLst/>
                <a:rect r="r" b="b" t="t" l="l"/>
                <a:pathLst>
                  <a:path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name="TextBox 11" id="11"/>
              <p:cNvSpPr txBox="true"/>
              <p:nvPr/>
            </p:nvSpPr>
            <p:spPr>
              <a:xfrm>
                <a:off x="76200" y="0"/>
                <a:ext cx="660400" cy="736600"/>
              </a:xfrm>
              <a:prstGeom prst="rect">
                <a:avLst/>
              </a:prstGeom>
            </p:spPr>
            <p:txBody>
              <a:bodyPr anchor="ctr" rtlCol="false" tIns="50800" lIns="50800" bIns="50800" rIns="50800"/>
              <a:lstStyle/>
              <a:p>
                <a:pPr algn="ctr">
                  <a:lnSpc>
                    <a:spcPts val="2660"/>
                  </a:lnSpc>
                </a:pPr>
              </a:p>
            </p:txBody>
          </p:sp>
        </p:grpSp>
        <p:sp>
          <p:nvSpPr>
            <p:cNvPr name="Freeform 12" id="12"/>
            <p:cNvSpPr/>
            <p:nvPr/>
          </p:nvSpPr>
          <p:spPr>
            <a:xfrm flipH="false" flipV="false" rot="0">
              <a:off x="29106" y="188706"/>
              <a:ext cx="3928620" cy="3609420"/>
            </a:xfrm>
            <a:custGeom>
              <a:avLst/>
              <a:gdLst/>
              <a:ahLst/>
              <a:cxnLst/>
              <a:rect r="r" b="b" t="t" l="l"/>
              <a:pathLst>
                <a:path h="3609420" w="3928620">
                  <a:moveTo>
                    <a:pt x="0" y="0"/>
                  </a:moveTo>
                  <a:lnTo>
                    <a:pt x="3928620" y="0"/>
                  </a:lnTo>
                  <a:lnTo>
                    <a:pt x="3928620" y="3609419"/>
                  </a:lnTo>
                  <a:lnTo>
                    <a:pt x="0" y="36094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TextBox 13" id="13"/>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14" id="14"/>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ARCS: Skills</a:t>
            </a:r>
          </a:p>
        </p:txBody>
      </p:sp>
      <p:sp>
        <p:nvSpPr>
          <p:cNvPr name="TextBox 15" id="15"/>
          <p:cNvSpPr txBox="true"/>
          <p:nvPr/>
        </p:nvSpPr>
        <p:spPr>
          <a:xfrm rot="0">
            <a:off x="15787130" y="9958352"/>
            <a:ext cx="2280444" cy="217170"/>
          </a:xfrm>
          <a:prstGeom prst="rect">
            <a:avLst/>
          </a:prstGeom>
        </p:spPr>
        <p:txBody>
          <a:bodyPr anchor="t" rtlCol="false" tIns="0" lIns="0" bIns="0" rIns="0">
            <a:spAutoFit/>
          </a:bodyPr>
          <a:lstStyle/>
          <a:p>
            <a:pPr algn="ctr">
              <a:lnSpc>
                <a:spcPts val="1679"/>
              </a:lnSpc>
              <a:spcBef>
                <a:spcPct val="0"/>
              </a:spcBef>
            </a:pPr>
            <a:r>
              <a:rPr lang="en-US" sz="1200" spc="133">
                <a:solidFill>
                  <a:srgbClr val="000000"/>
                </a:solidFill>
                <a:latin typeface="Arimo"/>
              </a:rPr>
              <a:t>(Yeager &amp; Deardorff, 2022)</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1197507" y="3476973"/>
            <a:ext cx="17090493" cy="3152080"/>
          </a:xfrm>
          <a:prstGeom prst="rect">
            <a:avLst/>
          </a:prstGeom>
        </p:spPr>
        <p:txBody>
          <a:bodyPr anchor="t" rtlCol="false" tIns="0" lIns="0" bIns="0" rIns="0">
            <a:spAutoFit/>
          </a:bodyPr>
          <a:lstStyle/>
          <a:p>
            <a:pPr algn="ctr">
              <a:lnSpc>
                <a:spcPts val="12638"/>
              </a:lnSpc>
            </a:pPr>
            <a:r>
              <a:rPr lang="en-US" sz="9027" spc="1002">
                <a:solidFill>
                  <a:srgbClr val="ED1A77"/>
                </a:solidFill>
                <a:latin typeface="Gagalin"/>
              </a:rPr>
              <a:t>Examples of</a:t>
            </a:r>
          </a:p>
          <a:p>
            <a:pPr algn="ctr">
              <a:lnSpc>
                <a:spcPts val="12638"/>
              </a:lnSpc>
              <a:spcBef>
                <a:spcPct val="0"/>
              </a:spcBef>
            </a:pPr>
            <a:r>
              <a:rPr lang="en-US" sz="9027" spc="1002">
                <a:solidFill>
                  <a:srgbClr val="ED1A77"/>
                </a:solidFill>
                <a:latin typeface="Gagalin"/>
              </a:rPr>
              <a:t>Skills</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7" id="7"/>
          <p:cNvSpPr txBox="true"/>
          <p:nvPr/>
        </p:nvSpPr>
        <p:spPr>
          <a:xfrm rot="0">
            <a:off x="3624700" y="719959"/>
            <a:ext cx="414766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playing guitar</a:t>
            </a:r>
          </a:p>
        </p:txBody>
      </p:sp>
      <p:sp>
        <p:nvSpPr>
          <p:cNvPr name="TextBox 8" id="8"/>
          <p:cNvSpPr txBox="true"/>
          <p:nvPr/>
        </p:nvSpPr>
        <p:spPr>
          <a:xfrm rot="0">
            <a:off x="12404229" y="7562502"/>
            <a:ext cx="5257800"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Playing basketbal</a:t>
            </a:r>
          </a:p>
        </p:txBody>
      </p:sp>
      <p:sp>
        <p:nvSpPr>
          <p:cNvPr name="TextBox 9" id="9"/>
          <p:cNvSpPr txBox="true"/>
          <p:nvPr/>
        </p:nvSpPr>
        <p:spPr>
          <a:xfrm rot="0">
            <a:off x="3885596" y="7956034"/>
            <a:ext cx="311988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gymnastics</a:t>
            </a:r>
          </a:p>
        </p:txBody>
      </p:sp>
      <p:sp>
        <p:nvSpPr>
          <p:cNvPr name="TextBox 10" id="10"/>
          <p:cNvSpPr txBox="true"/>
          <p:nvPr/>
        </p:nvSpPr>
        <p:spPr>
          <a:xfrm rot="0">
            <a:off x="13931354" y="1021584"/>
            <a:ext cx="220354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Drawing</a:t>
            </a:r>
          </a:p>
        </p:txBody>
      </p:sp>
      <p:sp>
        <p:nvSpPr>
          <p:cNvPr name="TextBox 11" id="11"/>
          <p:cNvSpPr txBox="true"/>
          <p:nvPr/>
        </p:nvSpPr>
        <p:spPr>
          <a:xfrm rot="0">
            <a:off x="4927948" y="2343498"/>
            <a:ext cx="1914823"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Singing</a:t>
            </a:r>
          </a:p>
        </p:txBody>
      </p:sp>
      <p:sp>
        <p:nvSpPr>
          <p:cNvPr name="TextBox 12" id="12"/>
          <p:cNvSpPr txBox="true"/>
          <p:nvPr/>
        </p:nvSpPr>
        <p:spPr>
          <a:xfrm rot="0">
            <a:off x="10256155" y="719959"/>
            <a:ext cx="211321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Welding</a:t>
            </a:r>
          </a:p>
        </p:txBody>
      </p:sp>
      <p:sp>
        <p:nvSpPr>
          <p:cNvPr name="TextBox 13" id="13"/>
          <p:cNvSpPr txBox="true"/>
          <p:nvPr/>
        </p:nvSpPr>
        <p:spPr>
          <a:xfrm rot="0">
            <a:off x="7477961" y="8698984"/>
            <a:ext cx="452958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Showing animals</a:t>
            </a:r>
          </a:p>
        </p:txBody>
      </p:sp>
      <p:sp>
        <p:nvSpPr>
          <p:cNvPr name="TextBox 14" id="14"/>
          <p:cNvSpPr txBox="true"/>
          <p:nvPr/>
        </p:nvSpPr>
        <p:spPr>
          <a:xfrm rot="0">
            <a:off x="15182029" y="4464050"/>
            <a:ext cx="228927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pitching</a:t>
            </a:r>
          </a:p>
        </p:txBody>
      </p:sp>
      <p:sp>
        <p:nvSpPr>
          <p:cNvPr name="TextBox 15" id="15"/>
          <p:cNvSpPr txBox="true"/>
          <p:nvPr/>
        </p:nvSpPr>
        <p:spPr>
          <a:xfrm rot="0">
            <a:off x="1636714" y="1740248"/>
            <a:ext cx="2146995"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dancing</a:t>
            </a:r>
          </a:p>
        </p:txBody>
      </p:sp>
      <p:sp>
        <p:nvSpPr>
          <p:cNvPr name="TextBox 16" id="16"/>
          <p:cNvSpPr txBox="true"/>
          <p:nvPr/>
        </p:nvSpPr>
        <p:spPr>
          <a:xfrm rot="0">
            <a:off x="13269391" y="5949602"/>
            <a:ext cx="2087017"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cooking</a:t>
            </a:r>
          </a:p>
        </p:txBody>
      </p:sp>
      <p:sp>
        <p:nvSpPr>
          <p:cNvPr name="TextBox 17" id="17"/>
          <p:cNvSpPr txBox="true"/>
          <p:nvPr/>
        </p:nvSpPr>
        <p:spPr>
          <a:xfrm rot="0">
            <a:off x="2073167" y="3668712"/>
            <a:ext cx="181242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baking</a:t>
            </a:r>
          </a:p>
        </p:txBody>
      </p:sp>
      <p:sp>
        <p:nvSpPr>
          <p:cNvPr name="TextBox 18" id="18"/>
          <p:cNvSpPr txBox="true"/>
          <p:nvPr/>
        </p:nvSpPr>
        <p:spPr>
          <a:xfrm rot="0">
            <a:off x="1437212" y="5597177"/>
            <a:ext cx="4896768" cy="138430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making social media content</a:t>
            </a:r>
          </a:p>
        </p:txBody>
      </p:sp>
      <p:sp>
        <p:nvSpPr>
          <p:cNvPr name="TextBox 19" id="19"/>
          <p:cNvSpPr txBox="true"/>
          <p:nvPr/>
        </p:nvSpPr>
        <p:spPr>
          <a:xfrm rot="0">
            <a:off x="15245132" y="2802759"/>
            <a:ext cx="222617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building</a:t>
            </a:r>
          </a:p>
        </p:txBody>
      </p:sp>
      <p:sp>
        <p:nvSpPr>
          <p:cNvPr name="TextBox 20" id="20"/>
          <p:cNvSpPr txBox="true"/>
          <p:nvPr/>
        </p:nvSpPr>
        <p:spPr>
          <a:xfrm rot="0">
            <a:off x="7987010" y="1740248"/>
            <a:ext cx="2313980"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painting</a:t>
            </a:r>
          </a:p>
        </p:txBody>
      </p:sp>
      <p:sp>
        <p:nvSpPr>
          <p:cNvPr name="TextBox 21" id="21"/>
          <p:cNvSpPr txBox="true"/>
          <p:nvPr/>
        </p:nvSpPr>
        <p:spPr>
          <a:xfrm rot="0">
            <a:off x="11129256" y="2196334"/>
            <a:ext cx="355163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making music</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Freeform 5" id="5"/>
          <p:cNvSpPr/>
          <p:nvPr/>
        </p:nvSpPr>
        <p:spPr>
          <a:xfrm flipH="false" flipV="false" rot="0">
            <a:off x="2802628" y="2275117"/>
            <a:ext cx="13880252" cy="7460635"/>
          </a:xfrm>
          <a:custGeom>
            <a:avLst/>
            <a:gdLst/>
            <a:ahLst/>
            <a:cxnLst/>
            <a:rect r="r" b="b" t="t" l="l"/>
            <a:pathLst>
              <a:path h="7460635" w="13880252">
                <a:moveTo>
                  <a:pt x="0" y="0"/>
                </a:moveTo>
                <a:lnTo>
                  <a:pt x="13880251" y="0"/>
                </a:lnTo>
                <a:lnTo>
                  <a:pt x="13880251" y="7460635"/>
                </a:lnTo>
                <a:lnTo>
                  <a:pt x="0" y="74606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285480" y="2768600"/>
            <a:ext cx="10914546" cy="4597401"/>
          </a:xfrm>
          <a:prstGeom prst="rect">
            <a:avLst/>
          </a:prstGeom>
        </p:spPr>
        <p:txBody>
          <a:bodyPr anchor="t" rtlCol="false" tIns="0" lIns="0" bIns="0" rIns="0">
            <a:spAutoFit/>
          </a:bodyPr>
          <a:lstStyle/>
          <a:p>
            <a:pPr algn="ctr">
              <a:lnSpc>
                <a:spcPts val="9099"/>
              </a:lnSpc>
            </a:pPr>
            <a:r>
              <a:rPr lang="en-US" sz="6499" spc="721">
                <a:solidFill>
                  <a:srgbClr val="000000"/>
                </a:solidFill>
                <a:latin typeface="Arimo"/>
              </a:rPr>
              <a:t>Talk to your partner about your skills. </a:t>
            </a:r>
          </a:p>
          <a:p>
            <a:pPr algn="ctr">
              <a:lnSpc>
                <a:spcPts val="9099"/>
              </a:lnSpc>
              <a:spcBef>
                <a:spcPct val="0"/>
              </a:spcBef>
            </a:pPr>
            <a:r>
              <a:rPr lang="en-US" sz="6499" spc="721">
                <a:solidFill>
                  <a:srgbClr val="000000"/>
                </a:solidFill>
                <a:latin typeface="Arimo"/>
              </a:rPr>
              <a:t>Then write them on your paper.</a:t>
            </a:r>
          </a:p>
        </p:txBody>
      </p:sp>
      <p:sp>
        <p:nvSpPr>
          <p:cNvPr name="TextBox 7" id="7"/>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8" id="8"/>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Turn and Talk</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Freeform 5" id="5"/>
          <p:cNvSpPr/>
          <p:nvPr/>
        </p:nvSpPr>
        <p:spPr>
          <a:xfrm flipH="false" flipV="false" rot="946839">
            <a:off x="14147537" y="6004013"/>
            <a:ext cx="3685805" cy="3854437"/>
          </a:xfrm>
          <a:custGeom>
            <a:avLst/>
            <a:gdLst/>
            <a:ahLst/>
            <a:cxnLst/>
            <a:rect r="r" b="b" t="t" l="l"/>
            <a:pathLst>
              <a:path h="3854437" w="3685805">
                <a:moveTo>
                  <a:pt x="0" y="0"/>
                </a:moveTo>
                <a:lnTo>
                  <a:pt x="3685805" y="0"/>
                </a:lnTo>
                <a:lnTo>
                  <a:pt x="3685805" y="3854437"/>
                </a:lnTo>
                <a:lnTo>
                  <a:pt x="0" y="38544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7" id="7"/>
          <p:cNvSpPr txBox="true"/>
          <p:nvPr/>
        </p:nvSpPr>
        <p:spPr>
          <a:xfrm rot="0">
            <a:off x="1994261" y="2340311"/>
            <a:ext cx="15496984" cy="4606925"/>
          </a:xfrm>
          <a:prstGeom prst="rect">
            <a:avLst/>
          </a:prstGeom>
        </p:spPr>
        <p:txBody>
          <a:bodyPr anchor="t" rtlCol="false" tIns="0" lIns="0" bIns="0" rIns="0">
            <a:spAutoFit/>
          </a:bodyPr>
          <a:lstStyle/>
          <a:p>
            <a:pPr algn="ctr">
              <a:lnSpc>
                <a:spcPts val="9100"/>
              </a:lnSpc>
              <a:spcBef>
                <a:spcPct val="0"/>
              </a:spcBef>
            </a:pPr>
            <a:r>
              <a:rPr lang="en-US" sz="6500" spc="721">
                <a:solidFill>
                  <a:srgbClr val="000000"/>
                </a:solidFill>
                <a:latin typeface="Arimo"/>
              </a:rPr>
              <a:t>Use the attributes, resources, contexts, and skills you wrote on your worksheet to create your own ARCS statement.</a:t>
            </a:r>
          </a:p>
        </p:txBody>
      </p:sp>
      <p:sp>
        <p:nvSpPr>
          <p:cNvPr name="TextBox 8" id="8"/>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ARCS: Put It All Together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1197507" y="269082"/>
            <a:ext cx="17090493" cy="2347208"/>
          </a:xfrm>
          <a:prstGeom prst="rect">
            <a:avLst/>
          </a:prstGeom>
        </p:spPr>
        <p:txBody>
          <a:bodyPr anchor="t" rtlCol="false" tIns="0" lIns="0" bIns="0" rIns="0">
            <a:spAutoFit/>
          </a:bodyPr>
          <a:lstStyle/>
          <a:p>
            <a:pPr algn="ctr">
              <a:lnSpc>
                <a:spcPts val="19157"/>
              </a:lnSpc>
              <a:spcBef>
                <a:spcPct val="0"/>
              </a:spcBef>
            </a:pPr>
            <a:r>
              <a:rPr lang="en-US" sz="13684" spc="1518">
                <a:solidFill>
                  <a:srgbClr val="000000"/>
                </a:solidFill>
                <a:latin typeface="Gagalin"/>
              </a:rPr>
              <a:t>ARCS</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Freeform 7" id="7"/>
          <p:cNvSpPr/>
          <p:nvPr/>
        </p:nvSpPr>
        <p:spPr>
          <a:xfrm flipH="false" flipV="false" rot="0">
            <a:off x="14186374" y="6965998"/>
            <a:ext cx="3950667" cy="3165472"/>
          </a:xfrm>
          <a:custGeom>
            <a:avLst/>
            <a:gdLst/>
            <a:ahLst/>
            <a:cxnLst/>
            <a:rect r="r" b="b" t="t" l="l"/>
            <a:pathLst>
              <a:path h="3165472" w="3950667">
                <a:moveTo>
                  <a:pt x="0" y="0"/>
                </a:moveTo>
                <a:lnTo>
                  <a:pt x="3950667" y="0"/>
                </a:lnTo>
                <a:lnTo>
                  <a:pt x="3950667" y="3165473"/>
                </a:lnTo>
                <a:lnTo>
                  <a:pt x="0" y="31654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1197507" y="532356"/>
            <a:ext cx="17090493" cy="2347594"/>
          </a:xfrm>
          <a:prstGeom prst="rect">
            <a:avLst/>
          </a:prstGeom>
        </p:spPr>
        <p:txBody>
          <a:bodyPr anchor="t" rtlCol="false" tIns="0" lIns="0" bIns="0" rIns="0">
            <a:spAutoFit/>
          </a:bodyPr>
          <a:lstStyle/>
          <a:p>
            <a:pPr algn="ctr">
              <a:lnSpc>
                <a:spcPts val="19180"/>
              </a:lnSpc>
              <a:spcBef>
                <a:spcPct val="0"/>
              </a:spcBef>
            </a:pPr>
            <a:r>
              <a:rPr lang="en-US" sz="13700" spc="1520">
                <a:solidFill>
                  <a:srgbClr val="000000"/>
                </a:solidFill>
                <a:latin typeface="Gagalin"/>
              </a:rPr>
              <a:t>JOurnal Prompt</a:t>
            </a:r>
          </a:p>
        </p:txBody>
      </p:sp>
      <p:sp>
        <p:nvSpPr>
          <p:cNvPr name="TextBox 6" id="6"/>
          <p:cNvSpPr txBox="true"/>
          <p:nvPr/>
        </p:nvSpPr>
        <p:spPr>
          <a:xfrm rot="-5400000">
            <a:off x="-503545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Freeform 7" id="7"/>
          <p:cNvSpPr/>
          <p:nvPr/>
        </p:nvSpPr>
        <p:spPr>
          <a:xfrm flipH="false" flipV="false" rot="0">
            <a:off x="14245549" y="7093113"/>
            <a:ext cx="3013751" cy="2906298"/>
          </a:xfrm>
          <a:custGeom>
            <a:avLst/>
            <a:gdLst/>
            <a:ahLst/>
            <a:cxnLst/>
            <a:rect r="r" b="b" t="t" l="l"/>
            <a:pathLst>
              <a:path h="2906298" w="3013751">
                <a:moveTo>
                  <a:pt x="0" y="0"/>
                </a:moveTo>
                <a:lnTo>
                  <a:pt x="3013751" y="0"/>
                </a:lnTo>
                <a:lnTo>
                  <a:pt x="3013751" y="2906298"/>
                </a:lnTo>
                <a:lnTo>
                  <a:pt x="0" y="29062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2559353" y="3169591"/>
            <a:ext cx="14366801" cy="4244974"/>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Arimo Bold"/>
              </a:rPr>
              <a:t>What do you do when your plans to meet a goal do not work?</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10440366" y="1870569"/>
            <a:ext cx="7393658" cy="7971766"/>
            <a:chOff x="0" y="0"/>
            <a:chExt cx="2501064" cy="2696622"/>
          </a:xfrm>
        </p:grpSpPr>
        <p:sp>
          <p:nvSpPr>
            <p:cNvPr name="Freeform 6" id="6"/>
            <p:cNvSpPr/>
            <p:nvPr/>
          </p:nvSpPr>
          <p:spPr>
            <a:xfrm flipH="false" flipV="false" rot="0">
              <a:off x="0" y="0"/>
              <a:ext cx="2501064" cy="2696622"/>
            </a:xfrm>
            <a:custGeom>
              <a:avLst/>
              <a:gdLst/>
              <a:ahLst/>
              <a:cxnLst/>
              <a:rect r="r" b="b" t="t" l="l"/>
              <a:pathLst>
                <a:path h="2696622" w="2501064">
                  <a:moveTo>
                    <a:pt x="0" y="0"/>
                  </a:moveTo>
                  <a:lnTo>
                    <a:pt x="2501064" y="0"/>
                  </a:lnTo>
                  <a:lnTo>
                    <a:pt x="2501064" y="2696622"/>
                  </a:lnTo>
                  <a:lnTo>
                    <a:pt x="0" y="2696622"/>
                  </a:lnTo>
                  <a:close/>
                </a:path>
              </a:pathLst>
            </a:custGeom>
            <a:solidFill>
              <a:srgbClr val="ED1A77"/>
            </a:solidFill>
          </p:spPr>
        </p:sp>
      </p:grpSp>
      <p:sp>
        <p:nvSpPr>
          <p:cNvPr name="Freeform 7" id="7"/>
          <p:cNvSpPr/>
          <p:nvPr/>
        </p:nvSpPr>
        <p:spPr>
          <a:xfrm flipH="false" flipV="false" rot="-10800000">
            <a:off x="1430384" y="2275720"/>
            <a:ext cx="8777104" cy="4509237"/>
          </a:xfrm>
          <a:custGeom>
            <a:avLst/>
            <a:gdLst/>
            <a:ahLst/>
            <a:cxnLst/>
            <a:rect r="r" b="b" t="t" l="l"/>
            <a:pathLst>
              <a:path h="4509237" w="8777104">
                <a:moveTo>
                  <a:pt x="0" y="0"/>
                </a:moveTo>
                <a:lnTo>
                  <a:pt x="8777104" y="0"/>
                </a:lnTo>
                <a:lnTo>
                  <a:pt x="8777104" y="4509238"/>
                </a:lnTo>
                <a:lnTo>
                  <a:pt x="0" y="45092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793611" y="2907199"/>
            <a:ext cx="8050650" cy="6569075"/>
          </a:xfrm>
          <a:prstGeom prst="rect">
            <a:avLst/>
          </a:prstGeom>
        </p:spPr>
        <p:txBody>
          <a:bodyPr anchor="t" rtlCol="false" tIns="0" lIns="0" bIns="0" rIns="0">
            <a:spAutoFit/>
          </a:bodyPr>
          <a:lstStyle/>
          <a:p>
            <a:pPr algn="ctr">
              <a:lnSpc>
                <a:spcPts val="9100"/>
              </a:lnSpc>
            </a:pPr>
            <a:r>
              <a:rPr lang="en-US" sz="6500" spc="721">
                <a:solidFill>
                  <a:srgbClr val="ED1A77"/>
                </a:solidFill>
                <a:latin typeface="Arimo Bold"/>
              </a:rPr>
              <a:t>ARCS</a:t>
            </a:r>
          </a:p>
          <a:p>
            <a:pPr algn="ctr">
              <a:lnSpc>
                <a:spcPts val="6440"/>
              </a:lnSpc>
              <a:spcBef>
                <a:spcPct val="0"/>
              </a:spcBef>
            </a:pPr>
            <a:r>
              <a:rPr lang="en-US" sz="4600" spc="510">
                <a:solidFill>
                  <a:srgbClr val="000000"/>
                </a:solidFill>
                <a:latin typeface="Arimo"/>
              </a:rPr>
              <a:t>sta</a:t>
            </a:r>
            <a:r>
              <a:rPr lang="en-US" sz="4600" spc="510">
                <a:solidFill>
                  <a:srgbClr val="000000"/>
                </a:solidFill>
                <a:latin typeface="Arimo"/>
              </a:rPr>
              <a:t>nds for</a:t>
            </a:r>
          </a:p>
          <a:p>
            <a:pPr algn="ctr">
              <a:lnSpc>
                <a:spcPts val="9100"/>
              </a:lnSpc>
            </a:pPr>
            <a:r>
              <a:rPr lang="en-US" sz="6500" spc="721">
                <a:solidFill>
                  <a:srgbClr val="ED1A77"/>
                </a:solidFill>
                <a:latin typeface="Arimo Bold"/>
              </a:rPr>
              <a:t>A</a:t>
            </a:r>
            <a:r>
              <a:rPr lang="en-US" sz="6500" spc="721">
                <a:solidFill>
                  <a:srgbClr val="000000"/>
                </a:solidFill>
                <a:latin typeface="Arimo"/>
              </a:rPr>
              <a:t>ttributes</a:t>
            </a:r>
            <a:r>
              <a:rPr lang="en-US" sz="6500" spc="721">
                <a:solidFill>
                  <a:srgbClr val="000000"/>
                </a:solidFill>
                <a:latin typeface="Arimo"/>
              </a:rPr>
              <a:t> </a:t>
            </a:r>
          </a:p>
          <a:p>
            <a:pPr algn="ctr">
              <a:lnSpc>
                <a:spcPts val="9100"/>
              </a:lnSpc>
            </a:pPr>
            <a:r>
              <a:rPr lang="en-US" sz="6500" spc="721">
                <a:solidFill>
                  <a:srgbClr val="ED1A77"/>
                </a:solidFill>
                <a:latin typeface="Arimo Bold"/>
              </a:rPr>
              <a:t>R</a:t>
            </a:r>
            <a:r>
              <a:rPr lang="en-US" sz="6500" spc="721">
                <a:solidFill>
                  <a:srgbClr val="000000"/>
                </a:solidFill>
                <a:latin typeface="Arimo"/>
              </a:rPr>
              <a:t>elationships</a:t>
            </a:r>
          </a:p>
          <a:p>
            <a:pPr algn="ctr">
              <a:lnSpc>
                <a:spcPts val="9100"/>
              </a:lnSpc>
            </a:pPr>
            <a:r>
              <a:rPr lang="en-US" sz="6500" spc="721">
                <a:solidFill>
                  <a:srgbClr val="ED1A77"/>
                </a:solidFill>
                <a:latin typeface="Arimo Bold"/>
              </a:rPr>
              <a:t>C</a:t>
            </a:r>
            <a:r>
              <a:rPr lang="en-US" sz="6500" spc="721">
                <a:solidFill>
                  <a:srgbClr val="000000"/>
                </a:solidFill>
                <a:latin typeface="Arimo"/>
              </a:rPr>
              <a:t>ontexts</a:t>
            </a:r>
          </a:p>
          <a:p>
            <a:pPr algn="ctr">
              <a:lnSpc>
                <a:spcPts val="9100"/>
              </a:lnSpc>
              <a:spcBef>
                <a:spcPct val="0"/>
              </a:spcBef>
            </a:pPr>
            <a:r>
              <a:rPr lang="en-US" sz="6500" spc="721">
                <a:solidFill>
                  <a:srgbClr val="ED1A77"/>
                </a:solidFill>
                <a:latin typeface="Arimo Bold"/>
              </a:rPr>
              <a:t>S</a:t>
            </a:r>
            <a:r>
              <a:rPr lang="en-US" sz="6500" spc="721">
                <a:solidFill>
                  <a:srgbClr val="000000"/>
                </a:solidFill>
                <a:latin typeface="Arimo"/>
              </a:rPr>
              <a:t>kills</a:t>
            </a:r>
          </a:p>
        </p:txBody>
      </p:sp>
      <p:sp>
        <p:nvSpPr>
          <p:cNvPr name="TextBox 9" id="9"/>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What are your arcs?</a:t>
            </a:r>
          </a:p>
        </p:txBody>
      </p:sp>
      <p:sp>
        <p:nvSpPr>
          <p:cNvPr name="TextBox 10" id="10"/>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11" id="11"/>
          <p:cNvSpPr txBox="true"/>
          <p:nvPr/>
        </p:nvSpPr>
        <p:spPr>
          <a:xfrm rot="0">
            <a:off x="10532258" y="1743240"/>
            <a:ext cx="7209872" cy="8064500"/>
          </a:xfrm>
          <a:prstGeom prst="rect">
            <a:avLst/>
          </a:prstGeom>
        </p:spPr>
        <p:txBody>
          <a:bodyPr anchor="t" rtlCol="false" tIns="0" lIns="0" bIns="0" rIns="0">
            <a:spAutoFit/>
          </a:bodyPr>
          <a:lstStyle/>
          <a:p>
            <a:pPr algn="ctr">
              <a:lnSpc>
                <a:spcPts val="9100"/>
              </a:lnSpc>
              <a:spcBef>
                <a:spcPct val="0"/>
              </a:spcBef>
            </a:pPr>
            <a:r>
              <a:rPr lang="en-US" sz="6500" spc="721">
                <a:solidFill>
                  <a:srgbClr val="000000"/>
                </a:solidFill>
                <a:latin typeface="Arimo"/>
              </a:rPr>
              <a:t>Knowing these strengths about yourself can help you be successful in and out of the classroom!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1923008" y="2833834"/>
            <a:ext cx="15639492" cy="7010036"/>
            <a:chOff x="0" y="0"/>
            <a:chExt cx="5290396" cy="2371296"/>
          </a:xfrm>
        </p:grpSpPr>
        <p:sp>
          <p:nvSpPr>
            <p:cNvPr name="Freeform 6" id="6"/>
            <p:cNvSpPr/>
            <p:nvPr/>
          </p:nvSpPr>
          <p:spPr>
            <a:xfrm flipH="false" flipV="false" rot="0">
              <a:off x="0" y="0"/>
              <a:ext cx="5290396" cy="2371296"/>
            </a:xfrm>
            <a:custGeom>
              <a:avLst/>
              <a:gdLst/>
              <a:ahLst/>
              <a:cxnLst/>
              <a:rect r="r" b="b" t="t" l="l"/>
              <a:pathLst>
                <a:path h="2371296" w="5290396">
                  <a:moveTo>
                    <a:pt x="0" y="0"/>
                  </a:moveTo>
                  <a:lnTo>
                    <a:pt x="5290396" y="0"/>
                  </a:lnTo>
                  <a:lnTo>
                    <a:pt x="5290396" y="2371296"/>
                  </a:lnTo>
                  <a:lnTo>
                    <a:pt x="0" y="2371296"/>
                  </a:lnTo>
                  <a:close/>
                </a:path>
              </a:pathLst>
            </a:custGeom>
            <a:solidFill>
              <a:srgbClr val="ED1A77"/>
            </a:solidFill>
          </p:spPr>
        </p:sp>
      </p:grpSp>
      <p:sp>
        <p:nvSpPr>
          <p:cNvPr name="TextBox 7" id="7"/>
          <p:cNvSpPr txBox="true"/>
          <p:nvPr/>
        </p:nvSpPr>
        <p:spPr>
          <a:xfrm rot="0">
            <a:off x="2098348" y="3071777"/>
            <a:ext cx="15288810" cy="6391275"/>
          </a:xfrm>
          <a:prstGeom prst="rect">
            <a:avLst/>
          </a:prstGeom>
        </p:spPr>
        <p:txBody>
          <a:bodyPr anchor="t" rtlCol="false" tIns="0" lIns="0" bIns="0" rIns="0">
            <a:spAutoFit/>
          </a:bodyPr>
          <a:lstStyle/>
          <a:p>
            <a:pPr algn="ctr">
              <a:lnSpc>
                <a:spcPts val="8400"/>
              </a:lnSpc>
              <a:spcBef>
                <a:spcPct val="0"/>
              </a:spcBef>
            </a:pPr>
            <a:r>
              <a:rPr lang="en-US" sz="6000" spc="666">
                <a:solidFill>
                  <a:srgbClr val="000000"/>
                </a:solidFill>
                <a:latin typeface="Arimo"/>
              </a:rPr>
              <a:t>These are your inner strengths, your best qualities, your unique personality, your most positive character traits. They are both what you truly believe about yourself and what others see in you.</a:t>
            </a:r>
          </a:p>
        </p:txBody>
      </p:sp>
      <p:sp>
        <p:nvSpPr>
          <p:cNvPr name="Freeform 8" id="8"/>
          <p:cNvSpPr/>
          <p:nvPr/>
        </p:nvSpPr>
        <p:spPr>
          <a:xfrm flipH="false" flipV="false" rot="0">
            <a:off x="14661189" y="165251"/>
            <a:ext cx="3406385" cy="3406385"/>
          </a:xfrm>
          <a:custGeom>
            <a:avLst/>
            <a:gdLst/>
            <a:ahLst/>
            <a:cxnLst/>
            <a:rect r="r" b="b" t="t" l="l"/>
            <a:pathLst>
              <a:path h="3406385" w="3406385">
                <a:moveTo>
                  <a:pt x="0" y="0"/>
                </a:moveTo>
                <a:lnTo>
                  <a:pt x="3406385" y="0"/>
                </a:lnTo>
                <a:lnTo>
                  <a:pt x="3406385" y="3406386"/>
                </a:lnTo>
                <a:lnTo>
                  <a:pt x="0" y="3406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10" id="10"/>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ARCS: Attributes</a:t>
            </a:r>
          </a:p>
        </p:txBody>
      </p:sp>
      <p:sp>
        <p:nvSpPr>
          <p:cNvPr name="TextBox 11" id="11"/>
          <p:cNvSpPr txBox="true"/>
          <p:nvPr/>
        </p:nvSpPr>
        <p:spPr>
          <a:xfrm rot="0">
            <a:off x="15787130" y="9958352"/>
            <a:ext cx="2280444" cy="217170"/>
          </a:xfrm>
          <a:prstGeom prst="rect">
            <a:avLst/>
          </a:prstGeom>
        </p:spPr>
        <p:txBody>
          <a:bodyPr anchor="t" rtlCol="false" tIns="0" lIns="0" bIns="0" rIns="0">
            <a:spAutoFit/>
          </a:bodyPr>
          <a:lstStyle/>
          <a:p>
            <a:pPr algn="ctr">
              <a:lnSpc>
                <a:spcPts val="1679"/>
              </a:lnSpc>
              <a:spcBef>
                <a:spcPct val="0"/>
              </a:spcBef>
            </a:pPr>
            <a:r>
              <a:rPr lang="en-US" sz="1200" spc="133">
                <a:solidFill>
                  <a:srgbClr val="000000"/>
                </a:solidFill>
                <a:latin typeface="Arimo"/>
              </a:rPr>
              <a:t>(Yeager &amp; Deardorff, 2022)</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1197507" y="3476973"/>
            <a:ext cx="17090493" cy="3152080"/>
          </a:xfrm>
          <a:prstGeom prst="rect">
            <a:avLst/>
          </a:prstGeom>
        </p:spPr>
        <p:txBody>
          <a:bodyPr anchor="t" rtlCol="false" tIns="0" lIns="0" bIns="0" rIns="0">
            <a:spAutoFit/>
          </a:bodyPr>
          <a:lstStyle/>
          <a:p>
            <a:pPr algn="ctr">
              <a:lnSpc>
                <a:spcPts val="12638"/>
              </a:lnSpc>
            </a:pPr>
            <a:r>
              <a:rPr lang="en-US" sz="9027" spc="1002">
                <a:solidFill>
                  <a:srgbClr val="ED1A77"/>
                </a:solidFill>
                <a:latin typeface="Gagalin"/>
              </a:rPr>
              <a:t>Examples of </a:t>
            </a:r>
          </a:p>
          <a:p>
            <a:pPr algn="ctr">
              <a:lnSpc>
                <a:spcPts val="12638"/>
              </a:lnSpc>
              <a:spcBef>
                <a:spcPct val="0"/>
              </a:spcBef>
            </a:pPr>
            <a:r>
              <a:rPr lang="en-US" sz="9027" spc="1002">
                <a:solidFill>
                  <a:srgbClr val="ED1A77"/>
                </a:solidFill>
                <a:latin typeface="Gagalin"/>
              </a:rPr>
              <a:t>Attributes</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7" id="7"/>
          <p:cNvSpPr txBox="true"/>
          <p:nvPr/>
        </p:nvSpPr>
        <p:spPr>
          <a:xfrm rot="0">
            <a:off x="4121466" y="791223"/>
            <a:ext cx="3840807"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good listener</a:t>
            </a:r>
          </a:p>
        </p:txBody>
      </p:sp>
      <p:sp>
        <p:nvSpPr>
          <p:cNvPr name="TextBox 8" id="8"/>
          <p:cNvSpPr txBox="true"/>
          <p:nvPr/>
        </p:nvSpPr>
        <p:spPr>
          <a:xfrm rot="0">
            <a:off x="11929930" y="952500"/>
            <a:ext cx="355490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hard worker</a:t>
            </a:r>
          </a:p>
        </p:txBody>
      </p:sp>
      <p:sp>
        <p:nvSpPr>
          <p:cNvPr name="TextBox 9" id="9"/>
          <p:cNvSpPr txBox="true"/>
          <p:nvPr/>
        </p:nvSpPr>
        <p:spPr>
          <a:xfrm rot="0">
            <a:off x="1789596" y="1908823"/>
            <a:ext cx="280913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practical</a:t>
            </a:r>
          </a:p>
        </p:txBody>
      </p:sp>
      <p:sp>
        <p:nvSpPr>
          <p:cNvPr name="TextBox 10" id="10"/>
          <p:cNvSpPr txBox="true"/>
          <p:nvPr/>
        </p:nvSpPr>
        <p:spPr>
          <a:xfrm rot="0">
            <a:off x="1789596" y="7155917"/>
            <a:ext cx="2949773"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easy going</a:t>
            </a:r>
          </a:p>
        </p:txBody>
      </p:sp>
      <p:sp>
        <p:nvSpPr>
          <p:cNvPr name="TextBox 11" id="11"/>
          <p:cNvSpPr txBox="true"/>
          <p:nvPr/>
        </p:nvSpPr>
        <p:spPr>
          <a:xfrm rot="0">
            <a:off x="3821220" y="8880475"/>
            <a:ext cx="235535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flexible</a:t>
            </a:r>
          </a:p>
        </p:txBody>
      </p:sp>
      <p:sp>
        <p:nvSpPr>
          <p:cNvPr name="TextBox 12" id="12"/>
          <p:cNvSpPr txBox="true"/>
          <p:nvPr/>
        </p:nvSpPr>
        <p:spPr>
          <a:xfrm rot="0">
            <a:off x="10051687" y="2512073"/>
            <a:ext cx="2599730"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pleasant</a:t>
            </a:r>
          </a:p>
        </p:txBody>
      </p:sp>
      <p:sp>
        <p:nvSpPr>
          <p:cNvPr name="TextBox 13" id="13"/>
          <p:cNvSpPr txBox="true"/>
          <p:nvPr/>
        </p:nvSpPr>
        <p:spPr>
          <a:xfrm rot="0">
            <a:off x="14438800" y="2210448"/>
            <a:ext cx="2092077"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sincere</a:t>
            </a:r>
          </a:p>
        </p:txBody>
      </p:sp>
      <p:sp>
        <p:nvSpPr>
          <p:cNvPr name="TextBox 14" id="14"/>
          <p:cNvSpPr txBox="true"/>
          <p:nvPr/>
        </p:nvSpPr>
        <p:spPr>
          <a:xfrm rot="0">
            <a:off x="1687351" y="4054209"/>
            <a:ext cx="329490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perceptive </a:t>
            </a:r>
          </a:p>
        </p:txBody>
      </p:sp>
      <p:sp>
        <p:nvSpPr>
          <p:cNvPr name="TextBox 15" id="15"/>
          <p:cNvSpPr txBox="true"/>
          <p:nvPr/>
        </p:nvSpPr>
        <p:spPr>
          <a:xfrm rot="0">
            <a:off x="6364572" y="7621714"/>
            <a:ext cx="2082998"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curious</a:t>
            </a:r>
          </a:p>
        </p:txBody>
      </p:sp>
      <p:sp>
        <p:nvSpPr>
          <p:cNvPr name="TextBox 16" id="16"/>
          <p:cNvSpPr txBox="true"/>
          <p:nvPr/>
        </p:nvSpPr>
        <p:spPr>
          <a:xfrm rot="0">
            <a:off x="13546658" y="4464050"/>
            <a:ext cx="4057352"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understanding</a:t>
            </a:r>
          </a:p>
        </p:txBody>
      </p:sp>
      <p:sp>
        <p:nvSpPr>
          <p:cNvPr name="TextBox 17" id="17"/>
          <p:cNvSpPr txBox="true"/>
          <p:nvPr/>
        </p:nvSpPr>
        <p:spPr>
          <a:xfrm rot="0">
            <a:off x="8470645" y="8880475"/>
            <a:ext cx="2544217"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generous</a:t>
            </a:r>
          </a:p>
        </p:txBody>
      </p:sp>
      <p:sp>
        <p:nvSpPr>
          <p:cNvPr name="TextBox 18" id="18"/>
          <p:cNvSpPr txBox="true"/>
          <p:nvPr/>
        </p:nvSpPr>
        <p:spPr>
          <a:xfrm rot="0">
            <a:off x="8955717" y="349250"/>
            <a:ext cx="2395835"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outgoing</a:t>
            </a:r>
          </a:p>
        </p:txBody>
      </p:sp>
      <p:sp>
        <p:nvSpPr>
          <p:cNvPr name="TextBox 19" id="19"/>
          <p:cNvSpPr txBox="true"/>
          <p:nvPr/>
        </p:nvSpPr>
        <p:spPr>
          <a:xfrm rot="0">
            <a:off x="9416676" y="6854292"/>
            <a:ext cx="342884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introverted</a:t>
            </a:r>
          </a:p>
        </p:txBody>
      </p:sp>
      <p:sp>
        <p:nvSpPr>
          <p:cNvPr name="TextBox 20" id="20"/>
          <p:cNvSpPr txBox="true"/>
          <p:nvPr/>
        </p:nvSpPr>
        <p:spPr>
          <a:xfrm rot="0">
            <a:off x="14438800" y="6075489"/>
            <a:ext cx="3171825"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empathetic</a:t>
            </a:r>
          </a:p>
        </p:txBody>
      </p:sp>
      <p:sp>
        <p:nvSpPr>
          <p:cNvPr name="TextBox 21" id="21"/>
          <p:cNvSpPr txBox="true"/>
          <p:nvPr/>
        </p:nvSpPr>
        <p:spPr>
          <a:xfrm rot="0">
            <a:off x="6364572" y="1908823"/>
            <a:ext cx="276463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organized</a:t>
            </a:r>
          </a:p>
        </p:txBody>
      </p:sp>
      <p:sp>
        <p:nvSpPr>
          <p:cNvPr name="TextBox 22" id="22"/>
          <p:cNvSpPr txBox="true"/>
          <p:nvPr/>
        </p:nvSpPr>
        <p:spPr>
          <a:xfrm rot="0">
            <a:off x="2986949" y="5605063"/>
            <a:ext cx="226903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original</a:t>
            </a:r>
          </a:p>
        </p:txBody>
      </p:sp>
      <p:sp>
        <p:nvSpPr>
          <p:cNvPr name="TextBox 23" id="23"/>
          <p:cNvSpPr txBox="true"/>
          <p:nvPr/>
        </p:nvSpPr>
        <p:spPr>
          <a:xfrm rot="0">
            <a:off x="12459245" y="8114767"/>
            <a:ext cx="2174825"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helpful</a:t>
            </a:r>
          </a:p>
        </p:txBody>
      </p:sp>
      <p:sp>
        <p:nvSpPr>
          <p:cNvPr name="TextBox 24" id="24"/>
          <p:cNvSpPr txBox="true"/>
          <p:nvPr/>
        </p:nvSpPr>
        <p:spPr>
          <a:xfrm rot="0">
            <a:off x="15674453" y="8526589"/>
            <a:ext cx="1929557"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leader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Freeform 5" id="5"/>
          <p:cNvSpPr/>
          <p:nvPr/>
        </p:nvSpPr>
        <p:spPr>
          <a:xfrm flipH="false" flipV="false" rot="0">
            <a:off x="2802628" y="2275117"/>
            <a:ext cx="13880252" cy="7460635"/>
          </a:xfrm>
          <a:custGeom>
            <a:avLst/>
            <a:gdLst/>
            <a:ahLst/>
            <a:cxnLst/>
            <a:rect r="r" b="b" t="t" l="l"/>
            <a:pathLst>
              <a:path h="7460635" w="13880252">
                <a:moveTo>
                  <a:pt x="0" y="0"/>
                </a:moveTo>
                <a:lnTo>
                  <a:pt x="13880251" y="0"/>
                </a:lnTo>
                <a:lnTo>
                  <a:pt x="13880251" y="7460635"/>
                </a:lnTo>
                <a:lnTo>
                  <a:pt x="0" y="74606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285480" y="2768600"/>
            <a:ext cx="10914546" cy="4597401"/>
          </a:xfrm>
          <a:prstGeom prst="rect">
            <a:avLst/>
          </a:prstGeom>
        </p:spPr>
        <p:txBody>
          <a:bodyPr anchor="t" rtlCol="false" tIns="0" lIns="0" bIns="0" rIns="0">
            <a:spAutoFit/>
          </a:bodyPr>
          <a:lstStyle/>
          <a:p>
            <a:pPr algn="ctr">
              <a:lnSpc>
                <a:spcPts val="9099"/>
              </a:lnSpc>
            </a:pPr>
            <a:r>
              <a:rPr lang="en-US" sz="6499" spc="721">
                <a:solidFill>
                  <a:srgbClr val="000000"/>
                </a:solidFill>
                <a:latin typeface="Arimo"/>
              </a:rPr>
              <a:t>Talk to your partner about your attributes. </a:t>
            </a:r>
          </a:p>
          <a:p>
            <a:pPr algn="ctr">
              <a:lnSpc>
                <a:spcPts val="9099"/>
              </a:lnSpc>
              <a:spcBef>
                <a:spcPct val="0"/>
              </a:spcBef>
            </a:pPr>
            <a:r>
              <a:rPr lang="en-US" sz="6499" spc="721">
                <a:solidFill>
                  <a:srgbClr val="000000"/>
                </a:solidFill>
                <a:latin typeface="Arimo"/>
              </a:rPr>
              <a:t>Then write them on your paper.</a:t>
            </a:r>
          </a:p>
        </p:txBody>
      </p:sp>
      <p:sp>
        <p:nvSpPr>
          <p:cNvPr name="TextBox 7" id="7"/>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8" id="8"/>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Turn and Talk</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grpSp>
        <p:nvGrpSpPr>
          <p:cNvPr name="Group 5" id="5"/>
          <p:cNvGrpSpPr/>
          <p:nvPr/>
        </p:nvGrpSpPr>
        <p:grpSpPr>
          <a:xfrm rot="0">
            <a:off x="2405202" y="2581216"/>
            <a:ext cx="14675103" cy="7123151"/>
            <a:chOff x="0" y="0"/>
            <a:chExt cx="4964171" cy="2409560"/>
          </a:xfrm>
        </p:grpSpPr>
        <p:sp>
          <p:nvSpPr>
            <p:cNvPr name="Freeform 6" id="6"/>
            <p:cNvSpPr/>
            <p:nvPr/>
          </p:nvSpPr>
          <p:spPr>
            <a:xfrm flipH="false" flipV="false" rot="0">
              <a:off x="0" y="0"/>
              <a:ext cx="4964171" cy="2409560"/>
            </a:xfrm>
            <a:custGeom>
              <a:avLst/>
              <a:gdLst/>
              <a:ahLst/>
              <a:cxnLst/>
              <a:rect r="r" b="b" t="t" l="l"/>
              <a:pathLst>
                <a:path h="2409560" w="4964171">
                  <a:moveTo>
                    <a:pt x="0" y="0"/>
                  </a:moveTo>
                  <a:lnTo>
                    <a:pt x="4964171" y="0"/>
                  </a:lnTo>
                  <a:lnTo>
                    <a:pt x="4964171" y="2409560"/>
                  </a:lnTo>
                  <a:lnTo>
                    <a:pt x="0" y="2409560"/>
                  </a:lnTo>
                  <a:close/>
                </a:path>
              </a:pathLst>
            </a:custGeom>
            <a:solidFill>
              <a:srgbClr val="ED1A77"/>
            </a:solidFill>
          </p:spPr>
        </p:sp>
      </p:grpSp>
      <p:sp>
        <p:nvSpPr>
          <p:cNvPr name="TextBox 7" id="7"/>
          <p:cNvSpPr txBox="true"/>
          <p:nvPr/>
        </p:nvSpPr>
        <p:spPr>
          <a:xfrm rot="0">
            <a:off x="2634074" y="2875717"/>
            <a:ext cx="14217358" cy="6391275"/>
          </a:xfrm>
          <a:prstGeom prst="rect">
            <a:avLst/>
          </a:prstGeom>
        </p:spPr>
        <p:txBody>
          <a:bodyPr anchor="t" rtlCol="false" tIns="0" lIns="0" bIns="0" rIns="0">
            <a:spAutoFit/>
          </a:bodyPr>
          <a:lstStyle/>
          <a:p>
            <a:pPr algn="ctr">
              <a:lnSpc>
                <a:spcPts val="8400"/>
              </a:lnSpc>
              <a:spcBef>
                <a:spcPct val="0"/>
              </a:spcBef>
            </a:pPr>
            <a:r>
              <a:rPr lang="en-US" sz="6000" spc="666">
                <a:solidFill>
                  <a:srgbClr val="000000"/>
                </a:solidFill>
                <a:latin typeface="Arimo"/>
              </a:rPr>
              <a:t>These are the strengths you have from your connection to others. They are the people you can go to for support, the groups you can draw on for friendship, identity, and access to resources.</a:t>
            </a:r>
          </a:p>
        </p:txBody>
      </p:sp>
      <p:sp>
        <p:nvSpPr>
          <p:cNvPr name="Freeform 8" id="8"/>
          <p:cNvSpPr/>
          <p:nvPr/>
        </p:nvSpPr>
        <p:spPr>
          <a:xfrm flipH="false" flipV="false" rot="0">
            <a:off x="15799998" y="84288"/>
            <a:ext cx="2102869" cy="2204843"/>
          </a:xfrm>
          <a:custGeom>
            <a:avLst/>
            <a:gdLst/>
            <a:ahLst/>
            <a:cxnLst/>
            <a:rect r="r" b="b" t="t" l="l"/>
            <a:pathLst>
              <a:path h="2204843" w="2102869">
                <a:moveTo>
                  <a:pt x="0" y="0"/>
                </a:moveTo>
                <a:lnTo>
                  <a:pt x="2102869" y="0"/>
                </a:lnTo>
                <a:lnTo>
                  <a:pt x="2102869" y="2204843"/>
                </a:lnTo>
                <a:lnTo>
                  <a:pt x="0" y="22048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10" id="10"/>
          <p:cNvSpPr txBox="true"/>
          <p:nvPr/>
        </p:nvSpPr>
        <p:spPr>
          <a:xfrm rot="0">
            <a:off x="1197507" y="416772"/>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ARCS: Relationships</a:t>
            </a:r>
          </a:p>
        </p:txBody>
      </p:sp>
      <p:sp>
        <p:nvSpPr>
          <p:cNvPr name="TextBox 11" id="11"/>
          <p:cNvSpPr txBox="true"/>
          <p:nvPr/>
        </p:nvSpPr>
        <p:spPr>
          <a:xfrm rot="0">
            <a:off x="15787130" y="9958352"/>
            <a:ext cx="2280444" cy="217170"/>
          </a:xfrm>
          <a:prstGeom prst="rect">
            <a:avLst/>
          </a:prstGeom>
        </p:spPr>
        <p:txBody>
          <a:bodyPr anchor="t" rtlCol="false" tIns="0" lIns="0" bIns="0" rIns="0">
            <a:spAutoFit/>
          </a:bodyPr>
          <a:lstStyle/>
          <a:p>
            <a:pPr algn="ctr">
              <a:lnSpc>
                <a:spcPts val="1679"/>
              </a:lnSpc>
              <a:spcBef>
                <a:spcPct val="0"/>
              </a:spcBef>
            </a:pPr>
            <a:r>
              <a:rPr lang="en-US" sz="1200" spc="133">
                <a:solidFill>
                  <a:srgbClr val="000000"/>
                </a:solidFill>
                <a:latin typeface="Arimo"/>
              </a:rPr>
              <a:t>(Yeager &amp; Deardorff, 2022)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ED1A77"/>
            </a:solidFill>
          </p:spPr>
        </p:sp>
      </p:grpSp>
      <p:sp>
        <p:nvSpPr>
          <p:cNvPr name="TextBox 5" id="5"/>
          <p:cNvSpPr txBox="true"/>
          <p:nvPr/>
        </p:nvSpPr>
        <p:spPr>
          <a:xfrm rot="0">
            <a:off x="1197507" y="3464510"/>
            <a:ext cx="17090493" cy="3152080"/>
          </a:xfrm>
          <a:prstGeom prst="rect">
            <a:avLst/>
          </a:prstGeom>
        </p:spPr>
        <p:txBody>
          <a:bodyPr anchor="t" rtlCol="false" tIns="0" lIns="0" bIns="0" rIns="0">
            <a:spAutoFit/>
          </a:bodyPr>
          <a:lstStyle/>
          <a:p>
            <a:pPr algn="ctr">
              <a:lnSpc>
                <a:spcPts val="12638"/>
              </a:lnSpc>
            </a:pPr>
            <a:r>
              <a:rPr lang="en-US" sz="9027" spc="1002">
                <a:solidFill>
                  <a:srgbClr val="ED1A77"/>
                </a:solidFill>
                <a:latin typeface="Gagalin"/>
              </a:rPr>
              <a:t>Examples of</a:t>
            </a:r>
          </a:p>
          <a:p>
            <a:pPr algn="ctr">
              <a:lnSpc>
                <a:spcPts val="12638"/>
              </a:lnSpc>
              <a:spcBef>
                <a:spcPct val="0"/>
              </a:spcBef>
            </a:pPr>
            <a:r>
              <a:rPr lang="en-US" sz="9027" spc="1002">
                <a:solidFill>
                  <a:srgbClr val="ED1A77"/>
                </a:solidFill>
                <a:latin typeface="Gagalin"/>
              </a:rPr>
              <a:t>relationships</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 Strengths and Limitations </a:t>
            </a:r>
          </a:p>
        </p:txBody>
      </p:sp>
      <p:sp>
        <p:nvSpPr>
          <p:cNvPr name="TextBox 7" id="7"/>
          <p:cNvSpPr txBox="true"/>
          <p:nvPr/>
        </p:nvSpPr>
        <p:spPr>
          <a:xfrm rot="0">
            <a:off x="2737760" y="650875"/>
            <a:ext cx="1064270"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MOm</a:t>
            </a:r>
          </a:p>
        </p:txBody>
      </p:sp>
      <p:sp>
        <p:nvSpPr>
          <p:cNvPr name="TextBox 8" id="8"/>
          <p:cNvSpPr txBox="true"/>
          <p:nvPr/>
        </p:nvSpPr>
        <p:spPr>
          <a:xfrm rot="0">
            <a:off x="10523799" y="8313682"/>
            <a:ext cx="996107"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dad</a:t>
            </a:r>
          </a:p>
        </p:txBody>
      </p:sp>
      <p:sp>
        <p:nvSpPr>
          <p:cNvPr name="TextBox 9" id="9"/>
          <p:cNvSpPr txBox="true"/>
          <p:nvPr/>
        </p:nvSpPr>
        <p:spPr>
          <a:xfrm rot="0">
            <a:off x="14516670" y="952500"/>
            <a:ext cx="238586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grandma</a:t>
            </a:r>
          </a:p>
        </p:txBody>
      </p:sp>
      <p:sp>
        <p:nvSpPr>
          <p:cNvPr name="TextBox 10" id="10"/>
          <p:cNvSpPr txBox="true"/>
          <p:nvPr/>
        </p:nvSpPr>
        <p:spPr>
          <a:xfrm rot="0">
            <a:off x="1569087" y="3406009"/>
            <a:ext cx="233734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grandpa</a:t>
            </a:r>
          </a:p>
        </p:txBody>
      </p:sp>
      <p:sp>
        <p:nvSpPr>
          <p:cNvPr name="TextBox 11" id="11"/>
          <p:cNvSpPr txBox="true"/>
          <p:nvPr/>
        </p:nvSpPr>
        <p:spPr>
          <a:xfrm rot="0">
            <a:off x="2678972" y="6238764"/>
            <a:ext cx="133424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aunt</a:t>
            </a:r>
          </a:p>
        </p:txBody>
      </p:sp>
      <p:sp>
        <p:nvSpPr>
          <p:cNvPr name="TextBox 12" id="12"/>
          <p:cNvSpPr txBox="true"/>
          <p:nvPr/>
        </p:nvSpPr>
        <p:spPr>
          <a:xfrm rot="0">
            <a:off x="10523799" y="650875"/>
            <a:ext cx="158248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uncle</a:t>
            </a:r>
          </a:p>
        </p:txBody>
      </p:sp>
      <p:sp>
        <p:nvSpPr>
          <p:cNvPr name="TextBox 13" id="13"/>
          <p:cNvSpPr txBox="true"/>
          <p:nvPr/>
        </p:nvSpPr>
        <p:spPr>
          <a:xfrm rot="0">
            <a:off x="15470932" y="5350277"/>
            <a:ext cx="206067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cousins</a:t>
            </a:r>
          </a:p>
        </p:txBody>
      </p:sp>
      <p:sp>
        <p:nvSpPr>
          <p:cNvPr name="TextBox 14" id="14"/>
          <p:cNvSpPr txBox="true"/>
          <p:nvPr/>
        </p:nvSpPr>
        <p:spPr>
          <a:xfrm rot="0">
            <a:off x="2076582" y="4891562"/>
            <a:ext cx="1673870"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coach</a:t>
            </a:r>
          </a:p>
        </p:txBody>
      </p:sp>
      <p:sp>
        <p:nvSpPr>
          <p:cNvPr name="TextBox 15" id="15"/>
          <p:cNvSpPr txBox="true"/>
          <p:nvPr/>
        </p:nvSpPr>
        <p:spPr>
          <a:xfrm rot="0">
            <a:off x="4983657" y="7559620"/>
            <a:ext cx="231665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teacher</a:t>
            </a:r>
          </a:p>
        </p:txBody>
      </p:sp>
      <p:sp>
        <p:nvSpPr>
          <p:cNvPr name="TextBox 16" id="16"/>
          <p:cNvSpPr txBox="true"/>
          <p:nvPr/>
        </p:nvSpPr>
        <p:spPr>
          <a:xfrm rot="0">
            <a:off x="4629528" y="791780"/>
            <a:ext cx="2847380"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counselor</a:t>
            </a:r>
          </a:p>
        </p:txBody>
      </p:sp>
      <p:sp>
        <p:nvSpPr>
          <p:cNvPr name="TextBox 17" id="17"/>
          <p:cNvSpPr txBox="true"/>
          <p:nvPr/>
        </p:nvSpPr>
        <p:spPr>
          <a:xfrm rot="0">
            <a:off x="6053218" y="8880475"/>
            <a:ext cx="351145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case worker</a:t>
            </a:r>
          </a:p>
        </p:txBody>
      </p:sp>
      <p:sp>
        <p:nvSpPr>
          <p:cNvPr name="TextBox 18" id="18"/>
          <p:cNvSpPr txBox="true"/>
          <p:nvPr/>
        </p:nvSpPr>
        <p:spPr>
          <a:xfrm rot="0">
            <a:off x="7476908" y="1877630"/>
            <a:ext cx="469150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 Religous leader</a:t>
            </a:r>
          </a:p>
        </p:txBody>
      </p:sp>
      <p:sp>
        <p:nvSpPr>
          <p:cNvPr name="TextBox 19" id="19"/>
          <p:cNvSpPr txBox="true"/>
          <p:nvPr/>
        </p:nvSpPr>
        <p:spPr>
          <a:xfrm rot="0">
            <a:off x="5130172" y="2480880"/>
            <a:ext cx="1436043"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child</a:t>
            </a:r>
          </a:p>
        </p:txBody>
      </p:sp>
      <p:sp>
        <p:nvSpPr>
          <p:cNvPr name="TextBox 20" id="20"/>
          <p:cNvSpPr txBox="true"/>
          <p:nvPr/>
        </p:nvSpPr>
        <p:spPr>
          <a:xfrm rot="0">
            <a:off x="12453371" y="2520184"/>
            <a:ext cx="492308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significant other</a:t>
            </a:r>
          </a:p>
        </p:txBody>
      </p:sp>
      <p:sp>
        <p:nvSpPr>
          <p:cNvPr name="TextBox 21" id="21"/>
          <p:cNvSpPr txBox="true"/>
          <p:nvPr/>
        </p:nvSpPr>
        <p:spPr>
          <a:xfrm rot="0">
            <a:off x="1925671" y="8012057"/>
            <a:ext cx="2219771"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sponsor</a:t>
            </a:r>
          </a:p>
        </p:txBody>
      </p:sp>
      <p:sp>
        <p:nvSpPr>
          <p:cNvPr name="TextBox 22" id="22"/>
          <p:cNvSpPr txBox="true"/>
          <p:nvPr/>
        </p:nvSpPr>
        <p:spPr>
          <a:xfrm rot="0">
            <a:off x="8138531" y="7025544"/>
            <a:ext cx="2385268"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manager</a:t>
            </a:r>
          </a:p>
        </p:txBody>
      </p:sp>
      <p:sp>
        <p:nvSpPr>
          <p:cNvPr name="TextBox 23" id="23"/>
          <p:cNvSpPr txBox="true"/>
          <p:nvPr/>
        </p:nvSpPr>
        <p:spPr>
          <a:xfrm rot="0">
            <a:off x="11955318" y="7257995"/>
            <a:ext cx="1569244"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elder</a:t>
            </a:r>
          </a:p>
        </p:txBody>
      </p:sp>
      <p:sp>
        <p:nvSpPr>
          <p:cNvPr name="TextBox 24" id="24"/>
          <p:cNvSpPr txBox="true"/>
          <p:nvPr/>
        </p:nvSpPr>
        <p:spPr>
          <a:xfrm rot="0">
            <a:off x="14645927" y="3915578"/>
            <a:ext cx="2127349"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advisor</a:t>
            </a:r>
          </a:p>
        </p:txBody>
      </p:sp>
      <p:sp>
        <p:nvSpPr>
          <p:cNvPr name="TextBox 25" id="25"/>
          <p:cNvSpPr txBox="true"/>
          <p:nvPr/>
        </p:nvSpPr>
        <p:spPr>
          <a:xfrm rot="0">
            <a:off x="14516670" y="7025544"/>
            <a:ext cx="2782342"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therapist</a:t>
            </a:r>
          </a:p>
        </p:txBody>
      </p:sp>
      <p:sp>
        <p:nvSpPr>
          <p:cNvPr name="TextBox 26" id="26"/>
          <p:cNvSpPr txBox="true"/>
          <p:nvPr/>
        </p:nvSpPr>
        <p:spPr>
          <a:xfrm rot="0">
            <a:off x="13524562" y="8880475"/>
            <a:ext cx="1936105"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doctor</a:t>
            </a:r>
          </a:p>
        </p:txBody>
      </p:sp>
      <p:sp>
        <p:nvSpPr>
          <p:cNvPr name="TextBox 27" id="27"/>
          <p:cNvSpPr txBox="true"/>
          <p:nvPr/>
        </p:nvSpPr>
        <p:spPr>
          <a:xfrm rot="0">
            <a:off x="2076582" y="1916934"/>
            <a:ext cx="2068860"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000000"/>
                </a:solidFill>
                <a:latin typeface="Gagalin"/>
              </a:rPr>
              <a:t>friends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DAFmeKNUix8</dc:identifier>
  <dcterms:modified xsi:type="dcterms:W3CDTF">2011-08-01T06:04:30Z</dcterms:modified>
  <cp:revision>1</cp:revision>
  <dc:title>Slideshow 2.5</dc:title>
</cp:coreProperties>
</file>