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galin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17" Target="slides/slide7.xml" Type="http://schemas.openxmlformats.org/officeDocument/2006/relationships/slide"/><Relationship Id="rId18" Target="slides/slide8.xml" Type="http://schemas.openxmlformats.org/officeDocument/2006/relationships/slide"/><Relationship Id="rId19" Target="slides/slide9.xml" Type="http://schemas.openxmlformats.org/officeDocument/2006/relationships/slide"/><Relationship Id="rId2" Target="presProps.xml" Type="http://schemas.openxmlformats.org/officeDocument/2006/relationships/presProps"/><Relationship Id="rId20" Target="slides/slide10.xml" Type="http://schemas.openxmlformats.org/officeDocument/2006/relationships/slide"/><Relationship Id="rId21" Target="slides/slide11.xml" Type="http://schemas.openxmlformats.org/officeDocument/2006/relationships/slide"/><Relationship Id="rId22" Target="slides/slide12.xml" Type="http://schemas.openxmlformats.org/officeDocument/2006/relationships/slide"/><Relationship Id="rId23" Target="slides/slide13.xml" Type="http://schemas.openxmlformats.org/officeDocument/2006/relationships/slide"/><Relationship Id="rId24" Target="slides/slide14.xml" Type="http://schemas.openxmlformats.org/officeDocument/2006/relationships/slide"/><Relationship Id="rId25" Target="slides/slide15.xml" Type="http://schemas.openxmlformats.org/officeDocument/2006/relationships/slide"/><Relationship Id="rId26" Target="slides/slide16.xml" Type="http://schemas.openxmlformats.org/officeDocument/2006/relationships/slide"/><Relationship Id="rId27" Target="slides/slide1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716" b="1625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68820" y="0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4919562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17123" y="344938"/>
            <a:ext cx="16970877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Gagalin"/>
              </a:rPr>
              <a:t>Constructing your future: Strengths and limitations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892906" y="7761904"/>
            <a:ext cx="9064476" cy="2181583"/>
          </a:xfrm>
          <a:custGeom>
            <a:avLst/>
            <a:gdLst/>
            <a:ahLst/>
            <a:cxnLst/>
            <a:rect r="r" b="b" t="t" l="l"/>
            <a:pathLst>
              <a:path h="2181583" w="9064476">
                <a:moveTo>
                  <a:pt x="0" y="0"/>
                </a:moveTo>
                <a:lnTo>
                  <a:pt x="9064476" y="0"/>
                </a:lnTo>
                <a:lnTo>
                  <a:pt x="9064476" y="2181582"/>
                </a:lnTo>
                <a:lnTo>
                  <a:pt x="0" y="2181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63936" y="3937147"/>
            <a:ext cx="4882158" cy="5321153"/>
          </a:xfrm>
          <a:custGeom>
            <a:avLst/>
            <a:gdLst/>
            <a:ahLst/>
            <a:cxnLst/>
            <a:rect r="r" b="b" t="t" l="l"/>
            <a:pathLst>
              <a:path h="5321153" w="4882158">
                <a:moveTo>
                  <a:pt x="0" y="0"/>
                </a:moveTo>
                <a:lnTo>
                  <a:pt x="4882157" y="0"/>
                </a:lnTo>
                <a:lnTo>
                  <a:pt x="4882157" y="5321153"/>
                </a:lnTo>
                <a:lnTo>
                  <a:pt x="0" y="5321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428756" y="4591266"/>
            <a:ext cx="7992777" cy="195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agalin"/>
              </a:rPr>
              <a:t>Lesson 4: 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Gagalin"/>
              </a:rPr>
              <a:t>SPIN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802628" y="2275117"/>
            <a:ext cx="13880252" cy="7460635"/>
          </a:xfrm>
          <a:custGeom>
            <a:avLst/>
            <a:gdLst/>
            <a:ahLst/>
            <a:cxnLst/>
            <a:rect r="r" b="b" t="t" l="l"/>
            <a:pathLst>
              <a:path h="7460635" w="13880252">
                <a:moveTo>
                  <a:pt x="0" y="0"/>
                </a:moveTo>
                <a:lnTo>
                  <a:pt x="13880251" y="0"/>
                </a:lnTo>
                <a:lnTo>
                  <a:pt x="13880251" y="7460635"/>
                </a:lnTo>
                <a:lnTo>
                  <a:pt x="0" y="7460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85480" y="2768600"/>
            <a:ext cx="10914546" cy="4597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spc="721">
                <a:solidFill>
                  <a:srgbClr val="000000"/>
                </a:solidFill>
                <a:latin typeface="Arimo"/>
              </a:rPr>
              <a:t>Talk to your partner about your preferences. </a:t>
            </a:r>
          </a:p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spc="721">
                <a:solidFill>
                  <a:srgbClr val="000000"/>
                </a:solidFill>
                <a:latin typeface="Arimo"/>
              </a:rPr>
              <a:t>Then write them on your paper.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507" y="416772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Turn and Talk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04233" y="2179996"/>
            <a:ext cx="16477040" cy="7517245"/>
            <a:chOff x="0" y="0"/>
            <a:chExt cx="21969387" cy="10022993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1969387" cy="10022993"/>
              <a:chOff x="0" y="0"/>
              <a:chExt cx="5282006" cy="240978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5282006" cy="2409786"/>
              </a:xfrm>
              <a:custGeom>
                <a:avLst/>
                <a:gdLst/>
                <a:ahLst/>
                <a:cxnLst/>
                <a:rect r="r" b="b" t="t" l="l"/>
                <a:pathLst>
                  <a:path h="2409786" w="5282006">
                    <a:moveTo>
                      <a:pt x="0" y="0"/>
                    </a:moveTo>
                    <a:lnTo>
                      <a:pt x="5282006" y="0"/>
                    </a:lnTo>
                    <a:lnTo>
                      <a:pt x="5282006" y="2409786"/>
                    </a:lnTo>
                    <a:lnTo>
                      <a:pt x="0" y="2409786"/>
                    </a:lnTo>
                    <a:close/>
                  </a:path>
                </a:pathLst>
              </a:custGeom>
              <a:solidFill>
                <a:srgbClr val="ED1A77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344679" y="-8178"/>
              <a:ext cx="21280029" cy="98964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spc="666">
                  <a:solidFill>
                    <a:srgbClr val="000000"/>
                  </a:solidFill>
                  <a:latin typeface="Arimo"/>
                </a:rPr>
                <a:t>Interests are things you enjoy doing--things that make you curious and excited and make life more enjoyable.</a:t>
              </a:r>
            </a:p>
            <a:p>
              <a:pPr algn="ctr">
                <a:lnSpc>
                  <a:spcPts val="8400"/>
                </a:lnSpc>
                <a:spcBef>
                  <a:spcPct val="0"/>
                </a:spcBef>
              </a:pPr>
              <a:r>
                <a:rPr lang="en-US" sz="6000" spc="666">
                  <a:solidFill>
                    <a:srgbClr val="000000"/>
                  </a:solidFill>
                  <a:latin typeface="Arimo"/>
                </a:rPr>
                <a:t>If your education team knows your interests, they can find things to engage you and help you think about kinds of jobs you might like.  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445411" y="372918"/>
            <a:ext cx="1813889" cy="1587153"/>
          </a:xfrm>
          <a:custGeom>
            <a:avLst/>
            <a:gdLst/>
            <a:ahLst/>
            <a:cxnLst/>
            <a:rect r="r" b="b" t="t" l="l"/>
            <a:pathLst>
              <a:path h="1587153" w="1813889">
                <a:moveTo>
                  <a:pt x="0" y="0"/>
                </a:moveTo>
                <a:lnTo>
                  <a:pt x="1813889" y="0"/>
                </a:lnTo>
                <a:lnTo>
                  <a:pt x="1813889" y="1587153"/>
                </a:lnTo>
                <a:lnTo>
                  <a:pt x="0" y="15871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97507" y="416772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SPIN: Interests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97507" y="3476973"/>
            <a:ext cx="17090493" cy="315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38"/>
              </a:lnSpc>
            </a:pPr>
            <a:r>
              <a:rPr lang="en-US" sz="9027" spc="1002">
                <a:solidFill>
                  <a:srgbClr val="ED1A77"/>
                </a:solidFill>
                <a:latin typeface="Gagalin"/>
              </a:rPr>
              <a:t>Examples of </a:t>
            </a:r>
          </a:p>
          <a:p>
            <a:pPr algn="ctr">
              <a:lnSpc>
                <a:spcPts val="12638"/>
              </a:lnSpc>
              <a:spcBef>
                <a:spcPct val="0"/>
              </a:spcBef>
            </a:pPr>
            <a:r>
              <a:rPr lang="en-US" sz="9027" spc="1002">
                <a:solidFill>
                  <a:srgbClr val="ED1A77"/>
                </a:solidFill>
                <a:latin typeface="Gagalin"/>
              </a:rPr>
              <a:t>Interests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31421" y="3581400"/>
            <a:ext cx="186184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gaming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326604" y="1088016"/>
            <a:ext cx="5140691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creating social media content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269125" y="2687307"/>
            <a:ext cx="190291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sports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77261" y="786391"/>
            <a:ext cx="3533477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cars/trucks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09614" y="770560"/>
            <a:ext cx="3603814" cy="1483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Stem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spc="244">
                <a:solidFill>
                  <a:srgbClr val="000000"/>
                </a:solidFill>
                <a:latin typeface="Arimo"/>
              </a:rPr>
              <a:t>(Science, Technology, Engineering, Math)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93261" y="2577769"/>
            <a:ext cx="202436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writing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68490" y="4765675"/>
            <a:ext cx="199385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nature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447227" y="6146510"/>
            <a:ext cx="102006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Art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47549" y="6146510"/>
            <a:ext cx="212794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fashion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258217" y="8651875"/>
            <a:ext cx="49690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movies/television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961193" y="7527345"/>
            <a:ext cx="214684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reading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733113" y="6146510"/>
            <a:ext cx="149453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music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246928" y="4765675"/>
            <a:ext cx="2220367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politics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480379" y="3290557"/>
            <a:ext cx="191110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horses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016693" y="7527345"/>
            <a:ext cx="3739307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martial arts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513648" y="7527345"/>
            <a:ext cx="209743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cooking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976015" y="2276144"/>
            <a:ext cx="163576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Hiking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802628" y="2275117"/>
            <a:ext cx="13880252" cy="7460635"/>
          </a:xfrm>
          <a:custGeom>
            <a:avLst/>
            <a:gdLst/>
            <a:ahLst/>
            <a:cxnLst/>
            <a:rect r="r" b="b" t="t" l="l"/>
            <a:pathLst>
              <a:path h="7460635" w="13880252">
                <a:moveTo>
                  <a:pt x="0" y="0"/>
                </a:moveTo>
                <a:lnTo>
                  <a:pt x="13880251" y="0"/>
                </a:lnTo>
                <a:lnTo>
                  <a:pt x="13880251" y="7460635"/>
                </a:lnTo>
                <a:lnTo>
                  <a:pt x="0" y="7460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85480" y="2768600"/>
            <a:ext cx="10914546" cy="4597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spc="721">
                <a:solidFill>
                  <a:srgbClr val="000000"/>
                </a:solidFill>
                <a:latin typeface="Arimo"/>
              </a:rPr>
              <a:t>Talk to your partner about your interests. </a:t>
            </a:r>
          </a:p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spc="721">
                <a:solidFill>
                  <a:srgbClr val="000000"/>
                </a:solidFill>
                <a:latin typeface="Arimo"/>
              </a:rPr>
              <a:t>Then write them on your paper.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507" y="416772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Turn and Talk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851002" y="2187689"/>
            <a:ext cx="13783502" cy="7613833"/>
            <a:chOff x="0" y="0"/>
            <a:chExt cx="4662567" cy="257554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62567" cy="2575544"/>
            </a:xfrm>
            <a:custGeom>
              <a:avLst/>
              <a:gdLst/>
              <a:ahLst/>
              <a:cxnLst/>
              <a:rect r="r" b="b" t="t" l="l"/>
              <a:pathLst>
                <a:path h="2575544" w="4662567">
                  <a:moveTo>
                    <a:pt x="0" y="0"/>
                  </a:moveTo>
                  <a:lnTo>
                    <a:pt x="4662567" y="0"/>
                  </a:lnTo>
                  <a:lnTo>
                    <a:pt x="4662567" y="2575544"/>
                  </a:lnTo>
                  <a:lnTo>
                    <a:pt x="0" y="257554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240534" y="2194131"/>
            <a:ext cx="13004438" cy="745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Needs are the things you need to survive, be healthy and happy, and thrive. 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Needs can be similar to preferences, but needs are things you HAVE TO HAVE to be successful.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700240" y="360227"/>
            <a:ext cx="2291806" cy="1652965"/>
          </a:xfrm>
          <a:custGeom>
            <a:avLst/>
            <a:gdLst/>
            <a:ahLst/>
            <a:cxnLst/>
            <a:rect r="r" b="b" t="t" l="l"/>
            <a:pathLst>
              <a:path h="1652965" w="2291806">
                <a:moveTo>
                  <a:pt x="0" y="0"/>
                </a:moveTo>
                <a:lnTo>
                  <a:pt x="2291805" y="0"/>
                </a:lnTo>
                <a:lnTo>
                  <a:pt x="2291805" y="1652965"/>
                </a:lnTo>
                <a:lnTo>
                  <a:pt x="0" y="16529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97507" y="416772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SPIN: Needs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97507" y="3476973"/>
            <a:ext cx="17090493" cy="315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38"/>
              </a:lnSpc>
            </a:pPr>
            <a:r>
              <a:rPr lang="en-US" sz="9027" spc="1002">
                <a:solidFill>
                  <a:srgbClr val="ED1A77"/>
                </a:solidFill>
                <a:latin typeface="Gagalin"/>
              </a:rPr>
              <a:t>Examples of</a:t>
            </a:r>
          </a:p>
          <a:p>
            <a:pPr algn="ctr">
              <a:lnSpc>
                <a:spcPts val="12638"/>
              </a:lnSpc>
              <a:spcBef>
                <a:spcPct val="0"/>
              </a:spcBef>
            </a:pPr>
            <a:r>
              <a:rPr lang="en-US" sz="9027" spc="1002">
                <a:solidFill>
                  <a:srgbClr val="ED1A77"/>
                </a:solidFill>
                <a:latin typeface="Gagalin"/>
              </a:rPr>
              <a:t>Needs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47136" y="1549748"/>
            <a:ext cx="6261458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Reminders about upcoming deadlines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033496" y="1254125"/>
            <a:ext cx="3983661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1-on-1 help for some assignments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54205" y="3581748"/>
            <a:ext cx="3942884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larger font size for reading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54972" y="6812237"/>
            <a:ext cx="4122544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Quiet space to complete assignments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48991" y="7473465"/>
            <a:ext cx="4457748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seating at front of classroom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827622" y="7169150"/>
            <a:ext cx="4189535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extended time on some assignments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027916" y="4060825"/>
            <a:ext cx="4059110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Clear,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step-by-step  directions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68950" y="1657350"/>
            <a:ext cx="364953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examples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802628" y="2275117"/>
            <a:ext cx="13880252" cy="7460635"/>
          </a:xfrm>
          <a:custGeom>
            <a:avLst/>
            <a:gdLst/>
            <a:ahLst/>
            <a:cxnLst/>
            <a:rect r="r" b="b" t="t" l="l"/>
            <a:pathLst>
              <a:path h="7460635" w="13880252">
                <a:moveTo>
                  <a:pt x="0" y="0"/>
                </a:moveTo>
                <a:lnTo>
                  <a:pt x="13880251" y="0"/>
                </a:lnTo>
                <a:lnTo>
                  <a:pt x="13880251" y="7460635"/>
                </a:lnTo>
                <a:lnTo>
                  <a:pt x="0" y="7460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85480" y="2768600"/>
            <a:ext cx="10914546" cy="4597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spc="721">
                <a:solidFill>
                  <a:srgbClr val="000000"/>
                </a:solidFill>
                <a:latin typeface="Arimo"/>
              </a:rPr>
              <a:t>Talk to your partner about your needs. </a:t>
            </a:r>
          </a:p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spc="721">
                <a:solidFill>
                  <a:srgbClr val="000000"/>
                </a:solidFill>
                <a:latin typeface="Arimo"/>
              </a:rPr>
              <a:t>Then write them on your paper.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507" y="416772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Turn and Talk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946839">
            <a:off x="14147537" y="6004013"/>
            <a:ext cx="3685805" cy="3854437"/>
          </a:xfrm>
          <a:custGeom>
            <a:avLst/>
            <a:gdLst/>
            <a:ahLst/>
            <a:cxnLst/>
            <a:rect r="r" b="b" t="t" l="l"/>
            <a:pathLst>
              <a:path h="3854437" w="3685805">
                <a:moveTo>
                  <a:pt x="0" y="0"/>
                </a:moveTo>
                <a:lnTo>
                  <a:pt x="3685805" y="0"/>
                </a:lnTo>
                <a:lnTo>
                  <a:pt x="3685805" y="3854437"/>
                </a:lnTo>
                <a:lnTo>
                  <a:pt x="0" y="3854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94261" y="2340311"/>
            <a:ext cx="15496984" cy="460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Use the strengths, preferences, interests, and needs you wrote on your worksheet to create your own SPIN statement.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507" y="416772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SPIN: Put It All Together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97507" y="269082"/>
            <a:ext cx="17090493" cy="234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SPIN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4186374" y="6965998"/>
            <a:ext cx="3950667" cy="3165472"/>
          </a:xfrm>
          <a:custGeom>
            <a:avLst/>
            <a:gdLst/>
            <a:ahLst/>
            <a:cxnLst/>
            <a:rect r="r" b="b" t="t" l="l"/>
            <a:pathLst>
              <a:path h="3165472" w="3950667">
                <a:moveTo>
                  <a:pt x="0" y="0"/>
                </a:moveTo>
                <a:lnTo>
                  <a:pt x="3950667" y="0"/>
                </a:lnTo>
                <a:lnTo>
                  <a:pt x="3950667" y="3165473"/>
                </a:lnTo>
                <a:lnTo>
                  <a:pt x="0" y="31654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97507" y="532356"/>
            <a:ext cx="17090493" cy="2347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80"/>
              </a:lnSpc>
              <a:spcBef>
                <a:spcPct val="0"/>
              </a:spcBef>
            </a:pPr>
            <a:r>
              <a:rPr lang="en-US" sz="13700" spc="1520">
                <a:solidFill>
                  <a:srgbClr val="000000"/>
                </a:solidFill>
                <a:latin typeface="Gagalin"/>
              </a:rPr>
              <a:t>JOurnal Prompt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545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33671" y="3006951"/>
            <a:ext cx="16618165" cy="5664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Arimo Bold"/>
              </a:rPr>
              <a:t>When you're deciding on goals, do you think about your strengths and interests?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245549" y="7218001"/>
            <a:ext cx="3013751" cy="2906298"/>
          </a:xfrm>
          <a:custGeom>
            <a:avLst/>
            <a:gdLst/>
            <a:ahLst/>
            <a:cxnLst/>
            <a:rect r="r" b="b" t="t" l="l"/>
            <a:pathLst>
              <a:path h="2906298" w="3013751">
                <a:moveTo>
                  <a:pt x="0" y="0"/>
                </a:moveTo>
                <a:lnTo>
                  <a:pt x="3013751" y="0"/>
                </a:lnTo>
                <a:lnTo>
                  <a:pt x="3013751" y="2906298"/>
                </a:lnTo>
                <a:lnTo>
                  <a:pt x="0" y="29062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440366" y="1870569"/>
            <a:ext cx="7393658" cy="7971766"/>
            <a:chOff x="0" y="0"/>
            <a:chExt cx="2501064" cy="26966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01064" cy="2696622"/>
            </a:xfrm>
            <a:custGeom>
              <a:avLst/>
              <a:gdLst/>
              <a:ahLst/>
              <a:cxnLst/>
              <a:rect r="r" b="b" t="t" l="l"/>
              <a:pathLst>
                <a:path h="2696622" w="2501064">
                  <a:moveTo>
                    <a:pt x="0" y="0"/>
                  </a:moveTo>
                  <a:lnTo>
                    <a:pt x="2501064" y="0"/>
                  </a:lnTo>
                  <a:lnTo>
                    <a:pt x="2501064" y="2696622"/>
                  </a:lnTo>
                  <a:lnTo>
                    <a:pt x="0" y="2696622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426778" y="1870569"/>
            <a:ext cx="8784316" cy="7971766"/>
            <a:chOff x="0" y="0"/>
            <a:chExt cx="11712421" cy="1062902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712421" cy="10629022"/>
            </a:xfrm>
            <a:custGeom>
              <a:avLst/>
              <a:gdLst/>
              <a:ahLst/>
              <a:cxnLst/>
              <a:rect r="r" b="b" t="t" l="l"/>
              <a:pathLst>
                <a:path h="10629022" w="11712421">
                  <a:moveTo>
                    <a:pt x="0" y="0"/>
                  </a:moveTo>
                  <a:lnTo>
                    <a:pt x="11712421" y="0"/>
                  </a:lnTo>
                  <a:lnTo>
                    <a:pt x="11712421" y="10629022"/>
                  </a:lnTo>
                  <a:lnTo>
                    <a:pt x="0" y="10629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489110" y="881153"/>
              <a:ext cx="10734201" cy="87047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 spc="721">
                  <a:solidFill>
                    <a:srgbClr val="ED1A77"/>
                  </a:solidFill>
                  <a:latin typeface="Arimo Bold"/>
                </a:rPr>
                <a:t>SPIN</a:t>
              </a:r>
              <a:r>
                <a:rPr lang="en-US" sz="6500" spc="721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6440"/>
                </a:lnSpc>
                <a:spcBef>
                  <a:spcPct val="0"/>
                </a:spcBef>
              </a:pPr>
              <a:r>
                <a:rPr lang="en-US" sz="4600" spc="510">
                  <a:solidFill>
                    <a:srgbClr val="000000"/>
                  </a:solidFill>
                  <a:latin typeface="Arimo"/>
                </a:rPr>
                <a:t>sta</a:t>
              </a:r>
              <a:r>
                <a:rPr lang="en-US" sz="4600" spc="510">
                  <a:solidFill>
                    <a:srgbClr val="000000"/>
                  </a:solidFill>
                  <a:latin typeface="Arimo"/>
                </a:rPr>
                <a:t>nds for</a:t>
              </a:r>
            </a:p>
            <a:p>
              <a:pPr algn="ctr">
                <a:lnSpc>
                  <a:spcPts val="9100"/>
                </a:lnSpc>
              </a:pPr>
              <a:r>
                <a:rPr lang="en-US" sz="6500" spc="721">
                  <a:solidFill>
                    <a:srgbClr val="ED1A77"/>
                  </a:solidFill>
                  <a:latin typeface="Arimo Bold"/>
                </a:rPr>
                <a:t>S</a:t>
              </a:r>
              <a:r>
                <a:rPr lang="en-US" sz="6500" spc="721">
                  <a:solidFill>
                    <a:srgbClr val="000000"/>
                  </a:solidFill>
                  <a:latin typeface="Arimo"/>
                </a:rPr>
                <a:t>trengths </a:t>
              </a:r>
            </a:p>
            <a:p>
              <a:pPr algn="ctr">
                <a:lnSpc>
                  <a:spcPts val="9100"/>
                </a:lnSpc>
              </a:pPr>
              <a:r>
                <a:rPr lang="en-US" sz="6500" spc="721">
                  <a:solidFill>
                    <a:srgbClr val="ED1A77"/>
                  </a:solidFill>
                  <a:latin typeface="Arimo Bold"/>
                </a:rPr>
                <a:t>P</a:t>
              </a:r>
              <a:r>
                <a:rPr lang="en-US" sz="6500" spc="721">
                  <a:solidFill>
                    <a:srgbClr val="000000"/>
                  </a:solidFill>
                  <a:latin typeface="Arimo"/>
                </a:rPr>
                <a:t>references</a:t>
              </a:r>
            </a:p>
            <a:p>
              <a:pPr algn="ctr">
                <a:lnSpc>
                  <a:spcPts val="9100"/>
                </a:lnSpc>
              </a:pPr>
              <a:r>
                <a:rPr lang="en-US" sz="6500" spc="721">
                  <a:solidFill>
                    <a:srgbClr val="ED1A77"/>
                  </a:solidFill>
                  <a:latin typeface="Arimo Bold"/>
                </a:rPr>
                <a:t>I</a:t>
              </a:r>
              <a:r>
                <a:rPr lang="en-US" sz="6500" spc="721">
                  <a:solidFill>
                    <a:srgbClr val="000000"/>
                  </a:solidFill>
                  <a:latin typeface="Arimo"/>
                </a:rPr>
                <a:t>nterests</a:t>
              </a:r>
            </a:p>
            <a:p>
              <a:pPr algn="ctr">
                <a:lnSpc>
                  <a:spcPts val="9100"/>
                </a:lnSpc>
                <a:spcBef>
                  <a:spcPct val="0"/>
                </a:spcBef>
              </a:pPr>
              <a:r>
                <a:rPr lang="en-US" sz="6500" spc="721">
                  <a:solidFill>
                    <a:srgbClr val="ED1A77"/>
                  </a:solidFill>
                  <a:latin typeface="Arimo Bold"/>
                </a:rPr>
                <a:t>N</a:t>
              </a:r>
              <a:r>
                <a:rPr lang="en-US" sz="6500" spc="721">
                  <a:solidFill>
                    <a:srgbClr val="000000"/>
                  </a:solidFill>
                  <a:latin typeface="Arimo"/>
                </a:rPr>
                <a:t>eeds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197507" y="416772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What's your SPIN?</a:t>
            </a:r>
          </a:p>
        </p:txBody>
      </p:sp>
      <p:sp>
        <p:nvSpPr>
          <p:cNvPr name="TextBox 11" id="11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532258" y="1743240"/>
            <a:ext cx="7209872" cy="806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Knowing these things about yourself can help you be successful in and out of the classroom!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-762964">
            <a:off x="1453130" y="1905000"/>
            <a:ext cx="3759898" cy="4114800"/>
          </a:xfrm>
          <a:custGeom>
            <a:avLst/>
            <a:gdLst/>
            <a:ahLst/>
            <a:cxnLst/>
            <a:rect r="r" b="b" t="t" l="l"/>
            <a:pathLst>
              <a:path h="4114800" w="3759898">
                <a:moveTo>
                  <a:pt x="0" y="0"/>
                </a:moveTo>
                <a:lnTo>
                  <a:pt x="3759898" y="0"/>
                </a:lnTo>
                <a:lnTo>
                  <a:pt x="37598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266606" y="1762125"/>
            <a:ext cx="12530712" cy="852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We learned that strengths are </a:t>
            </a:r>
            <a:r>
              <a:rPr lang="en-US" sz="6000" spc="666">
                <a:solidFill>
                  <a:srgbClr val="ED1A77"/>
                </a:solidFill>
                <a:latin typeface="Arimo Bold"/>
              </a:rPr>
              <a:t>things you're really good at</a:t>
            </a:r>
            <a:r>
              <a:rPr lang="en-US" sz="6000" spc="666">
                <a:solidFill>
                  <a:srgbClr val="000000"/>
                </a:solidFill>
                <a:latin typeface="Arimo"/>
              </a:rPr>
              <a:t> and the </a:t>
            </a:r>
            <a:r>
              <a:rPr lang="en-US" sz="6000" spc="666">
                <a:solidFill>
                  <a:srgbClr val="ED1A77"/>
                </a:solidFill>
                <a:latin typeface="Arimo Bold"/>
              </a:rPr>
              <a:t>qualities that make you special and unique</a:t>
            </a:r>
            <a:r>
              <a:rPr lang="en-US" sz="6000" spc="666">
                <a:solidFill>
                  <a:srgbClr val="000000"/>
                </a:solidFill>
                <a:latin typeface="Arimo"/>
              </a:rPr>
              <a:t>. They can be </a:t>
            </a:r>
            <a:r>
              <a:rPr lang="en-US" sz="6000" spc="666">
                <a:solidFill>
                  <a:srgbClr val="ED1A77"/>
                </a:solidFill>
                <a:latin typeface="Arimo Bold"/>
              </a:rPr>
              <a:t>talents</a:t>
            </a:r>
            <a:r>
              <a:rPr lang="en-US" sz="6000" spc="666">
                <a:solidFill>
                  <a:srgbClr val="000000"/>
                </a:solidFill>
                <a:latin typeface="Arimo"/>
              </a:rPr>
              <a:t>, </a:t>
            </a:r>
            <a:r>
              <a:rPr lang="en-US" sz="6000" spc="666">
                <a:solidFill>
                  <a:srgbClr val="ED1A77"/>
                </a:solidFill>
                <a:latin typeface="Arimo Bold"/>
              </a:rPr>
              <a:t>skills</a:t>
            </a:r>
            <a:r>
              <a:rPr lang="en-US" sz="6000" spc="666">
                <a:solidFill>
                  <a:srgbClr val="000000"/>
                </a:solidFill>
                <a:latin typeface="Arimo"/>
              </a:rPr>
              <a:t>, or </a:t>
            </a:r>
            <a:r>
              <a:rPr lang="en-US" sz="6000" spc="666">
                <a:solidFill>
                  <a:srgbClr val="ED1A77"/>
                </a:solidFill>
                <a:latin typeface="Arimo Bold"/>
              </a:rPr>
              <a:t>positive characteristics</a:t>
            </a:r>
            <a:r>
              <a:rPr lang="en-US" sz="6000" spc="666">
                <a:solidFill>
                  <a:srgbClr val="000000"/>
                </a:solidFill>
                <a:latin typeface="Arimo"/>
              </a:rPr>
              <a:t> that help you succeed and feel confident.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97507" y="416772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SPIN: Strengths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97507" y="3476973"/>
            <a:ext cx="17090493" cy="315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38"/>
              </a:lnSpc>
            </a:pPr>
            <a:r>
              <a:rPr lang="en-US" sz="9027" spc="1002">
                <a:solidFill>
                  <a:srgbClr val="ED1A77"/>
                </a:solidFill>
                <a:latin typeface="Gagalin"/>
              </a:rPr>
              <a:t>Examples of </a:t>
            </a:r>
          </a:p>
          <a:p>
            <a:pPr algn="ctr">
              <a:lnSpc>
                <a:spcPts val="12638"/>
              </a:lnSpc>
              <a:spcBef>
                <a:spcPct val="0"/>
              </a:spcBef>
            </a:pPr>
            <a:r>
              <a:rPr lang="en-US" sz="9027" spc="1002">
                <a:solidFill>
                  <a:srgbClr val="ED1A77"/>
                </a:solidFill>
                <a:latin typeface="Gagalin"/>
              </a:rPr>
              <a:t>Strengths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50204" y="4584959"/>
            <a:ext cx="2308771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artistic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40440" y="2617066"/>
            <a:ext cx="3189684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tech savvy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38505" y="6552852"/>
            <a:ext cx="439355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problem solver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65895" y="952500"/>
            <a:ext cx="2778621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organized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45072" y="952500"/>
            <a:ext cx="740077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good communication skills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04589" y="7975600"/>
            <a:ext cx="3939927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good attitude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72187" y="2617066"/>
            <a:ext cx="4936629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leadership skills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835601" y="6552852"/>
            <a:ext cx="3573214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hard worker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345460" y="7975600"/>
            <a:ext cx="298028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coachable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997297" y="8578850"/>
            <a:ext cx="349091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resourceful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663934" y="4584959"/>
            <a:ext cx="239717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friendly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802628" y="2275117"/>
            <a:ext cx="13880252" cy="7460635"/>
          </a:xfrm>
          <a:custGeom>
            <a:avLst/>
            <a:gdLst/>
            <a:ahLst/>
            <a:cxnLst/>
            <a:rect r="r" b="b" t="t" l="l"/>
            <a:pathLst>
              <a:path h="7460635" w="13880252">
                <a:moveTo>
                  <a:pt x="0" y="0"/>
                </a:moveTo>
                <a:lnTo>
                  <a:pt x="13880251" y="0"/>
                </a:lnTo>
                <a:lnTo>
                  <a:pt x="13880251" y="7460635"/>
                </a:lnTo>
                <a:lnTo>
                  <a:pt x="0" y="7460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85480" y="2768600"/>
            <a:ext cx="10914546" cy="4597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spc="721">
                <a:solidFill>
                  <a:srgbClr val="000000"/>
                </a:solidFill>
                <a:latin typeface="Arimo"/>
              </a:rPr>
              <a:t>Talk to your partner about your strengths. </a:t>
            </a:r>
          </a:p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spc="721">
                <a:solidFill>
                  <a:srgbClr val="000000"/>
                </a:solidFill>
                <a:latin typeface="Arimo"/>
              </a:rPr>
              <a:t>Then write them on your paper.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507" y="416772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Turn and Talk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49968" y="2462075"/>
            <a:ext cx="14985570" cy="6902253"/>
            <a:chOff x="0" y="0"/>
            <a:chExt cx="5069193" cy="23348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69193" cy="2334836"/>
            </a:xfrm>
            <a:custGeom>
              <a:avLst/>
              <a:gdLst/>
              <a:ahLst/>
              <a:cxnLst/>
              <a:rect r="r" b="b" t="t" l="l"/>
              <a:pathLst>
                <a:path h="2334836" w="5069193">
                  <a:moveTo>
                    <a:pt x="0" y="0"/>
                  </a:moveTo>
                  <a:lnTo>
                    <a:pt x="5069193" y="0"/>
                  </a:lnTo>
                  <a:lnTo>
                    <a:pt x="5069193" y="2334836"/>
                  </a:lnTo>
                  <a:lnTo>
                    <a:pt x="0" y="2334836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627130" y="2646127"/>
            <a:ext cx="14231246" cy="639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Preferences are things you like or enjoy more than others--they make you happy or comfortable. You may have preferences for certain foods, activities, and even ways to learn in the classroom.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795556" y="227514"/>
            <a:ext cx="2125642" cy="1918392"/>
          </a:xfrm>
          <a:custGeom>
            <a:avLst/>
            <a:gdLst/>
            <a:ahLst/>
            <a:cxnLst/>
            <a:rect r="r" b="b" t="t" l="l"/>
            <a:pathLst>
              <a:path h="1918392" w="2125642">
                <a:moveTo>
                  <a:pt x="0" y="0"/>
                </a:moveTo>
                <a:lnTo>
                  <a:pt x="2125641" y="0"/>
                </a:lnTo>
                <a:lnTo>
                  <a:pt x="2125641" y="1918391"/>
                </a:lnTo>
                <a:lnTo>
                  <a:pt x="0" y="19183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97507" y="416772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SPIN: Preferences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ED1A7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97507" y="3476973"/>
            <a:ext cx="17090493" cy="315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38"/>
              </a:lnSpc>
            </a:pPr>
            <a:r>
              <a:rPr lang="en-US" sz="9027" spc="1002">
                <a:solidFill>
                  <a:srgbClr val="ED1A77"/>
                </a:solidFill>
                <a:latin typeface="Gagalin"/>
              </a:rPr>
              <a:t>Examples of</a:t>
            </a:r>
          </a:p>
          <a:p>
            <a:pPr algn="ctr">
              <a:lnSpc>
                <a:spcPts val="12638"/>
              </a:lnSpc>
              <a:spcBef>
                <a:spcPct val="0"/>
              </a:spcBef>
            </a:pPr>
            <a:r>
              <a:rPr lang="en-US" sz="9027" spc="1002">
                <a:solidFill>
                  <a:srgbClr val="ED1A77"/>
                </a:solidFill>
                <a:latin typeface="Gagalin"/>
              </a:rPr>
              <a:t>Preferences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Strengths and Limitations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601485" y="3393006"/>
            <a:ext cx="331306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quiet space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1298" y="2020337"/>
            <a:ext cx="5617369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hands-on activities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25017" y="3393006"/>
            <a:ext cx="3177927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group work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24327" y="8578850"/>
            <a:ext cx="559562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work independently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65808" y="2020337"/>
            <a:ext cx="6783864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sensory-friendly space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148777" y="952500"/>
            <a:ext cx="718795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work with headphones in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89894" y="7415039"/>
            <a:ext cx="5895677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Work with a partner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36246" y="7415039"/>
            <a:ext cx="573047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verbal instructions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646455" y="8578850"/>
            <a:ext cx="55355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visual instructions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127468" y="4765675"/>
            <a:ext cx="378708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short breaks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65808" y="4765675"/>
            <a:ext cx="204817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fidgets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559762" y="2623587"/>
            <a:ext cx="140144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Math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225017" y="6251227"/>
            <a:ext cx="209931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Science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021008" y="6251227"/>
            <a:ext cx="101981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Art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DAFmeO27rTQ</dc:identifier>
  <dcterms:modified xsi:type="dcterms:W3CDTF">2011-08-01T06:04:30Z</dcterms:modified>
  <cp:revision>1</cp:revision>
  <dc:title>Slide Show 2.4</dc:title>
</cp:coreProperties>
</file>