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1"/>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Lst>
  <p:sldSz cx="18288000" cy="10287000"/>
  <p:notesSz cx="6858000" cy="9144000"/>
  <p:embeddedFontLst>
    <p:embeddedFont>
      <p:font typeface="Playfair Display" charset="1" panose="00000500000000000000"/>
      <p:regular r:id="rId6"/>
    </p:embeddedFont>
    <p:embeddedFont>
      <p:font typeface="Playfair Display Bold" charset="1" panose="00000800000000000000"/>
      <p:regular r:id="rId7"/>
    </p:embeddedFont>
    <p:embeddedFont>
      <p:font typeface="Playfair Display Italics" charset="1" panose="00000500000000000000"/>
      <p:regular r:id="rId8"/>
    </p:embeddedFont>
    <p:embeddedFont>
      <p:font typeface="Playfair Display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Gagalin" charset="1" panose="0000050000000000000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slides/slide1.xml" Type="http://schemas.openxmlformats.org/officeDocument/2006/relationships/slide"/><Relationship Id="rId16" Target="slides/slide2.xml" Type="http://schemas.openxmlformats.org/officeDocument/2006/relationships/slide"/><Relationship Id="rId17" Target="slides/slide3.xml" Type="http://schemas.openxmlformats.org/officeDocument/2006/relationships/slide"/><Relationship Id="rId18" Target="slides/slide4.xml" Type="http://schemas.openxmlformats.org/officeDocument/2006/relationships/slide"/><Relationship Id="rId19" Target="slides/slide5.xml" Type="http://schemas.openxmlformats.org/officeDocument/2006/relationships/slide"/><Relationship Id="rId2" Target="presProps.xml" Type="http://schemas.openxmlformats.org/officeDocument/2006/relationships/presProps"/><Relationship Id="rId20" Target="slides/slide6.xml" Type="http://schemas.openxmlformats.org/officeDocument/2006/relationships/slide"/><Relationship Id="rId21" Target="slides/slide7.xml" Type="http://schemas.openxmlformats.org/officeDocument/2006/relationships/slide"/><Relationship Id="rId22" Target="slides/slide8.xml" Type="http://schemas.openxmlformats.org/officeDocument/2006/relationships/slide"/><Relationship Id="rId23" Target="slides/slide9.xml" Type="http://schemas.openxmlformats.org/officeDocument/2006/relationships/slide"/><Relationship Id="rId24" Target="slides/slide10.xml" Type="http://schemas.openxmlformats.org/officeDocument/2006/relationships/slide"/><Relationship Id="rId25" Target="slides/slide11.xml" Type="http://schemas.openxmlformats.org/officeDocument/2006/relationships/slide"/><Relationship Id="rId26" Target="slides/slide12.xml" Type="http://schemas.openxmlformats.org/officeDocument/2006/relationships/slide"/><Relationship Id="rId27" Target="slides/slide13.xml" Type="http://schemas.openxmlformats.org/officeDocument/2006/relationships/slide"/><Relationship Id="rId28" Target="slides/slide14.xml" Type="http://schemas.openxmlformats.org/officeDocument/2006/relationships/slide"/><Relationship Id="rId29" Target="slides/slide15.xml" Type="http://schemas.openxmlformats.org/officeDocument/2006/relationships/slide"/><Relationship Id="rId3" Target="viewProps.xml" Type="http://schemas.openxmlformats.org/officeDocument/2006/relationships/viewProps"/><Relationship Id="rId30" Target="slides/slide16.xml" Type="http://schemas.openxmlformats.org/officeDocument/2006/relationships/slide"/><Relationship Id="rId31" Target="notesMasters/notesMaster1.xml" Type="http://schemas.openxmlformats.org/officeDocument/2006/relationships/notesMaster"/><Relationship Id="rId32" Target="theme/theme2.xml" Type="http://schemas.openxmlformats.org/officeDocument/2006/relationships/theme"/><Relationship Id="rId33" Target="notesSlides/notesSlide1.xml" Type="http://schemas.openxmlformats.org/officeDocument/2006/relationships/notesSlide"/><Relationship Id="rId34" Target="notesSlides/notesSlide2.xml" Type="http://schemas.openxmlformats.org/officeDocument/2006/relationships/notesSlide"/><Relationship Id="rId35" Target="notesSlides/notesSlide3.xml" Type="http://schemas.openxmlformats.org/officeDocument/2006/relationships/notesSlide"/><Relationship Id="rId36" Target="notesSlides/notesSlide4.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Instructors</a:t>
            </a:r>
          </a:p>
          <a:p>
            <a:r>
              <a:rPr lang="en-US"/>
              <a:t/>
            </a:r>
          </a:p>
          <a:p>
            <a:r>
              <a:rPr lang="en-US"/>
              <a:t>Implementation A: </a:t>
            </a:r>
          </a:p>
          <a:p>
            <a:r>
              <a:rPr lang="en-US"/>
              <a:t/>
            </a:r>
          </a:p>
          <a:p>
            <a:r>
              <a:rPr lang="en-US"/>
              <a:t>Break students into groups</a:t>
            </a:r>
          </a:p>
          <a:p>
            <a:r>
              <a:rPr lang="en-US"/>
              <a:t/>
            </a:r>
          </a:p>
          <a:p>
            <a:r>
              <a:rPr lang="en-US"/>
              <a:t>Provide each group with a length of rope</a:t>
            </a:r>
          </a:p>
          <a:p>
            <a:r>
              <a:rPr lang="en-US"/>
              <a:t/>
            </a:r>
          </a:p>
          <a:p>
            <a:r>
              <a:rPr lang="en-US"/>
              <a:t>Have students look up a knot to tie, or provide them with a preprinted worksheet with various knots (resource links at bottom).</a:t>
            </a:r>
          </a:p>
          <a:p>
            <a:r>
              <a:rPr lang="en-US"/>
              <a:t/>
            </a:r>
          </a:p>
          <a:p>
            <a:r>
              <a:rPr lang="en-US"/>
              <a:t>Instruct students to practice tieing the knot itself and prepare to present the knot tying to the class providing information about strengths and limitations of its use, and tell them to provide adaptations if there are any which will support its use.</a:t>
            </a:r>
          </a:p>
          <a:p>
            <a:r>
              <a:rPr lang="en-US"/>
              <a:t/>
            </a:r>
          </a:p>
          <a:p>
            <a:r>
              <a:rPr lang="en-US"/>
              <a:t>Implementation B:</a:t>
            </a:r>
          </a:p>
          <a:p>
            <a:r>
              <a:rPr lang="en-US"/>
              <a:t/>
            </a:r>
          </a:p>
          <a:p>
            <a:r>
              <a:rPr lang="en-US"/>
              <a:t>When working with students who have barriers to knot tying the following implementations can be used: </a:t>
            </a:r>
          </a:p>
          <a:p>
            <a:r>
              <a:rPr lang="en-US"/>
              <a:t/>
            </a:r>
          </a:p>
          <a:p>
            <a:r>
              <a:rPr lang="en-US"/>
              <a:t>Allow an aide or another individual to work with them and support the student with a disability in tying the knot.  Talk about what makes the knot a strong knot while they are tying it, and what the limitations of the knot are, discuss why sometimes certain knots are great for certain things, why other knots might be better, or how to adapt a knot.</a:t>
            </a:r>
          </a:p>
          <a:p>
            <a:r>
              <a:rPr lang="en-US"/>
              <a:t/>
            </a:r>
          </a:p>
          <a:p>
            <a:r>
              <a:rPr lang="en-US"/>
              <a:t>For students with personal space, or tactile sensitivities allow the individual to view virtual knot tying.</a:t>
            </a:r>
          </a:p>
          <a:p>
            <a:r>
              <a:rPr lang="en-US"/>
              <a:t/>
            </a:r>
          </a:p>
          <a:p>
            <a:r>
              <a:rPr lang="en-US"/>
              <a:t>For students who are twice-exceptional teachers can expand this activity by using science lab equipment and teaching medical knots.</a:t>
            </a:r>
          </a:p>
          <a:p>
            <a:r>
              <a:rPr lang="en-US"/>
              <a:t/>
            </a:r>
          </a:p>
          <a:p>
            <a:r>
              <a:rPr lang="en-US"/>
              <a:t/>
            </a:r>
          </a:p>
          <a:p>
            <a:r>
              <a:rPr lang="en-US"/>
              <a:t>Resources for knot tying:</a:t>
            </a:r>
          </a:p>
          <a:p>
            <a:r>
              <a:rPr lang="en-US"/>
              <a:t> </a:t>
            </a:r>
          </a:p>
          <a:p>
            <a:r>
              <a:rPr lang="en-US"/>
              <a:t>https://www.animatedknots.com/figure-8-knot</a:t>
            </a:r>
          </a:p>
          <a:p>
            <a:r>
              <a:rPr lang="en-US"/>
              <a:t/>
            </a:r>
          </a:p>
          <a:p>
            <a:r>
              <a:rPr lang="en-US"/>
              <a:t>https://bit.ly/3caPLIe</a:t>
            </a:r>
          </a:p>
          <a:p>
            <a:r>
              <a:rPr lang="en-US"/>
              <a:t/>
            </a:r>
          </a:p>
          <a:p>
            <a:r>
              <a:rPr lang="en-US"/>
              <a:t>https://www.scoutresources.org.uk/downloads/knots_knot_notes.pdf</a:t>
            </a:r>
          </a:p>
          <a:p>
            <a:r>
              <a:rPr lang="en-US"/>
              <a:t/>
            </a:r>
          </a:p>
          <a:p>
            <a:r>
              <a:rPr lang="en-US"/>
              <a:t>https://bit.ly/3caPLIe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Report of findings: </a:t>
            </a:r>
          </a:p>
          <a:p>
            <a:r>
              <a:rPr lang="en-US"/>
              <a:t/>
            </a:r>
          </a:p>
          <a:p>
            <a:r>
              <a:rPr lang="en-US"/>
              <a:t>Have the students look at their knots and answer the following questions out loud, 1:1, or in their small groups by reading, listening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Teachers: </a:t>
            </a:r>
          </a:p>
          <a:p>
            <a:r>
              <a:rPr lang="en-US"/>
              <a:t/>
            </a:r>
          </a:p>
          <a:p>
            <a:r>
              <a:rPr lang="en-US"/>
              <a:t>Tell your student that you are going to practice working with your strengths.</a:t>
            </a:r>
          </a:p>
          <a:p>
            <a:r>
              <a:rPr lang="en-US"/>
              <a:t/>
            </a:r>
          </a:p>
          <a:p>
            <a:r>
              <a:rPr lang="en-US"/>
              <a:t>This can be done individually, as a class, or with a partner - Sometimes it is good to practice with a group first.</a:t>
            </a:r>
          </a:p>
          <a:p>
            <a:r>
              <a:rPr lang="en-US"/>
              <a:t/>
            </a:r>
          </a:p>
          <a:p>
            <a:r>
              <a:rPr lang="en-US"/>
              <a:t>1) Have students either spin a virtual spinner (linked, or you can create your own):</a:t>
            </a:r>
          </a:p>
          <a:p>
            <a:r>
              <a:rPr lang="en-US"/>
              <a:t/>
            </a:r>
          </a:p>
          <a:p>
            <a:r>
              <a:rPr lang="en-US"/>
              <a:t>https://wheelofnames.com/</a:t>
            </a:r>
          </a:p>
          <a:p>
            <a:r>
              <a:rPr lang="en-US"/>
              <a:t> </a:t>
            </a:r>
          </a:p>
          <a:p>
            <a:r>
              <a:rPr lang="en-US"/>
              <a:t>It doesn't need to be detailed, it is the student's job to look up the job, or skill itself; provide support as appropriate to your individualized student.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Just as they respond to the questions related to the knot, now have the students use the list of strengths and limitations that they created at the beginning of the lesson and respond to the following questions.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5.jpeg" Type="http://schemas.openxmlformats.org/officeDocument/2006/relationships/image"/><Relationship Id="rId4" Target="../media/image10.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5.jpe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5.jpe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https://spinthewheel.app/list-of-jobs" TargetMode="External" Type="http://schemas.openxmlformats.org/officeDocument/2006/relationships/hyperlink"/></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5.jpe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716" b="16255"/>
          <a:stretch>
            <a:fillRect/>
          </a:stretch>
        </p:blipFill>
        <p:spPr>
          <a:xfrm flipH="false" flipV="false">
            <a:off x="0" y="0"/>
            <a:ext cx="18288000" cy="10287000"/>
          </a:xfrm>
          <a:prstGeom prst="rect">
            <a:avLst/>
          </a:prstGeom>
        </p:spPr>
      </p:pic>
      <p:grpSp>
        <p:nvGrpSpPr>
          <p:cNvPr name="Group 3" id="3"/>
          <p:cNvGrpSpPr/>
          <p:nvPr/>
        </p:nvGrpSpPr>
        <p:grpSpPr>
          <a:xfrm rot="0">
            <a:off x="368820" y="0"/>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sp>
        <p:nvSpPr>
          <p:cNvPr name="TextBox 5" id="5"/>
          <p:cNvSpPr txBox="true"/>
          <p:nvPr/>
        </p:nvSpPr>
        <p:spPr>
          <a:xfrm rot="-5400000">
            <a:off x="-4919562"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TextBox 6" id="6"/>
          <p:cNvSpPr txBox="true"/>
          <p:nvPr/>
        </p:nvSpPr>
        <p:spPr>
          <a:xfrm rot="0">
            <a:off x="1317123" y="344938"/>
            <a:ext cx="16970877" cy="3143250"/>
          </a:xfrm>
          <a:prstGeom prst="rect">
            <a:avLst/>
          </a:prstGeom>
        </p:spPr>
        <p:txBody>
          <a:bodyPr anchor="t" rtlCol="false" tIns="0" lIns="0" bIns="0" rIns="0">
            <a:spAutoFit/>
          </a:bodyPr>
          <a:lstStyle/>
          <a:p>
            <a:pPr algn="ctr">
              <a:lnSpc>
                <a:spcPts val="12599"/>
              </a:lnSpc>
              <a:spcBef>
                <a:spcPct val="0"/>
              </a:spcBef>
            </a:pPr>
            <a:r>
              <a:rPr lang="en-US" sz="9000">
                <a:solidFill>
                  <a:srgbClr val="FFFFFF"/>
                </a:solidFill>
                <a:latin typeface="Gagalin"/>
              </a:rPr>
              <a:t>Constructing your future: Strengths and limitations</a:t>
            </a:r>
          </a:p>
        </p:txBody>
      </p:sp>
      <p:sp>
        <p:nvSpPr>
          <p:cNvPr name="Freeform 7" id="7"/>
          <p:cNvSpPr/>
          <p:nvPr/>
        </p:nvSpPr>
        <p:spPr>
          <a:xfrm flipH="false" flipV="false" rot="0">
            <a:off x="8892906" y="7761904"/>
            <a:ext cx="9064476" cy="2181583"/>
          </a:xfrm>
          <a:custGeom>
            <a:avLst/>
            <a:gdLst/>
            <a:ahLst/>
            <a:cxnLst/>
            <a:rect r="r" b="b" t="t" l="l"/>
            <a:pathLst>
              <a:path h="2181583" w="9064476">
                <a:moveTo>
                  <a:pt x="0" y="0"/>
                </a:moveTo>
                <a:lnTo>
                  <a:pt x="9064476" y="0"/>
                </a:lnTo>
                <a:lnTo>
                  <a:pt x="9064476" y="2181582"/>
                </a:lnTo>
                <a:lnTo>
                  <a:pt x="0" y="2181582"/>
                </a:lnTo>
                <a:lnTo>
                  <a:pt x="0" y="0"/>
                </a:lnTo>
                <a:close/>
              </a:path>
            </a:pathLst>
          </a:custGeom>
          <a:blipFill>
            <a:blip r:embed="rId3"/>
            <a:stretch>
              <a:fillRect l="0" t="0" r="0" b="0"/>
            </a:stretch>
          </a:blipFill>
        </p:spPr>
      </p:sp>
      <p:sp>
        <p:nvSpPr>
          <p:cNvPr name="Freeform 8" id="8"/>
          <p:cNvSpPr/>
          <p:nvPr/>
        </p:nvSpPr>
        <p:spPr>
          <a:xfrm flipH="false" flipV="false" rot="0">
            <a:off x="2663936" y="3937147"/>
            <a:ext cx="4882158" cy="5321153"/>
          </a:xfrm>
          <a:custGeom>
            <a:avLst/>
            <a:gdLst/>
            <a:ahLst/>
            <a:cxnLst/>
            <a:rect r="r" b="b" t="t" l="l"/>
            <a:pathLst>
              <a:path h="5321153" w="4882158">
                <a:moveTo>
                  <a:pt x="0" y="0"/>
                </a:moveTo>
                <a:lnTo>
                  <a:pt x="4882157" y="0"/>
                </a:lnTo>
                <a:lnTo>
                  <a:pt x="4882157" y="5321153"/>
                </a:lnTo>
                <a:lnTo>
                  <a:pt x="0" y="53211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9428756" y="4095966"/>
            <a:ext cx="7992777" cy="2943860"/>
          </a:xfrm>
          <a:prstGeom prst="rect">
            <a:avLst/>
          </a:prstGeom>
        </p:spPr>
        <p:txBody>
          <a:bodyPr anchor="t" rtlCol="false" tIns="0" lIns="0" bIns="0" rIns="0">
            <a:spAutoFit/>
          </a:bodyPr>
          <a:lstStyle/>
          <a:p>
            <a:pPr algn="ctr">
              <a:lnSpc>
                <a:spcPts val="7840"/>
              </a:lnSpc>
            </a:pPr>
            <a:r>
              <a:rPr lang="en-US" sz="5600">
                <a:solidFill>
                  <a:srgbClr val="FFFFFF"/>
                </a:solidFill>
                <a:latin typeface="Gagalin"/>
              </a:rPr>
              <a:t>Lesson 3: </a:t>
            </a:r>
          </a:p>
          <a:p>
            <a:pPr algn="ctr">
              <a:lnSpc>
                <a:spcPts val="7840"/>
              </a:lnSpc>
            </a:pPr>
            <a:r>
              <a:rPr lang="en-US" sz="5600">
                <a:solidFill>
                  <a:srgbClr val="FFFFFF"/>
                </a:solidFill>
                <a:latin typeface="Gagalin"/>
              </a:rPr>
              <a:t>Turning Limitations </a:t>
            </a:r>
          </a:p>
          <a:p>
            <a:pPr algn="ctr">
              <a:lnSpc>
                <a:spcPts val="7840"/>
              </a:lnSpc>
              <a:spcBef>
                <a:spcPct val="0"/>
              </a:spcBef>
            </a:pPr>
            <a:r>
              <a:rPr lang="en-US" sz="5600">
                <a:solidFill>
                  <a:srgbClr val="FFFFFF"/>
                </a:solidFill>
                <a:latin typeface="Gagalin"/>
              </a:rPr>
              <a:t>into Strengths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sp>
        <p:nvSpPr>
          <p:cNvPr name="TextBox 5" id="5"/>
          <p:cNvSpPr txBox="true"/>
          <p:nvPr/>
        </p:nvSpPr>
        <p:spPr>
          <a:xfrm rot="0">
            <a:off x="9139238" y="4971097"/>
            <a:ext cx="9525" cy="306705"/>
          </a:xfrm>
          <a:prstGeom prst="rect">
            <a:avLst/>
          </a:prstGeom>
        </p:spPr>
        <p:txBody>
          <a:bodyPr anchor="t" rtlCol="false" tIns="0" lIns="0" bIns="0" rIns="0">
            <a:spAutoFit/>
          </a:bodyPr>
          <a:lstStyle/>
          <a:p>
            <a:pPr algn="ctr">
              <a:lnSpc>
                <a:spcPts val="2520"/>
              </a:lnSpc>
            </a:pPr>
          </a:p>
        </p:txBody>
      </p:sp>
      <p:sp>
        <p:nvSpPr>
          <p:cNvPr name="TextBox 6" id="6"/>
          <p:cNvSpPr txBox="true"/>
          <p:nvPr/>
        </p:nvSpPr>
        <p:spPr>
          <a:xfrm rot="0">
            <a:off x="1357759" y="2639768"/>
            <a:ext cx="14502737" cy="7213635"/>
          </a:xfrm>
          <a:prstGeom prst="rect">
            <a:avLst/>
          </a:prstGeom>
        </p:spPr>
        <p:txBody>
          <a:bodyPr anchor="t" rtlCol="false" tIns="0" lIns="0" bIns="0" rIns="0">
            <a:spAutoFit/>
          </a:bodyPr>
          <a:lstStyle/>
          <a:p>
            <a:pPr>
              <a:lnSpc>
                <a:spcPts val="3184"/>
              </a:lnSpc>
              <a:spcBef>
                <a:spcPct val="0"/>
              </a:spcBef>
            </a:pPr>
            <a:r>
              <a:rPr lang="en-US" sz="2274" spc="252">
                <a:solidFill>
                  <a:srgbClr val="000000"/>
                </a:solidFill>
                <a:latin typeface="Arimo Bold"/>
              </a:rPr>
              <a:t>Fisherman’s Knot:</a:t>
            </a:r>
          </a:p>
          <a:p>
            <a:pPr>
              <a:lnSpc>
                <a:spcPts val="3184"/>
              </a:lnSpc>
              <a:spcBef>
                <a:spcPct val="0"/>
              </a:spcBef>
            </a:pPr>
            <a:r>
              <a:rPr lang="en-US" sz="2274" spc="252">
                <a:solidFill>
                  <a:srgbClr val="000000"/>
                </a:solidFill>
                <a:latin typeface="Arimo"/>
              </a:rPr>
              <a:t> (good quick bend)</a:t>
            </a:r>
          </a:p>
          <a:p>
            <a:pPr>
              <a:lnSpc>
                <a:spcPts val="3184"/>
              </a:lnSpc>
              <a:spcBef>
                <a:spcPct val="0"/>
              </a:spcBef>
            </a:pPr>
          </a:p>
          <a:p>
            <a:pPr>
              <a:lnSpc>
                <a:spcPts val="3184"/>
              </a:lnSpc>
              <a:spcBef>
                <a:spcPct val="0"/>
              </a:spcBef>
            </a:pPr>
            <a:r>
              <a:rPr lang="en-US" sz="2274" spc="252">
                <a:solidFill>
                  <a:srgbClr val="000000"/>
                </a:solidFill>
                <a:latin typeface="Arimo Bold"/>
              </a:rPr>
              <a:t>Strengths Point:</a:t>
            </a:r>
          </a:p>
          <a:p>
            <a:pPr marL="491061" indent="-245531" lvl="1">
              <a:lnSpc>
                <a:spcPts val="3184"/>
              </a:lnSpc>
              <a:buFont typeface="Arial"/>
              <a:buChar char="•"/>
            </a:pPr>
            <a:r>
              <a:rPr lang="en-US" sz="2274" spc="252">
                <a:solidFill>
                  <a:srgbClr val="000000"/>
                </a:solidFill>
                <a:latin typeface="Arimo"/>
              </a:rPr>
              <a:t>D</a:t>
            </a:r>
            <a:r>
              <a:rPr lang="en-US" sz="2274" spc="252">
                <a:solidFill>
                  <a:srgbClr val="000000"/>
                </a:solidFill>
                <a:latin typeface="Arimo"/>
              </a:rPr>
              <a:t>ependable and safe</a:t>
            </a:r>
          </a:p>
          <a:p>
            <a:pPr marL="491061" indent="-245531" lvl="1">
              <a:lnSpc>
                <a:spcPts val="3184"/>
              </a:lnSpc>
              <a:buFont typeface="Arial"/>
              <a:buChar char="•"/>
            </a:pPr>
            <a:r>
              <a:rPr lang="en-US" sz="2274" spc="252">
                <a:solidFill>
                  <a:srgbClr val="000000"/>
                </a:solidFill>
                <a:latin typeface="Arimo"/>
              </a:rPr>
              <a:t>Easy-to-use and effective</a:t>
            </a:r>
          </a:p>
          <a:p>
            <a:pPr>
              <a:lnSpc>
                <a:spcPts val="3184"/>
              </a:lnSpc>
              <a:spcBef>
                <a:spcPct val="0"/>
              </a:spcBef>
            </a:pPr>
          </a:p>
          <a:p>
            <a:pPr>
              <a:lnSpc>
                <a:spcPts val="3184"/>
              </a:lnSpc>
              <a:spcBef>
                <a:spcPct val="0"/>
              </a:spcBef>
            </a:pPr>
            <a:r>
              <a:rPr lang="en-US" sz="2274" spc="252">
                <a:solidFill>
                  <a:srgbClr val="000000"/>
                </a:solidFill>
                <a:latin typeface="Arimo Bold"/>
              </a:rPr>
              <a:t>Limitations Points:</a:t>
            </a:r>
          </a:p>
          <a:p>
            <a:pPr marL="491061" indent="-245531" lvl="1">
              <a:lnSpc>
                <a:spcPts val="3184"/>
              </a:lnSpc>
              <a:buFont typeface="Arial"/>
              <a:buChar char="•"/>
            </a:pPr>
            <a:r>
              <a:rPr lang="en-US" sz="2274" spc="252">
                <a:solidFill>
                  <a:srgbClr val="000000"/>
                </a:solidFill>
                <a:latin typeface="Arimo"/>
              </a:rPr>
              <a:t>As with all knots, it will weaken the cord or line in which it is tied</a:t>
            </a:r>
          </a:p>
          <a:p>
            <a:pPr marL="491061" indent="-245531" lvl="1">
              <a:lnSpc>
                <a:spcPts val="3184"/>
              </a:lnSpc>
              <a:buFont typeface="Arial"/>
              <a:buChar char="•"/>
            </a:pPr>
            <a:r>
              <a:rPr lang="en-US" sz="2274" spc="252">
                <a:solidFill>
                  <a:srgbClr val="000000"/>
                </a:solidFill>
                <a:latin typeface="Arimo"/>
              </a:rPr>
              <a:t>Using anything other than rope may make it impossible for you to untie it</a:t>
            </a:r>
          </a:p>
          <a:p>
            <a:pPr>
              <a:lnSpc>
                <a:spcPts val="3184"/>
              </a:lnSpc>
              <a:spcBef>
                <a:spcPct val="0"/>
              </a:spcBef>
            </a:pPr>
          </a:p>
          <a:p>
            <a:pPr>
              <a:lnSpc>
                <a:spcPts val="3184"/>
              </a:lnSpc>
              <a:spcBef>
                <a:spcPct val="0"/>
              </a:spcBef>
            </a:pPr>
            <a:r>
              <a:rPr lang="en-US" sz="2274" spc="252">
                <a:solidFill>
                  <a:srgbClr val="000000"/>
                </a:solidFill>
                <a:latin typeface="Arimo Bold"/>
              </a:rPr>
              <a:t>Adaptations to expand/support the knot itself:</a:t>
            </a:r>
            <a:r>
              <a:rPr lang="en-US" sz="2274" spc="252">
                <a:solidFill>
                  <a:srgbClr val="000000"/>
                </a:solidFill>
                <a:latin typeface="Arimo"/>
              </a:rPr>
              <a:t> the ends can be taped down to prevent them from working loose</a:t>
            </a:r>
          </a:p>
          <a:p>
            <a:pPr marL="491061" indent="-245531" lvl="1">
              <a:lnSpc>
                <a:spcPts val="3184"/>
              </a:lnSpc>
              <a:buFont typeface="Arial"/>
              <a:buChar char="•"/>
            </a:pPr>
            <a:r>
              <a:rPr lang="en-US" sz="2274" spc="252">
                <a:solidFill>
                  <a:srgbClr val="000000"/>
                </a:solidFill>
                <a:latin typeface="Arimo"/>
              </a:rPr>
              <a:t>Rope short ends must be five times larger than the rope's diameter</a:t>
            </a:r>
          </a:p>
          <a:p>
            <a:pPr marL="491061" indent="-245531" lvl="1">
              <a:lnSpc>
                <a:spcPts val="3184"/>
              </a:lnSpc>
              <a:buFont typeface="Arial"/>
              <a:buChar char="•"/>
            </a:pPr>
            <a:r>
              <a:rPr lang="en-US" sz="2274" spc="252">
                <a:solidFill>
                  <a:srgbClr val="000000"/>
                </a:solidFill>
                <a:latin typeface="Arimo"/>
              </a:rPr>
              <a:t>For slippery or smaller surfaces, a double fisherman's knot can be used</a:t>
            </a:r>
          </a:p>
          <a:p>
            <a:pPr>
              <a:lnSpc>
                <a:spcPts val="3184"/>
              </a:lnSpc>
            </a:pPr>
            <a:r>
              <a:rPr lang="en-US" sz="2274" spc="252">
                <a:solidFill>
                  <a:srgbClr val="000000"/>
                </a:solidFill>
                <a:latin typeface="Arimo"/>
              </a:rPr>
              <a:t>diameter line</a:t>
            </a:r>
          </a:p>
          <a:p>
            <a:pPr>
              <a:lnSpc>
                <a:spcPts val="3184"/>
              </a:lnSpc>
              <a:spcBef>
                <a:spcPct val="0"/>
              </a:spcBef>
            </a:pPr>
          </a:p>
          <a:p>
            <a:pPr>
              <a:lnSpc>
                <a:spcPts val="3184"/>
              </a:lnSpc>
              <a:spcBef>
                <a:spcPct val="0"/>
              </a:spcBef>
            </a:pPr>
            <a:r>
              <a:rPr lang="en-US" sz="2274" spc="252">
                <a:solidFill>
                  <a:srgbClr val="000000"/>
                </a:solidFill>
                <a:latin typeface="Arimo"/>
              </a:rPr>
              <a:t>(Adapted from:https://www.scoutresources.org.uk/downloads/knots_knot_notes.pdf)</a:t>
            </a:r>
          </a:p>
        </p:txBody>
      </p:sp>
      <p:sp>
        <p:nvSpPr>
          <p:cNvPr name="Freeform 7" id="7"/>
          <p:cNvSpPr/>
          <p:nvPr/>
        </p:nvSpPr>
        <p:spPr>
          <a:xfrm flipH="false" flipV="false" rot="0">
            <a:off x="14110325" y="3246032"/>
            <a:ext cx="3500343" cy="3706245"/>
          </a:xfrm>
          <a:custGeom>
            <a:avLst/>
            <a:gdLst/>
            <a:ahLst/>
            <a:cxnLst/>
            <a:rect r="r" b="b" t="t" l="l"/>
            <a:pathLst>
              <a:path h="3706245" w="3500343">
                <a:moveTo>
                  <a:pt x="0" y="0"/>
                </a:moveTo>
                <a:lnTo>
                  <a:pt x="3500343" y="0"/>
                </a:lnTo>
                <a:lnTo>
                  <a:pt x="3500343" y="3706245"/>
                </a:lnTo>
                <a:lnTo>
                  <a:pt x="0" y="3706245"/>
                </a:lnTo>
                <a:lnTo>
                  <a:pt x="0" y="0"/>
                </a:lnTo>
                <a:close/>
              </a:path>
            </a:pathLst>
          </a:custGeom>
          <a:blipFill>
            <a:blip r:embed="rId4"/>
            <a:stretch>
              <a:fillRect l="0" t="0" r="0" b="0"/>
            </a:stretch>
          </a:blipFill>
        </p:spPr>
      </p:sp>
      <p:sp>
        <p:nvSpPr>
          <p:cNvPr name="TextBox 8" id="8"/>
          <p:cNvSpPr txBox="true"/>
          <p:nvPr/>
        </p:nvSpPr>
        <p:spPr>
          <a:xfrm rot="0">
            <a:off x="2534913" y="-133350"/>
            <a:ext cx="13702701" cy="2370837"/>
          </a:xfrm>
          <a:prstGeom prst="rect">
            <a:avLst/>
          </a:prstGeom>
        </p:spPr>
        <p:txBody>
          <a:bodyPr anchor="t" rtlCol="false" tIns="0" lIns="0" bIns="0" rIns="0">
            <a:spAutoFit/>
          </a:bodyPr>
          <a:lstStyle/>
          <a:p>
            <a:pPr algn="ctr">
              <a:lnSpc>
                <a:spcPts val="9560"/>
              </a:lnSpc>
              <a:spcBef>
                <a:spcPct val="0"/>
              </a:spcBef>
            </a:pPr>
            <a:r>
              <a:rPr lang="en-US" sz="6829" spc="758">
                <a:solidFill>
                  <a:srgbClr val="000000"/>
                </a:solidFill>
                <a:latin typeface="Gagalin"/>
              </a:rPr>
              <a:t>Tying a knot Around Strength &amp; Limitations</a:t>
            </a:r>
          </a:p>
        </p:txBody>
      </p:sp>
      <p:sp>
        <p:nvSpPr>
          <p:cNvPr name="TextBox 9" id="9"/>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TextBox 10" id="10"/>
          <p:cNvSpPr txBox="true"/>
          <p:nvPr/>
        </p:nvSpPr>
        <p:spPr>
          <a:xfrm rot="0">
            <a:off x="3416912" y="2151762"/>
            <a:ext cx="12443584" cy="574675"/>
          </a:xfrm>
          <a:prstGeom prst="rect">
            <a:avLst/>
          </a:prstGeom>
        </p:spPr>
        <p:txBody>
          <a:bodyPr anchor="t" rtlCol="false" tIns="0" lIns="0" bIns="0" rIns="0">
            <a:spAutoFit/>
          </a:bodyPr>
          <a:lstStyle/>
          <a:p>
            <a:pPr algn="ctr">
              <a:lnSpc>
                <a:spcPts val="4549"/>
              </a:lnSpc>
            </a:pPr>
            <a:r>
              <a:rPr lang="en-US" sz="3249">
                <a:solidFill>
                  <a:srgbClr val="000000"/>
                </a:solidFill>
                <a:latin typeface="Arimo Bold"/>
              </a:rPr>
              <a:t>Consider a knot - All knots have strengths and limitations</a:t>
            </a:r>
          </a:p>
        </p:txBody>
      </p:sp>
      <p:sp>
        <p:nvSpPr>
          <p:cNvPr name="TextBox 11" id="11"/>
          <p:cNvSpPr txBox="true"/>
          <p:nvPr/>
        </p:nvSpPr>
        <p:spPr>
          <a:xfrm rot="-1917492">
            <a:off x="1476453" y="944102"/>
            <a:ext cx="2664470" cy="539115"/>
          </a:xfrm>
          <a:prstGeom prst="rect">
            <a:avLst/>
          </a:prstGeom>
        </p:spPr>
        <p:txBody>
          <a:bodyPr anchor="t" rtlCol="false" tIns="0" lIns="0" bIns="0" rIns="0">
            <a:spAutoFit/>
          </a:bodyPr>
          <a:lstStyle/>
          <a:p>
            <a:pPr algn="ctr">
              <a:lnSpc>
                <a:spcPts val="4409"/>
              </a:lnSpc>
            </a:pPr>
            <a:r>
              <a:rPr lang="en-US" sz="3150">
                <a:solidFill>
                  <a:srgbClr val="000000"/>
                </a:solidFill>
                <a:latin typeface="Gagalin"/>
              </a:rPr>
              <a:t>Talk &amp; Try</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grpSp>
        <p:nvGrpSpPr>
          <p:cNvPr name="Group 5" id="5"/>
          <p:cNvGrpSpPr/>
          <p:nvPr/>
        </p:nvGrpSpPr>
        <p:grpSpPr>
          <a:xfrm rot="0">
            <a:off x="2256175" y="733261"/>
            <a:ext cx="14237771" cy="8525039"/>
            <a:chOff x="0" y="0"/>
            <a:chExt cx="4816234" cy="2883779"/>
          </a:xfrm>
        </p:grpSpPr>
        <p:sp>
          <p:nvSpPr>
            <p:cNvPr name="Freeform 6" id="6"/>
            <p:cNvSpPr/>
            <p:nvPr/>
          </p:nvSpPr>
          <p:spPr>
            <a:xfrm flipH="false" flipV="false" rot="0">
              <a:off x="0" y="0"/>
              <a:ext cx="4816234" cy="2883779"/>
            </a:xfrm>
            <a:custGeom>
              <a:avLst/>
              <a:gdLst/>
              <a:ahLst/>
              <a:cxnLst/>
              <a:rect r="r" b="b" t="t" l="l"/>
              <a:pathLst>
                <a:path h="2883779" w="4816234">
                  <a:moveTo>
                    <a:pt x="0" y="0"/>
                  </a:moveTo>
                  <a:lnTo>
                    <a:pt x="4816234" y="0"/>
                  </a:lnTo>
                  <a:lnTo>
                    <a:pt x="4816234" y="2883779"/>
                  </a:lnTo>
                  <a:lnTo>
                    <a:pt x="0" y="2883779"/>
                  </a:lnTo>
                  <a:close/>
                </a:path>
              </a:pathLst>
            </a:custGeom>
            <a:solidFill>
              <a:srgbClr val="ED1A77"/>
            </a:solidFill>
          </p:spPr>
        </p:sp>
      </p:grpSp>
      <p:sp>
        <p:nvSpPr>
          <p:cNvPr name="Freeform 7" id="7"/>
          <p:cNvSpPr/>
          <p:nvPr/>
        </p:nvSpPr>
        <p:spPr>
          <a:xfrm flipH="false" flipV="false" rot="0">
            <a:off x="14663875" y="241378"/>
            <a:ext cx="2959521" cy="3048196"/>
          </a:xfrm>
          <a:custGeom>
            <a:avLst/>
            <a:gdLst/>
            <a:ahLst/>
            <a:cxnLst/>
            <a:rect r="r" b="b" t="t" l="l"/>
            <a:pathLst>
              <a:path h="3048196" w="2959521">
                <a:moveTo>
                  <a:pt x="0" y="0"/>
                </a:moveTo>
                <a:lnTo>
                  <a:pt x="2959521" y="0"/>
                </a:lnTo>
                <a:lnTo>
                  <a:pt x="2959521" y="3048196"/>
                </a:lnTo>
                <a:lnTo>
                  <a:pt x="0" y="30481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1957677" y="857250"/>
            <a:ext cx="14372647" cy="1459309"/>
          </a:xfrm>
          <a:prstGeom prst="rect">
            <a:avLst/>
          </a:prstGeom>
        </p:spPr>
        <p:txBody>
          <a:bodyPr anchor="t" rtlCol="false" tIns="0" lIns="0" bIns="0" rIns="0">
            <a:spAutoFit/>
          </a:bodyPr>
          <a:lstStyle/>
          <a:p>
            <a:pPr algn="ctr">
              <a:lnSpc>
                <a:spcPts val="11930"/>
              </a:lnSpc>
              <a:spcBef>
                <a:spcPct val="0"/>
              </a:spcBef>
            </a:pPr>
            <a:r>
              <a:rPr lang="en-US" sz="8522" spc="945">
                <a:solidFill>
                  <a:srgbClr val="000000"/>
                </a:solidFill>
                <a:latin typeface="Gagalin"/>
              </a:rPr>
              <a:t>Ask / Respond</a:t>
            </a:r>
          </a:p>
        </p:txBody>
      </p:sp>
      <p:grpSp>
        <p:nvGrpSpPr>
          <p:cNvPr name="Group 9" id="9"/>
          <p:cNvGrpSpPr/>
          <p:nvPr/>
        </p:nvGrpSpPr>
        <p:grpSpPr>
          <a:xfrm rot="0">
            <a:off x="2870772" y="2686242"/>
            <a:ext cx="12546455" cy="5382423"/>
            <a:chOff x="0" y="0"/>
            <a:chExt cx="16728607" cy="7176564"/>
          </a:xfrm>
        </p:grpSpPr>
        <p:sp>
          <p:nvSpPr>
            <p:cNvPr name="TextBox 10" id="10"/>
            <p:cNvSpPr txBox="true"/>
            <p:nvPr/>
          </p:nvSpPr>
          <p:spPr>
            <a:xfrm rot="0">
              <a:off x="0" y="-161925"/>
              <a:ext cx="16728607" cy="1881764"/>
            </a:xfrm>
            <a:prstGeom prst="rect">
              <a:avLst/>
            </a:prstGeom>
          </p:spPr>
          <p:txBody>
            <a:bodyPr anchor="t" rtlCol="false" tIns="0" lIns="0" bIns="0" rIns="0">
              <a:spAutoFit/>
            </a:bodyPr>
            <a:lstStyle/>
            <a:p>
              <a:pPr algn="ctr">
                <a:lnSpc>
                  <a:spcPts val="11854"/>
                </a:lnSpc>
                <a:spcBef>
                  <a:spcPct val="0"/>
                </a:spcBef>
              </a:pPr>
              <a:r>
                <a:rPr lang="en-US" sz="8467">
                  <a:solidFill>
                    <a:srgbClr val="000000"/>
                  </a:solidFill>
                  <a:latin typeface="Gagalin"/>
                </a:rPr>
                <a:t>Consider the knot</a:t>
              </a:r>
            </a:p>
          </p:txBody>
        </p:sp>
        <p:sp>
          <p:nvSpPr>
            <p:cNvPr name="TextBox 11" id="11"/>
            <p:cNvSpPr txBox="true"/>
            <p:nvPr/>
          </p:nvSpPr>
          <p:spPr>
            <a:xfrm rot="0">
              <a:off x="976593" y="2495999"/>
              <a:ext cx="14218208" cy="4680565"/>
            </a:xfrm>
            <a:prstGeom prst="rect">
              <a:avLst/>
            </a:prstGeom>
          </p:spPr>
          <p:txBody>
            <a:bodyPr anchor="t" rtlCol="false" tIns="0" lIns="0" bIns="0" rIns="0">
              <a:spAutoFit/>
            </a:bodyPr>
            <a:lstStyle/>
            <a:p>
              <a:pPr marL="623538" indent="-311769" lvl="1">
                <a:lnSpc>
                  <a:spcPts val="4043"/>
                </a:lnSpc>
                <a:buFont typeface="Arial"/>
                <a:buChar char="•"/>
              </a:pPr>
              <a:r>
                <a:rPr lang="en-US" sz="2888" spc="320">
                  <a:solidFill>
                    <a:srgbClr val="000000"/>
                  </a:solidFill>
                  <a:latin typeface="Arimo"/>
                </a:rPr>
                <a:t>Which strengths does this knot have? </a:t>
              </a:r>
            </a:p>
            <a:p>
              <a:pPr marL="623538" indent="-311769" lvl="1">
                <a:lnSpc>
                  <a:spcPts val="4043"/>
                </a:lnSpc>
                <a:buFont typeface="Arial"/>
                <a:buChar char="•"/>
              </a:pPr>
              <a:r>
                <a:rPr lang="en-US" sz="2888" spc="320">
                  <a:solidFill>
                    <a:srgbClr val="000000"/>
                  </a:solidFill>
                  <a:latin typeface="Arimo"/>
                </a:rPr>
                <a:t>What limitations might it have? </a:t>
              </a:r>
            </a:p>
            <a:p>
              <a:pPr marL="623538" indent="-311769" lvl="1">
                <a:lnSpc>
                  <a:spcPts val="4043"/>
                </a:lnSpc>
                <a:buFont typeface="Arial"/>
                <a:buChar char="•"/>
              </a:pPr>
              <a:r>
                <a:rPr lang="en-US" sz="2888" spc="320">
                  <a:solidFill>
                    <a:srgbClr val="000000"/>
                  </a:solidFill>
                  <a:latin typeface="Arimo"/>
                </a:rPr>
                <a:t>What could be done to change the limitations? (e.g. these are things that could be added or changed).</a:t>
              </a:r>
            </a:p>
            <a:p>
              <a:pPr marL="623538" indent="-311769" lvl="1">
                <a:lnSpc>
                  <a:spcPts val="4043"/>
                </a:lnSpc>
                <a:buFont typeface="Arial"/>
                <a:buChar char="•"/>
              </a:pPr>
              <a:r>
                <a:rPr lang="en-US" sz="2888" spc="320">
                  <a:solidFill>
                    <a:srgbClr val="000000"/>
                  </a:solidFill>
                  <a:latin typeface="Arimo"/>
                </a:rPr>
                <a:t>Are there any limitations, or barriers that can't, or shouldn't be overcome? Why or Why not? </a:t>
              </a:r>
            </a:p>
          </p:txBody>
        </p:sp>
      </p:grpSp>
      <p:sp>
        <p:nvSpPr>
          <p:cNvPr name="TextBox 12" id="12"/>
          <p:cNvSpPr txBox="true"/>
          <p:nvPr/>
        </p:nvSpPr>
        <p:spPr>
          <a:xfrm rot="-5400000">
            <a:off x="-503545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grpSp>
        <p:nvGrpSpPr>
          <p:cNvPr name="Group 5" id="5"/>
          <p:cNvGrpSpPr/>
          <p:nvPr/>
        </p:nvGrpSpPr>
        <p:grpSpPr>
          <a:xfrm rot="0">
            <a:off x="2256175" y="1978838"/>
            <a:ext cx="13783502" cy="7123151"/>
            <a:chOff x="0" y="0"/>
            <a:chExt cx="4662567" cy="2409560"/>
          </a:xfrm>
        </p:grpSpPr>
        <p:sp>
          <p:nvSpPr>
            <p:cNvPr name="Freeform 6" id="6"/>
            <p:cNvSpPr/>
            <p:nvPr/>
          </p:nvSpPr>
          <p:spPr>
            <a:xfrm flipH="false" flipV="false" rot="0">
              <a:off x="0" y="0"/>
              <a:ext cx="4662567" cy="2409560"/>
            </a:xfrm>
            <a:custGeom>
              <a:avLst/>
              <a:gdLst/>
              <a:ahLst/>
              <a:cxnLst/>
              <a:rect r="r" b="b" t="t" l="l"/>
              <a:pathLst>
                <a:path h="2409560" w="4662567">
                  <a:moveTo>
                    <a:pt x="0" y="0"/>
                  </a:moveTo>
                  <a:lnTo>
                    <a:pt x="4662567" y="0"/>
                  </a:lnTo>
                  <a:lnTo>
                    <a:pt x="4662567" y="2409560"/>
                  </a:lnTo>
                  <a:lnTo>
                    <a:pt x="0" y="2409560"/>
                  </a:lnTo>
                  <a:close/>
                </a:path>
              </a:pathLst>
            </a:custGeom>
            <a:solidFill>
              <a:srgbClr val="ED1A77"/>
            </a:solidFill>
          </p:spPr>
        </p:sp>
      </p:grpSp>
      <p:sp>
        <p:nvSpPr>
          <p:cNvPr name="Freeform 7" id="7"/>
          <p:cNvSpPr/>
          <p:nvPr/>
        </p:nvSpPr>
        <p:spPr>
          <a:xfrm flipH="false" flipV="false" rot="1325027">
            <a:off x="14381040" y="7330983"/>
            <a:ext cx="3317273" cy="1773233"/>
          </a:xfrm>
          <a:custGeom>
            <a:avLst/>
            <a:gdLst/>
            <a:ahLst/>
            <a:cxnLst/>
            <a:rect r="r" b="b" t="t" l="l"/>
            <a:pathLst>
              <a:path h="1773233" w="3317273">
                <a:moveTo>
                  <a:pt x="0" y="0"/>
                </a:moveTo>
                <a:lnTo>
                  <a:pt x="3317273" y="0"/>
                </a:lnTo>
                <a:lnTo>
                  <a:pt x="3317273" y="1773233"/>
                </a:lnTo>
                <a:lnTo>
                  <a:pt x="0" y="17732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249203" y="190765"/>
            <a:ext cx="18077302" cy="1494895"/>
          </a:xfrm>
          <a:prstGeom prst="rect">
            <a:avLst/>
          </a:prstGeom>
        </p:spPr>
        <p:txBody>
          <a:bodyPr anchor="t" rtlCol="false" tIns="0" lIns="0" bIns="0" rIns="0">
            <a:spAutoFit/>
          </a:bodyPr>
          <a:lstStyle/>
          <a:p>
            <a:pPr algn="ctr">
              <a:lnSpc>
                <a:spcPts val="12104"/>
              </a:lnSpc>
              <a:spcBef>
                <a:spcPct val="0"/>
              </a:spcBef>
            </a:pPr>
            <a:r>
              <a:rPr lang="en-US" sz="8645" spc="959">
                <a:solidFill>
                  <a:srgbClr val="000000"/>
                </a:solidFill>
                <a:latin typeface="Gagalin"/>
              </a:rPr>
              <a:t>Apply what you know</a:t>
            </a:r>
          </a:p>
        </p:txBody>
      </p:sp>
      <p:sp>
        <p:nvSpPr>
          <p:cNvPr name="TextBox 9" id="9"/>
          <p:cNvSpPr txBox="true"/>
          <p:nvPr/>
        </p:nvSpPr>
        <p:spPr>
          <a:xfrm rot="0">
            <a:off x="2807498" y="2274059"/>
            <a:ext cx="12673004" cy="6389835"/>
          </a:xfrm>
          <a:prstGeom prst="rect">
            <a:avLst/>
          </a:prstGeom>
        </p:spPr>
        <p:txBody>
          <a:bodyPr anchor="t" rtlCol="false" tIns="0" lIns="0" bIns="0" rIns="0">
            <a:spAutoFit/>
          </a:bodyPr>
          <a:lstStyle/>
          <a:p>
            <a:pPr algn="ctr">
              <a:lnSpc>
                <a:spcPts val="8543"/>
              </a:lnSpc>
            </a:pPr>
            <a:r>
              <a:rPr lang="en-US" sz="6102" spc="677">
                <a:solidFill>
                  <a:srgbClr val="000000"/>
                </a:solidFill>
                <a:latin typeface="Arimo Bold"/>
              </a:rPr>
              <a:t>Job Game</a:t>
            </a:r>
          </a:p>
          <a:p>
            <a:pPr>
              <a:lnSpc>
                <a:spcPts val="4656"/>
              </a:lnSpc>
            </a:pPr>
            <a:r>
              <a:rPr lang="en-US" sz="3326" spc="369">
                <a:solidFill>
                  <a:srgbClr val="000000"/>
                </a:solidFill>
                <a:latin typeface="Arimo Bold"/>
              </a:rPr>
              <a:t>1. </a:t>
            </a:r>
            <a:r>
              <a:rPr lang="en-US" sz="3326" spc="369">
                <a:solidFill>
                  <a:srgbClr val="000000"/>
                </a:solidFill>
                <a:latin typeface="Arimo"/>
              </a:rPr>
              <a:t>With a partner</a:t>
            </a:r>
            <a:r>
              <a:rPr lang="en-US" sz="3326" spc="369">
                <a:solidFill>
                  <a:srgbClr val="000000"/>
                </a:solidFill>
                <a:latin typeface="Arimo Bold"/>
              </a:rPr>
              <a:t>, </a:t>
            </a:r>
            <a:r>
              <a:rPr lang="en-US" sz="3326" spc="369">
                <a:solidFill>
                  <a:srgbClr val="000000"/>
                </a:solidFill>
                <a:latin typeface="Arimo"/>
              </a:rPr>
              <a:t>SPIN the Job </a:t>
            </a:r>
            <a:r>
              <a:rPr lang="en-US" sz="3326" spc="369" u="sng">
                <a:solidFill>
                  <a:srgbClr val="000000"/>
                </a:solidFill>
                <a:latin typeface="Arimo"/>
                <a:hlinkClick r:id="rId6" tooltip="https://spinthewheel.app/list-of-jobs"/>
              </a:rPr>
              <a:t>Spinner</a:t>
            </a:r>
            <a:r>
              <a:rPr lang="en-US" sz="3326" spc="369">
                <a:solidFill>
                  <a:srgbClr val="000000"/>
                </a:solidFill>
                <a:latin typeface="Arimo"/>
              </a:rPr>
              <a:t>, this is not the job you will do in the future, it is simply a job to practice understanding the way your strengths can support you when selecting a job, or a task.</a:t>
            </a:r>
          </a:p>
          <a:p>
            <a:pPr>
              <a:lnSpc>
                <a:spcPts val="4656"/>
              </a:lnSpc>
            </a:pPr>
          </a:p>
          <a:p>
            <a:pPr>
              <a:lnSpc>
                <a:spcPts val="4806"/>
              </a:lnSpc>
            </a:pPr>
            <a:r>
              <a:rPr lang="en-US" sz="3433" spc="381">
                <a:solidFill>
                  <a:srgbClr val="000000"/>
                </a:solidFill>
                <a:latin typeface="Arimo Bold"/>
              </a:rPr>
              <a:t>2.</a:t>
            </a:r>
            <a:r>
              <a:rPr lang="en-US" sz="3433" spc="381">
                <a:solidFill>
                  <a:srgbClr val="000000"/>
                </a:solidFill>
                <a:latin typeface="Arimo"/>
              </a:rPr>
              <a:t>Either follow the link, or enter the job name on    https://www.onetonline.org/  </a:t>
            </a:r>
          </a:p>
          <a:p>
            <a:pPr>
              <a:lnSpc>
                <a:spcPts val="4656"/>
              </a:lnSpc>
            </a:pPr>
          </a:p>
          <a:p>
            <a:pPr>
              <a:lnSpc>
                <a:spcPts val="4656"/>
              </a:lnSpc>
              <a:spcBef>
                <a:spcPct val="0"/>
              </a:spcBef>
            </a:pPr>
            <a:r>
              <a:rPr lang="en-US" sz="3326" spc="369">
                <a:solidFill>
                  <a:srgbClr val="000000"/>
                </a:solidFill>
                <a:latin typeface="Arimo Bold"/>
              </a:rPr>
              <a:t>3</a:t>
            </a:r>
            <a:r>
              <a:rPr lang="en-US" sz="3326" spc="369">
                <a:solidFill>
                  <a:srgbClr val="000000"/>
                </a:solidFill>
                <a:latin typeface="Arimo"/>
              </a:rPr>
              <a:t>.Review the skills </a:t>
            </a:r>
            <a:r>
              <a:rPr lang="en-US" sz="3326" spc="369">
                <a:solidFill>
                  <a:srgbClr val="000000"/>
                </a:solidFill>
                <a:latin typeface="Arimo"/>
              </a:rPr>
              <a:t> </a:t>
            </a:r>
          </a:p>
        </p:txBody>
      </p:sp>
      <p:sp>
        <p:nvSpPr>
          <p:cNvPr name="TextBox 10" id="10"/>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grpSp>
        <p:nvGrpSpPr>
          <p:cNvPr name="Group 5" id="5"/>
          <p:cNvGrpSpPr/>
          <p:nvPr/>
        </p:nvGrpSpPr>
        <p:grpSpPr>
          <a:xfrm rot="0">
            <a:off x="2256175" y="1969057"/>
            <a:ext cx="14237771" cy="7289243"/>
            <a:chOff x="0" y="0"/>
            <a:chExt cx="4816234" cy="2465744"/>
          </a:xfrm>
        </p:grpSpPr>
        <p:sp>
          <p:nvSpPr>
            <p:cNvPr name="Freeform 6" id="6"/>
            <p:cNvSpPr/>
            <p:nvPr/>
          </p:nvSpPr>
          <p:spPr>
            <a:xfrm flipH="false" flipV="false" rot="0">
              <a:off x="0" y="0"/>
              <a:ext cx="4816234" cy="2465744"/>
            </a:xfrm>
            <a:custGeom>
              <a:avLst/>
              <a:gdLst/>
              <a:ahLst/>
              <a:cxnLst/>
              <a:rect r="r" b="b" t="t" l="l"/>
              <a:pathLst>
                <a:path h="2465744" w="4816234">
                  <a:moveTo>
                    <a:pt x="0" y="0"/>
                  </a:moveTo>
                  <a:lnTo>
                    <a:pt x="4816234" y="0"/>
                  </a:lnTo>
                  <a:lnTo>
                    <a:pt x="4816234" y="2465744"/>
                  </a:lnTo>
                  <a:lnTo>
                    <a:pt x="0" y="2465744"/>
                  </a:lnTo>
                  <a:close/>
                </a:path>
              </a:pathLst>
            </a:custGeom>
            <a:solidFill>
              <a:srgbClr val="ED1A77"/>
            </a:solidFill>
          </p:spPr>
        </p:sp>
      </p:grpSp>
      <p:sp>
        <p:nvSpPr>
          <p:cNvPr name="Freeform 7" id="7"/>
          <p:cNvSpPr/>
          <p:nvPr/>
        </p:nvSpPr>
        <p:spPr>
          <a:xfrm flipH="false" flipV="false" rot="0">
            <a:off x="15014185" y="7238804"/>
            <a:ext cx="2959521" cy="3048196"/>
          </a:xfrm>
          <a:custGeom>
            <a:avLst/>
            <a:gdLst/>
            <a:ahLst/>
            <a:cxnLst/>
            <a:rect r="r" b="b" t="t" l="l"/>
            <a:pathLst>
              <a:path h="3048196" w="2959521">
                <a:moveTo>
                  <a:pt x="0" y="0"/>
                </a:moveTo>
                <a:lnTo>
                  <a:pt x="2959521" y="0"/>
                </a:lnTo>
                <a:lnTo>
                  <a:pt x="2959521" y="3048196"/>
                </a:lnTo>
                <a:lnTo>
                  <a:pt x="0" y="30481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2256175" y="43023"/>
            <a:ext cx="14372647" cy="1459309"/>
          </a:xfrm>
          <a:prstGeom prst="rect">
            <a:avLst/>
          </a:prstGeom>
        </p:spPr>
        <p:txBody>
          <a:bodyPr anchor="t" rtlCol="false" tIns="0" lIns="0" bIns="0" rIns="0">
            <a:spAutoFit/>
          </a:bodyPr>
          <a:lstStyle/>
          <a:p>
            <a:pPr algn="ctr">
              <a:lnSpc>
                <a:spcPts val="11930"/>
              </a:lnSpc>
              <a:spcBef>
                <a:spcPct val="0"/>
              </a:spcBef>
            </a:pPr>
            <a:r>
              <a:rPr lang="en-US" sz="8522" spc="945">
                <a:solidFill>
                  <a:srgbClr val="000000"/>
                </a:solidFill>
                <a:latin typeface="Gagalin"/>
              </a:rPr>
              <a:t>Ask / Respond</a:t>
            </a:r>
          </a:p>
        </p:txBody>
      </p:sp>
      <p:sp>
        <p:nvSpPr>
          <p:cNvPr name="TextBox 9" id="9"/>
          <p:cNvSpPr txBox="true"/>
          <p:nvPr/>
        </p:nvSpPr>
        <p:spPr>
          <a:xfrm rot="0">
            <a:off x="3101833" y="2215824"/>
            <a:ext cx="12546455" cy="1451804"/>
          </a:xfrm>
          <a:prstGeom prst="rect">
            <a:avLst/>
          </a:prstGeom>
        </p:spPr>
        <p:txBody>
          <a:bodyPr anchor="t" rtlCol="false" tIns="0" lIns="0" bIns="0" rIns="0">
            <a:spAutoFit/>
          </a:bodyPr>
          <a:lstStyle/>
          <a:p>
            <a:pPr algn="ctr">
              <a:lnSpc>
                <a:spcPts val="11854"/>
              </a:lnSpc>
              <a:spcBef>
                <a:spcPct val="0"/>
              </a:spcBef>
            </a:pPr>
            <a:r>
              <a:rPr lang="en-US" sz="8467">
                <a:solidFill>
                  <a:srgbClr val="000000"/>
                </a:solidFill>
                <a:latin typeface="Gagalin"/>
              </a:rPr>
              <a:t>Consider your strengths</a:t>
            </a:r>
          </a:p>
        </p:txBody>
      </p:sp>
      <p:sp>
        <p:nvSpPr>
          <p:cNvPr name="TextBox 10" id="10"/>
          <p:cNvSpPr txBox="true"/>
          <p:nvPr/>
        </p:nvSpPr>
        <p:spPr>
          <a:xfrm rot="0">
            <a:off x="3135741" y="4457320"/>
            <a:ext cx="13007895" cy="4500548"/>
          </a:xfrm>
          <a:prstGeom prst="rect">
            <a:avLst/>
          </a:prstGeom>
        </p:spPr>
        <p:txBody>
          <a:bodyPr anchor="t" rtlCol="false" tIns="0" lIns="0" bIns="0" rIns="0">
            <a:spAutoFit/>
          </a:bodyPr>
          <a:lstStyle/>
          <a:p>
            <a:pPr marL="688306" indent="-344153" lvl="1">
              <a:lnSpc>
                <a:spcPts val="4463"/>
              </a:lnSpc>
              <a:buFont typeface="Arial"/>
              <a:buChar char="•"/>
            </a:pPr>
            <a:r>
              <a:rPr lang="en-US" sz="3188" spc="353">
                <a:solidFill>
                  <a:srgbClr val="000000"/>
                </a:solidFill>
                <a:latin typeface="Arimo"/>
              </a:rPr>
              <a:t>Which strengths will support you in this position? </a:t>
            </a:r>
          </a:p>
          <a:p>
            <a:pPr marL="688306" indent="-344153" lvl="1">
              <a:lnSpc>
                <a:spcPts val="4463"/>
              </a:lnSpc>
              <a:buFont typeface="Arial"/>
              <a:buChar char="•"/>
            </a:pPr>
            <a:r>
              <a:rPr lang="en-US" sz="3188" spc="353">
                <a:solidFill>
                  <a:srgbClr val="000000"/>
                </a:solidFill>
                <a:latin typeface="Arimo"/>
              </a:rPr>
              <a:t>What limitations do you have that might make this position difficult? </a:t>
            </a:r>
          </a:p>
          <a:p>
            <a:pPr marL="688306" indent="-344153" lvl="1">
              <a:lnSpc>
                <a:spcPts val="4463"/>
              </a:lnSpc>
              <a:buFont typeface="Arial"/>
              <a:buChar char="•"/>
            </a:pPr>
            <a:r>
              <a:rPr lang="en-US" sz="3188" spc="353">
                <a:solidFill>
                  <a:srgbClr val="000000"/>
                </a:solidFill>
                <a:latin typeface="Arimo"/>
              </a:rPr>
              <a:t>What could you do to overcome your limitations? (e.g. add a support, learn something new, modify the way you do, see, or think about things..)</a:t>
            </a:r>
          </a:p>
          <a:p>
            <a:pPr marL="688306" indent="-344153" lvl="1">
              <a:lnSpc>
                <a:spcPts val="4463"/>
              </a:lnSpc>
              <a:buFont typeface="Arial"/>
              <a:buChar char="•"/>
            </a:pPr>
            <a:r>
              <a:rPr lang="en-US" sz="3188" spc="353">
                <a:solidFill>
                  <a:srgbClr val="000000"/>
                </a:solidFill>
                <a:latin typeface="Arimo"/>
              </a:rPr>
              <a:t>Are there any limitations, or barriers that can't be overcome? Why or Why not? </a:t>
            </a:r>
          </a:p>
        </p:txBody>
      </p:sp>
      <p:sp>
        <p:nvSpPr>
          <p:cNvPr name="TextBox 11" id="11"/>
          <p:cNvSpPr txBox="true"/>
          <p:nvPr/>
        </p:nvSpPr>
        <p:spPr>
          <a:xfrm rot="-5400000">
            <a:off x="-503545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sp>
        <p:nvSpPr>
          <p:cNvPr name="Freeform 5" id="5"/>
          <p:cNvSpPr/>
          <p:nvPr/>
        </p:nvSpPr>
        <p:spPr>
          <a:xfrm flipH="false" flipV="false" rot="0">
            <a:off x="7796236" y="6644578"/>
            <a:ext cx="3168426" cy="3313387"/>
          </a:xfrm>
          <a:custGeom>
            <a:avLst/>
            <a:gdLst/>
            <a:ahLst/>
            <a:cxnLst/>
            <a:rect r="r" b="b" t="t" l="l"/>
            <a:pathLst>
              <a:path h="3313387" w="3168426">
                <a:moveTo>
                  <a:pt x="0" y="0"/>
                </a:moveTo>
                <a:lnTo>
                  <a:pt x="3168426" y="0"/>
                </a:lnTo>
                <a:lnTo>
                  <a:pt x="3168426" y="3313387"/>
                </a:lnTo>
                <a:lnTo>
                  <a:pt x="0" y="33133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3541788" y="126736"/>
            <a:ext cx="12469109" cy="6033935"/>
            <a:chOff x="0" y="0"/>
            <a:chExt cx="16625478" cy="8045247"/>
          </a:xfrm>
        </p:grpSpPr>
        <p:sp>
          <p:nvSpPr>
            <p:cNvPr name="TextBox 7" id="7"/>
            <p:cNvSpPr txBox="true"/>
            <p:nvPr/>
          </p:nvSpPr>
          <p:spPr>
            <a:xfrm rot="0">
              <a:off x="0" y="-171450"/>
              <a:ext cx="16625478" cy="1966644"/>
            </a:xfrm>
            <a:prstGeom prst="rect">
              <a:avLst/>
            </a:prstGeom>
          </p:spPr>
          <p:txBody>
            <a:bodyPr anchor="t" rtlCol="false" tIns="0" lIns="0" bIns="0" rIns="0">
              <a:spAutoFit/>
            </a:bodyPr>
            <a:lstStyle/>
            <a:p>
              <a:pPr algn="ctr">
                <a:lnSpc>
                  <a:spcPts val="12414"/>
                </a:lnSpc>
                <a:spcBef>
                  <a:spcPct val="0"/>
                </a:spcBef>
              </a:pPr>
              <a:r>
                <a:rPr lang="en-US" sz="8867">
                  <a:solidFill>
                    <a:srgbClr val="000000"/>
                  </a:solidFill>
                  <a:latin typeface="Gagalin"/>
                </a:rPr>
                <a:t>Extra Credit</a:t>
              </a:r>
            </a:p>
          </p:txBody>
        </p:sp>
        <p:sp>
          <p:nvSpPr>
            <p:cNvPr name="TextBox 8" id="8"/>
            <p:cNvSpPr txBox="true"/>
            <p:nvPr/>
          </p:nvSpPr>
          <p:spPr>
            <a:xfrm rot="0">
              <a:off x="970572" y="2542779"/>
              <a:ext cx="14130555" cy="5502468"/>
            </a:xfrm>
            <a:prstGeom prst="rect">
              <a:avLst/>
            </a:prstGeom>
          </p:spPr>
          <p:txBody>
            <a:bodyPr anchor="t" rtlCol="false" tIns="0" lIns="0" bIns="0" rIns="0">
              <a:spAutoFit/>
            </a:bodyPr>
            <a:lstStyle/>
            <a:p>
              <a:pPr algn="ctr">
                <a:lnSpc>
                  <a:spcPts val="5723"/>
                </a:lnSpc>
              </a:pPr>
              <a:r>
                <a:rPr lang="en-US" sz="4088" spc="453">
                  <a:solidFill>
                    <a:srgbClr val="000000"/>
                  </a:solidFill>
                  <a:latin typeface="Arimo"/>
                </a:rPr>
                <a:t>Now find a skill, or job that you are working on, or would like to learn, or do in the future. </a:t>
              </a:r>
            </a:p>
            <a:p>
              <a:pPr algn="ctr">
                <a:lnSpc>
                  <a:spcPts val="5723"/>
                </a:lnSpc>
              </a:pPr>
            </a:p>
            <a:p>
              <a:pPr algn="ctr">
                <a:lnSpc>
                  <a:spcPts val="5023"/>
                </a:lnSpc>
                <a:spcBef>
                  <a:spcPct val="0"/>
                </a:spcBef>
              </a:pPr>
              <a:r>
                <a:rPr lang="en-US" sz="3588" spc="398">
                  <a:solidFill>
                    <a:srgbClr val="000000"/>
                  </a:solidFill>
                  <a:latin typeface="Arimo"/>
                </a:rPr>
                <a:t>Use the steps you learned today and apply it on your own. </a:t>
              </a:r>
            </a:p>
          </p:txBody>
        </p:sp>
      </p:grpSp>
      <p:sp>
        <p:nvSpPr>
          <p:cNvPr name="TextBox 9" id="9"/>
          <p:cNvSpPr txBox="true"/>
          <p:nvPr/>
        </p:nvSpPr>
        <p:spPr>
          <a:xfrm rot="-5400000">
            <a:off x="-503545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sp>
        <p:nvSpPr>
          <p:cNvPr name="Freeform 5" id="5"/>
          <p:cNvSpPr/>
          <p:nvPr/>
        </p:nvSpPr>
        <p:spPr>
          <a:xfrm flipH="false" flipV="false" rot="-787120">
            <a:off x="13439317" y="599668"/>
            <a:ext cx="3888842" cy="3888842"/>
          </a:xfrm>
          <a:custGeom>
            <a:avLst/>
            <a:gdLst/>
            <a:ahLst/>
            <a:cxnLst/>
            <a:rect r="r" b="b" t="t" l="l"/>
            <a:pathLst>
              <a:path h="3888842" w="3888842">
                <a:moveTo>
                  <a:pt x="0" y="0"/>
                </a:moveTo>
                <a:lnTo>
                  <a:pt x="3888842" y="0"/>
                </a:lnTo>
                <a:lnTo>
                  <a:pt x="3888842" y="3888842"/>
                </a:lnTo>
                <a:lnTo>
                  <a:pt x="0" y="388884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555037" y="2803385"/>
            <a:ext cx="12875404" cy="4077269"/>
          </a:xfrm>
          <a:prstGeom prst="rect">
            <a:avLst/>
          </a:prstGeom>
        </p:spPr>
        <p:txBody>
          <a:bodyPr anchor="t" rtlCol="false" tIns="0" lIns="0" bIns="0" rIns="0">
            <a:spAutoFit/>
          </a:bodyPr>
          <a:lstStyle/>
          <a:p>
            <a:pPr algn="ctr">
              <a:lnSpc>
                <a:spcPts val="16404"/>
              </a:lnSpc>
              <a:spcBef>
                <a:spcPct val="0"/>
              </a:spcBef>
            </a:pPr>
            <a:r>
              <a:rPr lang="en-US" sz="11717" spc="1300">
                <a:solidFill>
                  <a:srgbClr val="000000"/>
                </a:solidFill>
                <a:latin typeface="Gagalin"/>
              </a:rPr>
              <a:t>You rocked this lesson! </a:t>
            </a:r>
          </a:p>
        </p:txBody>
      </p:sp>
      <p:sp>
        <p:nvSpPr>
          <p:cNvPr name="TextBox 7" id="7"/>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sp>
        <p:nvSpPr>
          <p:cNvPr name="TextBox 5" id="5"/>
          <p:cNvSpPr txBox="true"/>
          <p:nvPr/>
        </p:nvSpPr>
        <p:spPr>
          <a:xfrm rot="0">
            <a:off x="1197507" y="269082"/>
            <a:ext cx="17090493" cy="7203377"/>
          </a:xfrm>
          <a:prstGeom prst="rect">
            <a:avLst/>
          </a:prstGeom>
        </p:spPr>
        <p:txBody>
          <a:bodyPr anchor="t" rtlCol="false" tIns="0" lIns="0" bIns="0" rIns="0">
            <a:spAutoFit/>
          </a:bodyPr>
          <a:lstStyle/>
          <a:p>
            <a:pPr algn="ctr">
              <a:lnSpc>
                <a:spcPts val="19157"/>
              </a:lnSpc>
              <a:spcBef>
                <a:spcPct val="0"/>
              </a:spcBef>
            </a:pPr>
            <a:r>
              <a:rPr lang="en-US" sz="13684" spc="1518">
                <a:solidFill>
                  <a:srgbClr val="000000"/>
                </a:solidFill>
                <a:latin typeface="Gagalin"/>
              </a:rPr>
              <a:t>Turning Limitations into strengths</a:t>
            </a:r>
          </a:p>
        </p:txBody>
      </p:sp>
      <p:sp>
        <p:nvSpPr>
          <p:cNvPr name="TextBox 6" id="6"/>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Freeform 7" id="7"/>
          <p:cNvSpPr/>
          <p:nvPr/>
        </p:nvSpPr>
        <p:spPr>
          <a:xfrm flipH="false" flipV="false" rot="0">
            <a:off x="14186374" y="6965998"/>
            <a:ext cx="3950667" cy="3165472"/>
          </a:xfrm>
          <a:custGeom>
            <a:avLst/>
            <a:gdLst/>
            <a:ahLst/>
            <a:cxnLst/>
            <a:rect r="r" b="b" t="t" l="l"/>
            <a:pathLst>
              <a:path h="3165472" w="3950667">
                <a:moveTo>
                  <a:pt x="0" y="0"/>
                </a:moveTo>
                <a:lnTo>
                  <a:pt x="3950667" y="0"/>
                </a:lnTo>
                <a:lnTo>
                  <a:pt x="3950667" y="3165473"/>
                </a:lnTo>
                <a:lnTo>
                  <a:pt x="0" y="316547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sp>
        <p:nvSpPr>
          <p:cNvPr name="TextBox 5" id="5"/>
          <p:cNvSpPr txBox="true"/>
          <p:nvPr/>
        </p:nvSpPr>
        <p:spPr>
          <a:xfrm rot="0">
            <a:off x="1197507" y="532356"/>
            <a:ext cx="17090493" cy="2347594"/>
          </a:xfrm>
          <a:prstGeom prst="rect">
            <a:avLst/>
          </a:prstGeom>
        </p:spPr>
        <p:txBody>
          <a:bodyPr anchor="t" rtlCol="false" tIns="0" lIns="0" bIns="0" rIns="0">
            <a:spAutoFit/>
          </a:bodyPr>
          <a:lstStyle/>
          <a:p>
            <a:pPr algn="ctr">
              <a:lnSpc>
                <a:spcPts val="19180"/>
              </a:lnSpc>
              <a:spcBef>
                <a:spcPct val="0"/>
              </a:spcBef>
            </a:pPr>
            <a:r>
              <a:rPr lang="en-US" sz="13700" spc="1520">
                <a:solidFill>
                  <a:srgbClr val="000000"/>
                </a:solidFill>
                <a:latin typeface="Gagalin"/>
              </a:rPr>
              <a:t>JOurnal Prompt</a:t>
            </a:r>
          </a:p>
        </p:txBody>
      </p:sp>
      <p:sp>
        <p:nvSpPr>
          <p:cNvPr name="TextBox 6" id="6"/>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TextBox 7" id="7"/>
          <p:cNvSpPr txBox="true"/>
          <p:nvPr/>
        </p:nvSpPr>
        <p:spPr>
          <a:xfrm rot="0">
            <a:off x="2559353" y="3452957"/>
            <a:ext cx="14366801" cy="4244974"/>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Arimo Bold"/>
              </a:rPr>
              <a:t>What superpower could help you overcome a limitation?</a:t>
            </a:r>
          </a:p>
        </p:txBody>
      </p:sp>
      <p:sp>
        <p:nvSpPr>
          <p:cNvPr name="Freeform 8" id="8"/>
          <p:cNvSpPr/>
          <p:nvPr/>
        </p:nvSpPr>
        <p:spPr>
          <a:xfrm flipH="false" flipV="false" rot="0">
            <a:off x="14245549" y="6352002"/>
            <a:ext cx="3013751" cy="2906298"/>
          </a:xfrm>
          <a:custGeom>
            <a:avLst/>
            <a:gdLst/>
            <a:ahLst/>
            <a:cxnLst/>
            <a:rect r="r" b="b" t="t" l="l"/>
            <a:pathLst>
              <a:path h="2906298" w="3013751">
                <a:moveTo>
                  <a:pt x="0" y="0"/>
                </a:moveTo>
                <a:lnTo>
                  <a:pt x="3013751" y="0"/>
                </a:lnTo>
                <a:lnTo>
                  <a:pt x="3013751" y="2906298"/>
                </a:lnTo>
                <a:lnTo>
                  <a:pt x="0" y="290629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grpSp>
        <p:nvGrpSpPr>
          <p:cNvPr name="Group 5" id="5"/>
          <p:cNvGrpSpPr/>
          <p:nvPr/>
        </p:nvGrpSpPr>
        <p:grpSpPr>
          <a:xfrm rot="0">
            <a:off x="1896824" y="2294876"/>
            <a:ext cx="15691858" cy="7123151"/>
            <a:chOff x="0" y="0"/>
            <a:chExt cx="5308110" cy="2409560"/>
          </a:xfrm>
        </p:grpSpPr>
        <p:sp>
          <p:nvSpPr>
            <p:cNvPr name="Freeform 6" id="6"/>
            <p:cNvSpPr/>
            <p:nvPr/>
          </p:nvSpPr>
          <p:spPr>
            <a:xfrm flipH="false" flipV="false" rot="0">
              <a:off x="0" y="0"/>
              <a:ext cx="5308110" cy="2409560"/>
            </a:xfrm>
            <a:custGeom>
              <a:avLst/>
              <a:gdLst/>
              <a:ahLst/>
              <a:cxnLst/>
              <a:rect r="r" b="b" t="t" l="l"/>
              <a:pathLst>
                <a:path h="2409560" w="5308110">
                  <a:moveTo>
                    <a:pt x="0" y="0"/>
                  </a:moveTo>
                  <a:lnTo>
                    <a:pt x="5308110" y="0"/>
                  </a:lnTo>
                  <a:lnTo>
                    <a:pt x="5308110" y="2409560"/>
                  </a:lnTo>
                  <a:lnTo>
                    <a:pt x="0" y="2409560"/>
                  </a:lnTo>
                  <a:close/>
                </a:path>
              </a:pathLst>
            </a:custGeom>
            <a:solidFill>
              <a:srgbClr val="ED1A77"/>
            </a:solidFill>
          </p:spPr>
        </p:sp>
      </p:grpSp>
      <p:sp>
        <p:nvSpPr>
          <p:cNvPr name="TextBox 7" id="7"/>
          <p:cNvSpPr txBox="true"/>
          <p:nvPr/>
        </p:nvSpPr>
        <p:spPr>
          <a:xfrm rot="0">
            <a:off x="1197507" y="416772"/>
            <a:ext cx="17090493" cy="1377949"/>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Gagalin"/>
              </a:rPr>
              <a:t>No one is perfect</a:t>
            </a:r>
          </a:p>
        </p:txBody>
      </p:sp>
      <p:sp>
        <p:nvSpPr>
          <p:cNvPr name="TextBox 8" id="8"/>
          <p:cNvSpPr txBox="true"/>
          <p:nvPr/>
        </p:nvSpPr>
        <p:spPr>
          <a:xfrm rot="0">
            <a:off x="2951753" y="2319502"/>
            <a:ext cx="13582000" cy="6911975"/>
          </a:xfrm>
          <a:prstGeom prst="rect">
            <a:avLst/>
          </a:prstGeom>
        </p:spPr>
        <p:txBody>
          <a:bodyPr anchor="t" rtlCol="false" tIns="0" lIns="0" bIns="0" rIns="0">
            <a:spAutoFit/>
          </a:bodyPr>
          <a:lstStyle/>
          <a:p>
            <a:pPr algn="ctr">
              <a:lnSpc>
                <a:spcPts val="9100"/>
              </a:lnSpc>
            </a:pPr>
            <a:r>
              <a:rPr lang="en-US" sz="6500" spc="721">
                <a:solidFill>
                  <a:srgbClr val="000000"/>
                </a:solidFill>
                <a:latin typeface="Arimo"/>
              </a:rPr>
              <a:t>We all have individual strengths and limitations.</a:t>
            </a:r>
          </a:p>
          <a:p>
            <a:pPr algn="ctr">
              <a:lnSpc>
                <a:spcPts val="9100"/>
              </a:lnSpc>
            </a:pPr>
          </a:p>
          <a:p>
            <a:pPr algn="ctr">
              <a:lnSpc>
                <a:spcPts val="9100"/>
              </a:lnSpc>
              <a:spcBef>
                <a:spcPct val="0"/>
              </a:spcBef>
            </a:pPr>
            <a:r>
              <a:rPr lang="en-US" sz="6500" spc="721">
                <a:solidFill>
                  <a:srgbClr val="000000"/>
                </a:solidFill>
                <a:latin typeface="Arimo"/>
              </a:rPr>
              <a:t>We can use our strengths and resources to overcome limitations in life.</a:t>
            </a:r>
          </a:p>
        </p:txBody>
      </p:sp>
      <p:sp>
        <p:nvSpPr>
          <p:cNvPr name="TextBox 9" id="9"/>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grpSp>
        <p:nvGrpSpPr>
          <p:cNvPr name="Group 5" id="5"/>
          <p:cNvGrpSpPr/>
          <p:nvPr/>
        </p:nvGrpSpPr>
        <p:grpSpPr>
          <a:xfrm rot="0">
            <a:off x="1915570" y="2294876"/>
            <a:ext cx="15691858" cy="7123151"/>
            <a:chOff x="0" y="0"/>
            <a:chExt cx="5308110" cy="2409560"/>
          </a:xfrm>
        </p:grpSpPr>
        <p:sp>
          <p:nvSpPr>
            <p:cNvPr name="Freeform 6" id="6"/>
            <p:cNvSpPr/>
            <p:nvPr/>
          </p:nvSpPr>
          <p:spPr>
            <a:xfrm flipH="false" flipV="false" rot="0">
              <a:off x="0" y="0"/>
              <a:ext cx="5308110" cy="2409560"/>
            </a:xfrm>
            <a:custGeom>
              <a:avLst/>
              <a:gdLst/>
              <a:ahLst/>
              <a:cxnLst/>
              <a:rect r="r" b="b" t="t" l="l"/>
              <a:pathLst>
                <a:path h="2409560" w="5308110">
                  <a:moveTo>
                    <a:pt x="0" y="0"/>
                  </a:moveTo>
                  <a:lnTo>
                    <a:pt x="5308110" y="0"/>
                  </a:lnTo>
                  <a:lnTo>
                    <a:pt x="5308110" y="2409560"/>
                  </a:lnTo>
                  <a:lnTo>
                    <a:pt x="0" y="2409560"/>
                  </a:lnTo>
                  <a:close/>
                </a:path>
              </a:pathLst>
            </a:custGeom>
            <a:solidFill>
              <a:srgbClr val="ED1A77"/>
            </a:solidFill>
          </p:spPr>
        </p:sp>
      </p:grpSp>
      <p:sp>
        <p:nvSpPr>
          <p:cNvPr name="TextBox 7" id="7"/>
          <p:cNvSpPr txBox="true"/>
          <p:nvPr/>
        </p:nvSpPr>
        <p:spPr>
          <a:xfrm rot="0">
            <a:off x="1197507" y="416772"/>
            <a:ext cx="17090493" cy="1377949"/>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Gagalin"/>
              </a:rPr>
              <a:t>overcoming limitations</a:t>
            </a:r>
          </a:p>
        </p:txBody>
      </p:sp>
      <p:sp>
        <p:nvSpPr>
          <p:cNvPr name="TextBox 8" id="8"/>
          <p:cNvSpPr txBox="true"/>
          <p:nvPr/>
        </p:nvSpPr>
        <p:spPr>
          <a:xfrm rot="0">
            <a:off x="2183999" y="2895765"/>
            <a:ext cx="15155001" cy="5759450"/>
          </a:xfrm>
          <a:prstGeom prst="rect">
            <a:avLst/>
          </a:prstGeom>
        </p:spPr>
        <p:txBody>
          <a:bodyPr anchor="t" rtlCol="false" tIns="0" lIns="0" bIns="0" rIns="0">
            <a:spAutoFit/>
          </a:bodyPr>
          <a:lstStyle/>
          <a:p>
            <a:pPr algn="ctr">
              <a:lnSpc>
                <a:spcPts val="9100"/>
              </a:lnSpc>
            </a:pPr>
            <a:r>
              <a:rPr lang="en-US" sz="6500" spc="721">
                <a:solidFill>
                  <a:srgbClr val="000000"/>
                </a:solidFill>
                <a:latin typeface="Arimo"/>
              </a:rPr>
              <a:t>To use strengths and resources to overcome limitations in life:</a:t>
            </a:r>
          </a:p>
          <a:p>
            <a:pPr algn="ctr">
              <a:lnSpc>
                <a:spcPts val="9100"/>
              </a:lnSpc>
            </a:pPr>
            <a:r>
              <a:rPr lang="en-US" sz="6500" spc="721">
                <a:solidFill>
                  <a:srgbClr val="000000"/>
                </a:solidFill>
                <a:latin typeface="Arimo"/>
              </a:rPr>
              <a:t>- focus on one limitation</a:t>
            </a:r>
          </a:p>
          <a:p>
            <a:pPr algn="ctr">
              <a:lnSpc>
                <a:spcPts val="9100"/>
              </a:lnSpc>
            </a:pPr>
            <a:r>
              <a:rPr lang="en-US" sz="6500" spc="721">
                <a:solidFill>
                  <a:srgbClr val="000000"/>
                </a:solidFill>
                <a:latin typeface="Arimo"/>
              </a:rPr>
              <a:t>- identify who and what can help</a:t>
            </a:r>
          </a:p>
          <a:p>
            <a:pPr algn="ctr">
              <a:lnSpc>
                <a:spcPts val="9100"/>
              </a:lnSpc>
              <a:spcBef>
                <a:spcPct val="0"/>
              </a:spcBef>
            </a:pPr>
            <a:r>
              <a:rPr lang="en-US" sz="6500" spc="721">
                <a:solidFill>
                  <a:srgbClr val="000000"/>
                </a:solidFill>
                <a:latin typeface="Arimo"/>
              </a:rPr>
              <a:t>- make a plan</a:t>
            </a:r>
          </a:p>
        </p:txBody>
      </p:sp>
      <p:sp>
        <p:nvSpPr>
          <p:cNvPr name="TextBox 9" id="9"/>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grpSp>
        <p:nvGrpSpPr>
          <p:cNvPr name="Group 5" id="5"/>
          <p:cNvGrpSpPr/>
          <p:nvPr/>
        </p:nvGrpSpPr>
        <p:grpSpPr>
          <a:xfrm rot="0">
            <a:off x="1896824" y="2394749"/>
            <a:ext cx="15691858" cy="7123151"/>
            <a:chOff x="0" y="0"/>
            <a:chExt cx="5308110" cy="2409560"/>
          </a:xfrm>
        </p:grpSpPr>
        <p:sp>
          <p:nvSpPr>
            <p:cNvPr name="Freeform 6" id="6"/>
            <p:cNvSpPr/>
            <p:nvPr/>
          </p:nvSpPr>
          <p:spPr>
            <a:xfrm flipH="false" flipV="false" rot="0">
              <a:off x="0" y="0"/>
              <a:ext cx="5308110" cy="2409560"/>
            </a:xfrm>
            <a:custGeom>
              <a:avLst/>
              <a:gdLst/>
              <a:ahLst/>
              <a:cxnLst/>
              <a:rect r="r" b="b" t="t" l="l"/>
              <a:pathLst>
                <a:path h="2409560" w="5308110">
                  <a:moveTo>
                    <a:pt x="0" y="0"/>
                  </a:moveTo>
                  <a:lnTo>
                    <a:pt x="5308110" y="0"/>
                  </a:lnTo>
                  <a:lnTo>
                    <a:pt x="5308110" y="2409560"/>
                  </a:lnTo>
                  <a:lnTo>
                    <a:pt x="0" y="2409560"/>
                  </a:lnTo>
                  <a:close/>
                </a:path>
              </a:pathLst>
            </a:custGeom>
            <a:solidFill>
              <a:srgbClr val="ED1A77"/>
            </a:solidFill>
          </p:spPr>
        </p:sp>
      </p:grpSp>
      <p:sp>
        <p:nvSpPr>
          <p:cNvPr name="TextBox 7" id="7"/>
          <p:cNvSpPr txBox="true"/>
          <p:nvPr/>
        </p:nvSpPr>
        <p:spPr>
          <a:xfrm rot="0">
            <a:off x="2312174" y="2419375"/>
            <a:ext cx="14861159" cy="6911975"/>
          </a:xfrm>
          <a:prstGeom prst="rect">
            <a:avLst/>
          </a:prstGeom>
        </p:spPr>
        <p:txBody>
          <a:bodyPr anchor="t" rtlCol="false" tIns="0" lIns="0" bIns="0" rIns="0">
            <a:spAutoFit/>
          </a:bodyPr>
          <a:lstStyle/>
          <a:p>
            <a:pPr algn="ctr">
              <a:lnSpc>
                <a:spcPts val="9100"/>
              </a:lnSpc>
            </a:pPr>
            <a:r>
              <a:rPr lang="en-US" sz="6500" spc="721">
                <a:solidFill>
                  <a:srgbClr val="000000"/>
                </a:solidFill>
                <a:latin typeface="Arimo"/>
              </a:rPr>
              <a:t>Let's look at the lists we made of our strengths and limitations.</a:t>
            </a:r>
          </a:p>
          <a:p>
            <a:pPr algn="ctr">
              <a:lnSpc>
                <a:spcPts val="9100"/>
              </a:lnSpc>
            </a:pPr>
            <a:r>
              <a:rPr lang="en-US" sz="6500" spc="721">
                <a:solidFill>
                  <a:srgbClr val="000000"/>
                </a:solidFill>
                <a:latin typeface="Arimo"/>
              </a:rPr>
              <a:t>Which limitation might impact you the most at school?</a:t>
            </a:r>
          </a:p>
          <a:p>
            <a:pPr algn="ctr">
              <a:lnSpc>
                <a:spcPts val="9100"/>
              </a:lnSpc>
              <a:spcBef>
                <a:spcPct val="0"/>
              </a:spcBef>
            </a:pPr>
            <a:r>
              <a:rPr lang="en-US" sz="6500" spc="721">
                <a:solidFill>
                  <a:srgbClr val="000000"/>
                </a:solidFill>
                <a:latin typeface="Arimo"/>
              </a:rPr>
              <a:t>Let's make a plan to change this limitation into a strength!</a:t>
            </a:r>
          </a:p>
        </p:txBody>
      </p:sp>
      <p:sp>
        <p:nvSpPr>
          <p:cNvPr name="TextBox 8" id="8"/>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TextBox 9" id="9"/>
          <p:cNvSpPr txBox="true"/>
          <p:nvPr/>
        </p:nvSpPr>
        <p:spPr>
          <a:xfrm rot="0">
            <a:off x="1197507" y="416772"/>
            <a:ext cx="17090493" cy="1377949"/>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Gagalin"/>
              </a:rPr>
              <a:t>Focus on one limitation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grpSp>
        <p:nvGrpSpPr>
          <p:cNvPr name="Group 5" id="5"/>
          <p:cNvGrpSpPr/>
          <p:nvPr/>
        </p:nvGrpSpPr>
        <p:grpSpPr>
          <a:xfrm rot="0">
            <a:off x="1896824" y="2394749"/>
            <a:ext cx="15691858" cy="7123151"/>
            <a:chOff x="0" y="0"/>
            <a:chExt cx="5308110" cy="2409560"/>
          </a:xfrm>
        </p:grpSpPr>
        <p:sp>
          <p:nvSpPr>
            <p:cNvPr name="Freeform 6" id="6"/>
            <p:cNvSpPr/>
            <p:nvPr/>
          </p:nvSpPr>
          <p:spPr>
            <a:xfrm flipH="false" flipV="false" rot="0">
              <a:off x="0" y="0"/>
              <a:ext cx="5308110" cy="2409560"/>
            </a:xfrm>
            <a:custGeom>
              <a:avLst/>
              <a:gdLst/>
              <a:ahLst/>
              <a:cxnLst/>
              <a:rect r="r" b="b" t="t" l="l"/>
              <a:pathLst>
                <a:path h="2409560" w="5308110">
                  <a:moveTo>
                    <a:pt x="0" y="0"/>
                  </a:moveTo>
                  <a:lnTo>
                    <a:pt x="5308110" y="0"/>
                  </a:lnTo>
                  <a:lnTo>
                    <a:pt x="5308110" y="2409560"/>
                  </a:lnTo>
                  <a:lnTo>
                    <a:pt x="0" y="2409560"/>
                  </a:lnTo>
                  <a:close/>
                </a:path>
              </a:pathLst>
            </a:custGeom>
            <a:solidFill>
              <a:srgbClr val="ED1A77"/>
            </a:solidFill>
          </p:spPr>
        </p:sp>
      </p:grpSp>
      <p:sp>
        <p:nvSpPr>
          <p:cNvPr name="TextBox 7" id="7"/>
          <p:cNvSpPr txBox="true"/>
          <p:nvPr/>
        </p:nvSpPr>
        <p:spPr>
          <a:xfrm rot="0">
            <a:off x="2312174" y="4148163"/>
            <a:ext cx="14861159" cy="3454400"/>
          </a:xfrm>
          <a:prstGeom prst="rect">
            <a:avLst/>
          </a:prstGeom>
        </p:spPr>
        <p:txBody>
          <a:bodyPr anchor="t" rtlCol="false" tIns="0" lIns="0" bIns="0" rIns="0">
            <a:spAutoFit/>
          </a:bodyPr>
          <a:lstStyle/>
          <a:p>
            <a:pPr algn="ctr">
              <a:lnSpc>
                <a:spcPts val="9100"/>
              </a:lnSpc>
              <a:spcBef>
                <a:spcPct val="0"/>
              </a:spcBef>
            </a:pPr>
            <a:r>
              <a:rPr lang="en-US" sz="6500" spc="721">
                <a:solidFill>
                  <a:srgbClr val="000000"/>
                </a:solidFill>
                <a:latin typeface="Arimo"/>
              </a:rPr>
              <a:t>Let's think of </a:t>
            </a:r>
            <a:r>
              <a:rPr lang="en-US" sz="6500" spc="721">
                <a:solidFill>
                  <a:srgbClr val="000000"/>
                </a:solidFill>
                <a:latin typeface="Arimo Bold Italics"/>
              </a:rPr>
              <a:t>who</a:t>
            </a:r>
            <a:r>
              <a:rPr lang="en-US" sz="6500" spc="721">
                <a:solidFill>
                  <a:srgbClr val="000000"/>
                </a:solidFill>
                <a:latin typeface="Arimo"/>
              </a:rPr>
              <a:t> could help us overcome this limitation and </a:t>
            </a:r>
            <a:r>
              <a:rPr lang="en-US" sz="6500" spc="721">
                <a:solidFill>
                  <a:srgbClr val="000000"/>
                </a:solidFill>
                <a:latin typeface="Arimo Bold Italics"/>
              </a:rPr>
              <a:t>how</a:t>
            </a:r>
            <a:r>
              <a:rPr lang="en-US" sz="6500" spc="721">
                <a:solidFill>
                  <a:srgbClr val="000000"/>
                </a:solidFill>
                <a:latin typeface="Arimo"/>
              </a:rPr>
              <a:t> they could help.</a:t>
            </a:r>
          </a:p>
        </p:txBody>
      </p:sp>
      <p:sp>
        <p:nvSpPr>
          <p:cNvPr name="TextBox 8" id="8"/>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TextBox 9" id="9"/>
          <p:cNvSpPr txBox="true"/>
          <p:nvPr/>
        </p:nvSpPr>
        <p:spPr>
          <a:xfrm rot="0">
            <a:off x="1197507" y="416772"/>
            <a:ext cx="17090493" cy="1377949"/>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Gagalin"/>
              </a:rPr>
              <a:t>identify who can help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grpSp>
        <p:nvGrpSpPr>
          <p:cNvPr name="Group 5" id="5"/>
          <p:cNvGrpSpPr/>
          <p:nvPr/>
        </p:nvGrpSpPr>
        <p:grpSpPr>
          <a:xfrm rot="0">
            <a:off x="1896824" y="2394749"/>
            <a:ext cx="15691858" cy="7123151"/>
            <a:chOff x="0" y="0"/>
            <a:chExt cx="5308110" cy="2409560"/>
          </a:xfrm>
        </p:grpSpPr>
        <p:sp>
          <p:nvSpPr>
            <p:cNvPr name="Freeform 6" id="6"/>
            <p:cNvSpPr/>
            <p:nvPr/>
          </p:nvSpPr>
          <p:spPr>
            <a:xfrm flipH="false" flipV="false" rot="0">
              <a:off x="0" y="0"/>
              <a:ext cx="5308110" cy="2409560"/>
            </a:xfrm>
            <a:custGeom>
              <a:avLst/>
              <a:gdLst/>
              <a:ahLst/>
              <a:cxnLst/>
              <a:rect r="r" b="b" t="t" l="l"/>
              <a:pathLst>
                <a:path h="2409560" w="5308110">
                  <a:moveTo>
                    <a:pt x="0" y="0"/>
                  </a:moveTo>
                  <a:lnTo>
                    <a:pt x="5308110" y="0"/>
                  </a:lnTo>
                  <a:lnTo>
                    <a:pt x="5308110" y="2409560"/>
                  </a:lnTo>
                  <a:lnTo>
                    <a:pt x="0" y="2409560"/>
                  </a:lnTo>
                  <a:close/>
                </a:path>
              </a:pathLst>
            </a:custGeom>
            <a:solidFill>
              <a:srgbClr val="ED1A77"/>
            </a:solidFill>
          </p:spPr>
        </p:sp>
      </p:grpSp>
      <p:sp>
        <p:nvSpPr>
          <p:cNvPr name="TextBox 7" id="7"/>
          <p:cNvSpPr txBox="true"/>
          <p:nvPr/>
        </p:nvSpPr>
        <p:spPr>
          <a:xfrm rot="0">
            <a:off x="2312174" y="2995638"/>
            <a:ext cx="14861159" cy="5759450"/>
          </a:xfrm>
          <a:prstGeom prst="rect">
            <a:avLst/>
          </a:prstGeom>
        </p:spPr>
        <p:txBody>
          <a:bodyPr anchor="t" rtlCol="false" tIns="0" lIns="0" bIns="0" rIns="0">
            <a:spAutoFit/>
          </a:bodyPr>
          <a:lstStyle/>
          <a:p>
            <a:pPr algn="ctr">
              <a:lnSpc>
                <a:spcPts val="9100"/>
              </a:lnSpc>
            </a:pPr>
            <a:r>
              <a:rPr lang="en-US" sz="6500" spc="721">
                <a:solidFill>
                  <a:srgbClr val="000000"/>
                </a:solidFill>
                <a:latin typeface="Arimo"/>
              </a:rPr>
              <a:t>Let's think of </a:t>
            </a:r>
            <a:r>
              <a:rPr lang="en-US" sz="6500" spc="721">
                <a:solidFill>
                  <a:srgbClr val="000000"/>
                </a:solidFill>
                <a:latin typeface="Arimo Bold Italics"/>
              </a:rPr>
              <a:t>what</a:t>
            </a:r>
            <a:r>
              <a:rPr lang="en-US" sz="6500" spc="721">
                <a:solidFill>
                  <a:srgbClr val="000000"/>
                </a:solidFill>
                <a:latin typeface="Arimo"/>
              </a:rPr>
              <a:t> could help us overcome this limitation and </a:t>
            </a:r>
            <a:r>
              <a:rPr lang="en-US" sz="6500" spc="721">
                <a:solidFill>
                  <a:srgbClr val="000000"/>
                </a:solidFill>
                <a:latin typeface="Arimo Bold Italics"/>
              </a:rPr>
              <a:t>how</a:t>
            </a:r>
            <a:r>
              <a:rPr lang="en-US" sz="6500" spc="721">
                <a:solidFill>
                  <a:srgbClr val="000000"/>
                </a:solidFill>
                <a:latin typeface="Arimo"/>
              </a:rPr>
              <a:t> they could help.</a:t>
            </a:r>
          </a:p>
          <a:p>
            <a:pPr algn="ctr">
              <a:lnSpc>
                <a:spcPts val="9100"/>
              </a:lnSpc>
            </a:pPr>
          </a:p>
          <a:p>
            <a:pPr algn="ctr">
              <a:lnSpc>
                <a:spcPts val="9100"/>
              </a:lnSpc>
              <a:spcBef>
                <a:spcPct val="0"/>
              </a:spcBef>
            </a:pPr>
            <a:r>
              <a:rPr lang="en-US" sz="6500" spc="721">
                <a:solidFill>
                  <a:srgbClr val="000000"/>
                </a:solidFill>
                <a:latin typeface="Arimo Italics"/>
              </a:rPr>
              <a:t>*Don't forget your strengths!</a:t>
            </a:r>
          </a:p>
        </p:txBody>
      </p:sp>
      <p:sp>
        <p:nvSpPr>
          <p:cNvPr name="TextBox 8" id="8"/>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TextBox 9" id="9"/>
          <p:cNvSpPr txBox="true"/>
          <p:nvPr/>
        </p:nvSpPr>
        <p:spPr>
          <a:xfrm rot="0">
            <a:off x="1197507" y="416772"/>
            <a:ext cx="17090493" cy="1377949"/>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Gagalin"/>
              </a:rPr>
              <a:t>identify what can help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grpSp>
        <p:nvGrpSpPr>
          <p:cNvPr name="Group 5" id="5"/>
          <p:cNvGrpSpPr/>
          <p:nvPr/>
        </p:nvGrpSpPr>
        <p:grpSpPr>
          <a:xfrm rot="0">
            <a:off x="1896824" y="2394749"/>
            <a:ext cx="15691858" cy="7123151"/>
            <a:chOff x="0" y="0"/>
            <a:chExt cx="5308110" cy="2409560"/>
          </a:xfrm>
        </p:grpSpPr>
        <p:sp>
          <p:nvSpPr>
            <p:cNvPr name="Freeform 6" id="6"/>
            <p:cNvSpPr/>
            <p:nvPr/>
          </p:nvSpPr>
          <p:spPr>
            <a:xfrm flipH="false" flipV="false" rot="0">
              <a:off x="0" y="0"/>
              <a:ext cx="5308110" cy="2409560"/>
            </a:xfrm>
            <a:custGeom>
              <a:avLst/>
              <a:gdLst/>
              <a:ahLst/>
              <a:cxnLst/>
              <a:rect r="r" b="b" t="t" l="l"/>
              <a:pathLst>
                <a:path h="2409560" w="5308110">
                  <a:moveTo>
                    <a:pt x="0" y="0"/>
                  </a:moveTo>
                  <a:lnTo>
                    <a:pt x="5308110" y="0"/>
                  </a:lnTo>
                  <a:lnTo>
                    <a:pt x="5308110" y="2409560"/>
                  </a:lnTo>
                  <a:lnTo>
                    <a:pt x="0" y="2409560"/>
                  </a:lnTo>
                  <a:close/>
                </a:path>
              </a:pathLst>
            </a:custGeom>
            <a:solidFill>
              <a:srgbClr val="ED1A77"/>
            </a:solidFill>
          </p:spPr>
        </p:sp>
      </p:grpSp>
      <p:sp>
        <p:nvSpPr>
          <p:cNvPr name="TextBox 7" id="7"/>
          <p:cNvSpPr txBox="true"/>
          <p:nvPr/>
        </p:nvSpPr>
        <p:spPr>
          <a:xfrm rot="0">
            <a:off x="2312174" y="2419375"/>
            <a:ext cx="14861159" cy="6911975"/>
          </a:xfrm>
          <a:prstGeom prst="rect">
            <a:avLst/>
          </a:prstGeom>
        </p:spPr>
        <p:txBody>
          <a:bodyPr anchor="t" rtlCol="false" tIns="0" lIns="0" bIns="0" rIns="0">
            <a:spAutoFit/>
          </a:bodyPr>
          <a:lstStyle/>
          <a:p>
            <a:pPr algn="ctr">
              <a:lnSpc>
                <a:spcPts val="9100"/>
              </a:lnSpc>
            </a:pPr>
            <a:r>
              <a:rPr lang="en-US" sz="6500" spc="721">
                <a:solidFill>
                  <a:srgbClr val="000000"/>
                </a:solidFill>
                <a:latin typeface="Arimo"/>
              </a:rPr>
              <a:t>Now that we've identified </a:t>
            </a:r>
            <a:r>
              <a:rPr lang="en-US" sz="6500" spc="721">
                <a:solidFill>
                  <a:srgbClr val="000000"/>
                </a:solidFill>
                <a:latin typeface="Arimo Bold Italics"/>
              </a:rPr>
              <a:t>who</a:t>
            </a:r>
            <a:r>
              <a:rPr lang="en-US" sz="6500" spc="721">
                <a:solidFill>
                  <a:srgbClr val="000000"/>
                </a:solidFill>
                <a:latin typeface="Arimo"/>
              </a:rPr>
              <a:t> and </a:t>
            </a:r>
            <a:r>
              <a:rPr lang="en-US" sz="6500" spc="721">
                <a:solidFill>
                  <a:srgbClr val="000000"/>
                </a:solidFill>
                <a:latin typeface="Arimo Bold Italics"/>
              </a:rPr>
              <a:t>what</a:t>
            </a:r>
            <a:r>
              <a:rPr lang="en-US" sz="6500" spc="721">
                <a:solidFill>
                  <a:srgbClr val="000000"/>
                </a:solidFill>
                <a:latin typeface="Arimo"/>
              </a:rPr>
              <a:t> can help us turn our limitation into a strength, </a:t>
            </a:r>
          </a:p>
          <a:p>
            <a:pPr algn="ctr">
              <a:lnSpc>
                <a:spcPts val="9100"/>
              </a:lnSpc>
            </a:pPr>
            <a:r>
              <a:rPr lang="en-US" sz="6500" spc="721">
                <a:solidFill>
                  <a:srgbClr val="000000"/>
                </a:solidFill>
                <a:latin typeface="Arimo"/>
              </a:rPr>
              <a:t>we can </a:t>
            </a:r>
            <a:r>
              <a:rPr lang="en-US" sz="6500" spc="721">
                <a:solidFill>
                  <a:srgbClr val="000000"/>
                </a:solidFill>
                <a:latin typeface="Arimo Bold Italics"/>
              </a:rPr>
              <a:t>make a plan</a:t>
            </a:r>
            <a:r>
              <a:rPr lang="en-US" sz="6500" spc="721">
                <a:solidFill>
                  <a:srgbClr val="000000"/>
                </a:solidFill>
                <a:latin typeface="Arimo"/>
              </a:rPr>
              <a:t>!</a:t>
            </a:r>
          </a:p>
          <a:p>
            <a:pPr algn="ctr">
              <a:lnSpc>
                <a:spcPts val="9100"/>
              </a:lnSpc>
            </a:pPr>
          </a:p>
          <a:p>
            <a:pPr algn="ctr">
              <a:lnSpc>
                <a:spcPts val="9100"/>
              </a:lnSpc>
              <a:spcBef>
                <a:spcPct val="0"/>
              </a:spcBef>
            </a:pPr>
            <a:r>
              <a:rPr lang="en-US" sz="6500" spc="721">
                <a:solidFill>
                  <a:srgbClr val="000000"/>
                </a:solidFill>
                <a:latin typeface="Arimo Italics"/>
              </a:rPr>
              <a:t>*Don't forget to add goals!</a:t>
            </a:r>
          </a:p>
        </p:txBody>
      </p:sp>
      <p:sp>
        <p:nvSpPr>
          <p:cNvPr name="TextBox 8" id="8"/>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TextBox 9" id="9"/>
          <p:cNvSpPr txBox="true"/>
          <p:nvPr/>
        </p:nvSpPr>
        <p:spPr>
          <a:xfrm rot="0">
            <a:off x="1197507" y="416772"/>
            <a:ext cx="17090493" cy="1377949"/>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Gagalin"/>
              </a:rPr>
              <a:t>Make a Plan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DAFmeBh_c6E</dc:identifier>
  <dcterms:modified xsi:type="dcterms:W3CDTF">2011-08-01T06:04:30Z</dcterms:modified>
  <cp:revision>1</cp:revision>
  <dc:title>Slide Show 2.3</dc:title>
</cp:coreProperties>
</file>