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agalin" charset="1" panose="0000050000000000000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presProps.xml" Type="http://schemas.openxmlformats.org/officeDocument/2006/relationships/presProps"/><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slides/slide15.xml" Type="http://schemas.openxmlformats.org/officeDocument/2006/relationships/slide"/><Relationship Id="rId26" Target="slides/slide16.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4.jpeg" Type="http://schemas.openxmlformats.org/officeDocument/2006/relationships/image"/><Relationship Id="rId4" Target="../media/VAEJVIXIrIo.mp4" Type="http://schemas.openxmlformats.org/officeDocument/2006/relationships/video"/><Relationship Id="rId5" Target="../media/VAEJVIXIrIo.mp4" Type="http://schemas.microsoft.com/office/2007/relationships/media"/></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4.jpeg" Type="http://schemas.openxmlformats.org/officeDocument/2006/relationships/image"/><Relationship Id="rId4" Target="../media/VAEJVIXIrIo.mp4" Type="http://schemas.openxmlformats.org/officeDocument/2006/relationships/video"/><Relationship Id="rId5" Target="../media/VAEJVIXIrIo.mp4" Type="http://schemas.microsoft.com/office/2007/relationships/media"/></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716" b="16255"/>
          <a:stretch>
            <a:fillRect/>
          </a:stretch>
        </p:blipFill>
        <p:spPr>
          <a:xfrm flipH="false" flipV="false">
            <a:off x="0" y="0"/>
            <a:ext cx="18288000" cy="10287000"/>
          </a:xfrm>
          <a:prstGeom prst="rect">
            <a:avLst/>
          </a:prstGeom>
        </p:spPr>
      </p:pic>
      <p:grpSp>
        <p:nvGrpSpPr>
          <p:cNvPr name="Group 3" id="3"/>
          <p:cNvGrpSpPr/>
          <p:nvPr/>
        </p:nvGrpSpPr>
        <p:grpSpPr>
          <a:xfrm rot="0">
            <a:off x="368820" y="0"/>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5400000">
            <a:off x="-4919562"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6" id="6"/>
          <p:cNvSpPr txBox="true"/>
          <p:nvPr/>
        </p:nvSpPr>
        <p:spPr>
          <a:xfrm rot="0">
            <a:off x="1317123" y="344938"/>
            <a:ext cx="16970877" cy="3143250"/>
          </a:xfrm>
          <a:prstGeom prst="rect">
            <a:avLst/>
          </a:prstGeom>
        </p:spPr>
        <p:txBody>
          <a:bodyPr anchor="t" rtlCol="false" tIns="0" lIns="0" bIns="0" rIns="0">
            <a:spAutoFit/>
          </a:bodyPr>
          <a:lstStyle/>
          <a:p>
            <a:pPr algn="ctr">
              <a:lnSpc>
                <a:spcPts val="12599"/>
              </a:lnSpc>
              <a:spcBef>
                <a:spcPct val="0"/>
              </a:spcBef>
            </a:pPr>
            <a:r>
              <a:rPr lang="en-US" sz="9000">
                <a:solidFill>
                  <a:srgbClr val="FFFFFF"/>
                </a:solidFill>
                <a:latin typeface="Gagalin"/>
              </a:rPr>
              <a:t>Constructing your future: Strengths and limitations</a:t>
            </a:r>
          </a:p>
        </p:txBody>
      </p:sp>
      <p:sp>
        <p:nvSpPr>
          <p:cNvPr name="Freeform 7" id="7"/>
          <p:cNvSpPr/>
          <p:nvPr/>
        </p:nvSpPr>
        <p:spPr>
          <a:xfrm flipH="false" flipV="false" rot="0">
            <a:off x="8892906" y="7761904"/>
            <a:ext cx="9064476" cy="2181583"/>
          </a:xfrm>
          <a:custGeom>
            <a:avLst/>
            <a:gdLst/>
            <a:ahLst/>
            <a:cxnLst/>
            <a:rect r="r" b="b" t="t" l="l"/>
            <a:pathLst>
              <a:path h="2181583" w="9064476">
                <a:moveTo>
                  <a:pt x="0" y="0"/>
                </a:moveTo>
                <a:lnTo>
                  <a:pt x="9064476" y="0"/>
                </a:lnTo>
                <a:lnTo>
                  <a:pt x="9064476" y="2181582"/>
                </a:lnTo>
                <a:lnTo>
                  <a:pt x="0" y="2181582"/>
                </a:lnTo>
                <a:lnTo>
                  <a:pt x="0" y="0"/>
                </a:lnTo>
                <a:close/>
              </a:path>
            </a:pathLst>
          </a:custGeom>
          <a:blipFill>
            <a:blip r:embed="rId3"/>
            <a:stretch>
              <a:fillRect l="0" t="0" r="0" b="0"/>
            </a:stretch>
          </a:blipFill>
        </p:spPr>
      </p:sp>
      <p:sp>
        <p:nvSpPr>
          <p:cNvPr name="Freeform 8" id="8"/>
          <p:cNvSpPr/>
          <p:nvPr/>
        </p:nvSpPr>
        <p:spPr>
          <a:xfrm flipH="false" flipV="false" rot="0">
            <a:off x="2663936" y="3937147"/>
            <a:ext cx="4882158" cy="5321153"/>
          </a:xfrm>
          <a:custGeom>
            <a:avLst/>
            <a:gdLst/>
            <a:ahLst/>
            <a:cxnLst/>
            <a:rect r="r" b="b" t="t" l="l"/>
            <a:pathLst>
              <a:path h="5321153" w="4882158">
                <a:moveTo>
                  <a:pt x="0" y="0"/>
                </a:moveTo>
                <a:lnTo>
                  <a:pt x="4882157" y="0"/>
                </a:lnTo>
                <a:lnTo>
                  <a:pt x="4882157" y="5321153"/>
                </a:lnTo>
                <a:lnTo>
                  <a:pt x="0" y="53211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9428756" y="4591266"/>
            <a:ext cx="7992777" cy="1953260"/>
          </a:xfrm>
          <a:prstGeom prst="rect">
            <a:avLst/>
          </a:prstGeom>
        </p:spPr>
        <p:txBody>
          <a:bodyPr anchor="t" rtlCol="false" tIns="0" lIns="0" bIns="0" rIns="0">
            <a:spAutoFit/>
          </a:bodyPr>
          <a:lstStyle/>
          <a:p>
            <a:pPr algn="ctr">
              <a:lnSpc>
                <a:spcPts val="7840"/>
              </a:lnSpc>
            </a:pPr>
            <a:r>
              <a:rPr lang="en-US" sz="5600">
                <a:solidFill>
                  <a:srgbClr val="FFFFFF"/>
                </a:solidFill>
                <a:latin typeface="Gagalin"/>
              </a:rPr>
              <a:t>Lesson 2: </a:t>
            </a:r>
          </a:p>
          <a:p>
            <a:pPr algn="ctr">
              <a:lnSpc>
                <a:spcPts val="7840"/>
              </a:lnSpc>
              <a:spcBef>
                <a:spcPct val="0"/>
              </a:spcBef>
            </a:pPr>
            <a:r>
              <a:rPr lang="en-US" sz="5600">
                <a:solidFill>
                  <a:srgbClr val="FFFFFF"/>
                </a:solidFill>
                <a:latin typeface="Gagalin"/>
              </a:rPr>
              <a:t>Self-Awareness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318668" y="2589680"/>
            <a:ext cx="14848170" cy="7422596"/>
            <a:chOff x="0" y="0"/>
            <a:chExt cx="5022714" cy="2510853"/>
          </a:xfrm>
        </p:grpSpPr>
        <p:sp>
          <p:nvSpPr>
            <p:cNvPr name="Freeform 6" id="6"/>
            <p:cNvSpPr/>
            <p:nvPr/>
          </p:nvSpPr>
          <p:spPr>
            <a:xfrm flipH="false" flipV="false" rot="0">
              <a:off x="0" y="0"/>
              <a:ext cx="5022714" cy="2510853"/>
            </a:xfrm>
            <a:custGeom>
              <a:avLst/>
              <a:gdLst/>
              <a:ahLst/>
              <a:cxnLst/>
              <a:rect r="r" b="b" t="t" l="l"/>
              <a:pathLst>
                <a:path h="2510853" w="5022714">
                  <a:moveTo>
                    <a:pt x="0" y="0"/>
                  </a:moveTo>
                  <a:lnTo>
                    <a:pt x="5022714" y="0"/>
                  </a:lnTo>
                  <a:lnTo>
                    <a:pt x="5022714" y="2510853"/>
                  </a:lnTo>
                  <a:lnTo>
                    <a:pt x="0" y="2510853"/>
                  </a:lnTo>
                  <a:close/>
                </a:path>
              </a:pathLst>
            </a:custGeom>
            <a:solidFill>
              <a:srgbClr val="ED1A77"/>
            </a:solidFill>
          </p:spPr>
        </p:sp>
      </p:grpSp>
      <p:sp>
        <p:nvSpPr>
          <p:cNvPr name="TextBox 7" id="7"/>
          <p:cNvSpPr txBox="true"/>
          <p:nvPr/>
        </p:nvSpPr>
        <p:spPr>
          <a:xfrm rot="0">
            <a:off x="2754642" y="2659951"/>
            <a:ext cx="13976222" cy="4606925"/>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Think of at least 3 things you need help with or want to get better at doing and write them on your graphic organizer. </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self-reflection: </a:t>
            </a:r>
          </a:p>
          <a:p>
            <a:pPr algn="ctr">
              <a:lnSpc>
                <a:spcPts val="11200"/>
              </a:lnSpc>
              <a:spcBef>
                <a:spcPct val="0"/>
              </a:spcBef>
            </a:pPr>
            <a:r>
              <a:rPr lang="en-US" sz="8000" spc="888">
                <a:solidFill>
                  <a:srgbClr val="000000"/>
                </a:solidFill>
                <a:latin typeface="Gagalin"/>
              </a:rPr>
              <a:t>Know your Limitations</a:t>
            </a:r>
          </a:p>
        </p:txBody>
      </p:sp>
      <p:pic>
        <p:nvPicPr>
          <p:cNvPr name="Picture 10" id="10">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12630" t="0" r="12630" b="0"/>
          <a:stretch>
            <a:fillRect/>
          </a:stretch>
        </p:blipFill>
        <p:spPr>
          <a:xfrm flipH="false" flipV="false" rot="0">
            <a:off x="8224101" y="7457376"/>
            <a:ext cx="3037305" cy="2293484"/>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550701" y="2924828"/>
            <a:ext cx="14384105" cy="6878675"/>
            <a:chOff x="0" y="0"/>
            <a:chExt cx="4465494" cy="2135460"/>
          </a:xfrm>
        </p:grpSpPr>
        <p:sp>
          <p:nvSpPr>
            <p:cNvPr name="Freeform 6" id="6"/>
            <p:cNvSpPr/>
            <p:nvPr/>
          </p:nvSpPr>
          <p:spPr>
            <a:xfrm flipH="false" flipV="false" rot="0">
              <a:off x="0" y="0"/>
              <a:ext cx="4465494" cy="2135460"/>
            </a:xfrm>
            <a:custGeom>
              <a:avLst/>
              <a:gdLst/>
              <a:ahLst/>
              <a:cxnLst/>
              <a:rect r="r" b="b" t="t" l="l"/>
              <a:pathLst>
                <a:path h="2135460" w="4465494">
                  <a:moveTo>
                    <a:pt x="0" y="0"/>
                  </a:moveTo>
                  <a:lnTo>
                    <a:pt x="4465494" y="0"/>
                  </a:lnTo>
                  <a:lnTo>
                    <a:pt x="4465494" y="2135460"/>
                  </a:lnTo>
                  <a:lnTo>
                    <a:pt x="0" y="2135460"/>
                  </a:lnTo>
                  <a:close/>
                </a:path>
              </a:pathLst>
            </a:custGeom>
            <a:solidFill>
              <a:srgbClr val="ED1A77"/>
            </a:solidFill>
          </p:spPr>
        </p:sp>
      </p:grpSp>
      <p:sp>
        <p:nvSpPr>
          <p:cNvPr name="TextBox 7" id="7"/>
          <p:cNvSpPr txBox="true"/>
          <p:nvPr/>
        </p:nvSpPr>
        <p:spPr>
          <a:xfrm rot="0">
            <a:off x="3056623" y="3097091"/>
            <a:ext cx="13372261" cy="63912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It can be hard to know if we need to improve get help with something. </a:t>
            </a:r>
            <a:r>
              <a:rPr lang="en-US" sz="6000" spc="666">
                <a:solidFill>
                  <a:srgbClr val="000000"/>
                </a:solidFill>
                <a:latin typeface="Arimo"/>
              </a:rPr>
              <a:t>Asking for feedback from people you trust is a great way to find out about things that you can work on.</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self-Awareness: </a:t>
            </a:r>
          </a:p>
          <a:p>
            <a:pPr algn="ctr">
              <a:lnSpc>
                <a:spcPts val="11200"/>
              </a:lnSpc>
              <a:spcBef>
                <a:spcPct val="0"/>
              </a:spcBef>
            </a:pPr>
            <a:r>
              <a:rPr lang="en-US" sz="8000" spc="888">
                <a:solidFill>
                  <a:srgbClr val="000000"/>
                </a:solidFill>
                <a:latin typeface="Gagalin"/>
              </a:rPr>
              <a:t>Asking for Feedback</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550701" y="3036892"/>
            <a:ext cx="14384105" cy="6785194"/>
            <a:chOff x="0" y="0"/>
            <a:chExt cx="4465494" cy="2106439"/>
          </a:xfrm>
        </p:grpSpPr>
        <p:sp>
          <p:nvSpPr>
            <p:cNvPr name="Freeform 6" id="6"/>
            <p:cNvSpPr/>
            <p:nvPr/>
          </p:nvSpPr>
          <p:spPr>
            <a:xfrm flipH="false" flipV="false" rot="0">
              <a:off x="0" y="0"/>
              <a:ext cx="4465494" cy="2106439"/>
            </a:xfrm>
            <a:custGeom>
              <a:avLst/>
              <a:gdLst/>
              <a:ahLst/>
              <a:cxnLst/>
              <a:rect r="r" b="b" t="t" l="l"/>
              <a:pathLst>
                <a:path h="2106439" w="4465494">
                  <a:moveTo>
                    <a:pt x="0" y="0"/>
                  </a:moveTo>
                  <a:lnTo>
                    <a:pt x="4465494" y="0"/>
                  </a:lnTo>
                  <a:lnTo>
                    <a:pt x="4465494" y="2106439"/>
                  </a:lnTo>
                  <a:lnTo>
                    <a:pt x="0" y="2106439"/>
                  </a:lnTo>
                  <a:close/>
                </a:path>
              </a:pathLst>
            </a:custGeom>
            <a:solidFill>
              <a:srgbClr val="ED1A77"/>
            </a:solidFill>
          </p:spPr>
        </p:sp>
      </p:grpSp>
      <p:sp>
        <p:nvSpPr>
          <p:cNvPr name="TextBox 7" id="7"/>
          <p:cNvSpPr txBox="true"/>
          <p:nvPr/>
        </p:nvSpPr>
        <p:spPr>
          <a:xfrm rot="0">
            <a:off x="3256369" y="3162414"/>
            <a:ext cx="12972769" cy="63912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It might be hard to hear what we need to improve on (criticism), even if it is constructive. Let's think of some things to keep in mind when recieving feedback. </a:t>
            </a:r>
            <a:r>
              <a:rPr lang="en-US" sz="6000" spc="666">
                <a:solidFill>
                  <a:srgbClr val="000000"/>
                </a:solidFill>
                <a:latin typeface="Arimo"/>
              </a:rPr>
              <a:t> </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self-Awareness: </a:t>
            </a:r>
          </a:p>
          <a:p>
            <a:pPr algn="ctr">
              <a:lnSpc>
                <a:spcPts val="11200"/>
              </a:lnSpc>
              <a:spcBef>
                <a:spcPct val="0"/>
              </a:spcBef>
            </a:pPr>
            <a:r>
              <a:rPr lang="en-US" sz="8000" spc="888">
                <a:solidFill>
                  <a:srgbClr val="000000"/>
                </a:solidFill>
                <a:latin typeface="Gagalin"/>
              </a:rPr>
              <a:t>Asking for Feedback</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407593" y="3024952"/>
            <a:ext cx="14670322" cy="6741396"/>
            <a:chOff x="0" y="0"/>
            <a:chExt cx="4352294" cy="1999993"/>
          </a:xfrm>
        </p:grpSpPr>
        <p:sp>
          <p:nvSpPr>
            <p:cNvPr name="Freeform 6" id="6"/>
            <p:cNvSpPr/>
            <p:nvPr/>
          </p:nvSpPr>
          <p:spPr>
            <a:xfrm flipH="false" flipV="false" rot="0">
              <a:off x="0" y="0"/>
              <a:ext cx="4352294" cy="1999993"/>
            </a:xfrm>
            <a:custGeom>
              <a:avLst/>
              <a:gdLst/>
              <a:ahLst/>
              <a:cxnLst/>
              <a:rect r="r" b="b" t="t" l="l"/>
              <a:pathLst>
                <a:path h="1999993" w="4352294">
                  <a:moveTo>
                    <a:pt x="0" y="0"/>
                  </a:moveTo>
                  <a:lnTo>
                    <a:pt x="4352294" y="0"/>
                  </a:lnTo>
                  <a:lnTo>
                    <a:pt x="4352294" y="1999993"/>
                  </a:lnTo>
                  <a:lnTo>
                    <a:pt x="0" y="1999993"/>
                  </a:lnTo>
                  <a:close/>
                </a:path>
              </a:pathLst>
            </a:custGeom>
            <a:solidFill>
              <a:srgbClr val="ED1A77"/>
            </a:solidFill>
          </p:spPr>
        </p:sp>
      </p:grpSp>
      <p:sp>
        <p:nvSpPr>
          <p:cNvPr name="TextBox 7" id="7"/>
          <p:cNvSpPr txBox="true"/>
          <p:nvPr/>
        </p:nvSpPr>
        <p:spPr>
          <a:xfrm rot="0">
            <a:off x="2964135" y="3407976"/>
            <a:ext cx="13557236" cy="5832474"/>
          </a:xfrm>
          <a:prstGeom prst="rect">
            <a:avLst/>
          </a:prstGeom>
        </p:spPr>
        <p:txBody>
          <a:bodyPr anchor="t" rtlCol="false" tIns="0" lIns="0" bIns="0" rIns="0">
            <a:spAutoFit/>
          </a:bodyPr>
          <a:lstStyle/>
          <a:p>
            <a:pPr algn="ctr">
              <a:lnSpc>
                <a:spcPts val="7700"/>
              </a:lnSpc>
            </a:pPr>
            <a:r>
              <a:rPr lang="en-US" sz="5500" spc="610">
                <a:solidFill>
                  <a:srgbClr val="000000"/>
                </a:solidFill>
                <a:latin typeface="Arimo"/>
              </a:rPr>
              <a:t>Remember, the people you trust to give you feedback aren't trying to insult you. The feedback may sting at first, but they are just trying to help you. Be open to their advice and try not to be defensive. </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Asking for feedback: </a:t>
            </a:r>
          </a:p>
          <a:p>
            <a:pPr algn="ctr">
              <a:lnSpc>
                <a:spcPts val="11200"/>
              </a:lnSpc>
              <a:spcBef>
                <a:spcPct val="0"/>
              </a:spcBef>
            </a:pPr>
            <a:r>
              <a:rPr lang="en-US" sz="8000" spc="888">
                <a:solidFill>
                  <a:srgbClr val="000000"/>
                </a:solidFill>
                <a:latin typeface="Gagalin"/>
              </a:rPr>
              <a:t>Don't take it personally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459034" y="3024952"/>
            <a:ext cx="14567438" cy="6792838"/>
            <a:chOff x="0" y="0"/>
            <a:chExt cx="4321771" cy="2015254"/>
          </a:xfrm>
        </p:grpSpPr>
        <p:sp>
          <p:nvSpPr>
            <p:cNvPr name="Freeform 6" id="6"/>
            <p:cNvSpPr/>
            <p:nvPr/>
          </p:nvSpPr>
          <p:spPr>
            <a:xfrm flipH="false" flipV="false" rot="0">
              <a:off x="0" y="0"/>
              <a:ext cx="4321771" cy="2015254"/>
            </a:xfrm>
            <a:custGeom>
              <a:avLst/>
              <a:gdLst/>
              <a:ahLst/>
              <a:cxnLst/>
              <a:rect r="r" b="b" t="t" l="l"/>
              <a:pathLst>
                <a:path h="2015254" w="4321771">
                  <a:moveTo>
                    <a:pt x="0" y="0"/>
                  </a:moveTo>
                  <a:lnTo>
                    <a:pt x="4321771" y="0"/>
                  </a:lnTo>
                  <a:lnTo>
                    <a:pt x="4321771" y="2015254"/>
                  </a:lnTo>
                  <a:lnTo>
                    <a:pt x="0" y="2015254"/>
                  </a:lnTo>
                  <a:close/>
                </a:path>
              </a:pathLst>
            </a:custGeom>
            <a:solidFill>
              <a:srgbClr val="ED1A77"/>
            </a:solidFill>
          </p:spPr>
        </p:sp>
      </p:grpSp>
      <p:sp>
        <p:nvSpPr>
          <p:cNvPr name="TextBox 7" id="7"/>
          <p:cNvSpPr txBox="true"/>
          <p:nvPr/>
        </p:nvSpPr>
        <p:spPr>
          <a:xfrm rot="0">
            <a:off x="3311537" y="3154296"/>
            <a:ext cx="12862432" cy="63912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The people who give you feedback want to see you grow, and their advice could help you be more successful.</a:t>
            </a:r>
          </a:p>
          <a:p>
            <a:pPr algn="ctr">
              <a:lnSpc>
                <a:spcPts val="8400"/>
              </a:lnSpc>
            </a:pPr>
            <a:r>
              <a:rPr lang="en-US" sz="6000" spc="666">
                <a:solidFill>
                  <a:srgbClr val="000000"/>
                </a:solidFill>
                <a:latin typeface="Arimo"/>
              </a:rPr>
              <a:t>Try one of their suggestions--</a:t>
            </a:r>
          </a:p>
          <a:p>
            <a:pPr algn="ctr">
              <a:lnSpc>
                <a:spcPts val="8400"/>
              </a:lnSpc>
            </a:pPr>
            <a:r>
              <a:rPr lang="en-US" sz="6000" spc="666">
                <a:solidFill>
                  <a:srgbClr val="000000"/>
                </a:solidFill>
                <a:latin typeface="Arimo"/>
              </a:rPr>
              <a:t>you just might get better!</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Asking for feedback: </a:t>
            </a:r>
          </a:p>
          <a:p>
            <a:pPr algn="ctr">
              <a:lnSpc>
                <a:spcPts val="11200"/>
              </a:lnSpc>
              <a:spcBef>
                <a:spcPct val="0"/>
              </a:spcBef>
            </a:pPr>
            <a:r>
              <a:rPr lang="en-US" sz="8000" spc="888">
                <a:solidFill>
                  <a:srgbClr val="000000"/>
                </a:solidFill>
                <a:latin typeface="Gagalin"/>
              </a:rPr>
              <a:t>Look for the Positive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1994945" y="3080997"/>
            <a:ext cx="15495617" cy="6633830"/>
            <a:chOff x="0" y="0"/>
            <a:chExt cx="4597137" cy="1968081"/>
          </a:xfrm>
        </p:grpSpPr>
        <p:sp>
          <p:nvSpPr>
            <p:cNvPr name="Freeform 6" id="6"/>
            <p:cNvSpPr/>
            <p:nvPr/>
          </p:nvSpPr>
          <p:spPr>
            <a:xfrm flipH="false" flipV="false" rot="0">
              <a:off x="0" y="0"/>
              <a:ext cx="4597137" cy="1968081"/>
            </a:xfrm>
            <a:custGeom>
              <a:avLst/>
              <a:gdLst/>
              <a:ahLst/>
              <a:cxnLst/>
              <a:rect r="r" b="b" t="t" l="l"/>
              <a:pathLst>
                <a:path h="1968081" w="4597137">
                  <a:moveTo>
                    <a:pt x="0" y="0"/>
                  </a:moveTo>
                  <a:lnTo>
                    <a:pt x="4597137" y="0"/>
                  </a:lnTo>
                  <a:lnTo>
                    <a:pt x="4597137" y="1968081"/>
                  </a:lnTo>
                  <a:lnTo>
                    <a:pt x="0" y="1968081"/>
                  </a:lnTo>
                  <a:close/>
                </a:path>
              </a:pathLst>
            </a:custGeom>
            <a:solidFill>
              <a:srgbClr val="ED1A77"/>
            </a:solidFill>
          </p:spPr>
        </p:sp>
      </p:grpSp>
      <p:sp>
        <p:nvSpPr>
          <p:cNvPr name="TextBox 7" id="7"/>
          <p:cNvSpPr txBox="true"/>
          <p:nvPr/>
        </p:nvSpPr>
        <p:spPr>
          <a:xfrm rot="0">
            <a:off x="2235894" y="3410237"/>
            <a:ext cx="15023406" cy="5832474"/>
          </a:xfrm>
          <a:prstGeom prst="rect">
            <a:avLst/>
          </a:prstGeom>
        </p:spPr>
        <p:txBody>
          <a:bodyPr anchor="t" rtlCol="false" tIns="0" lIns="0" bIns="0" rIns="0">
            <a:spAutoFit/>
          </a:bodyPr>
          <a:lstStyle/>
          <a:p>
            <a:pPr algn="ctr">
              <a:lnSpc>
                <a:spcPts val="7700"/>
              </a:lnSpc>
            </a:pPr>
            <a:r>
              <a:rPr lang="en-US" sz="5500" spc="610">
                <a:solidFill>
                  <a:srgbClr val="000000"/>
                </a:solidFill>
                <a:latin typeface="Arimo"/>
              </a:rPr>
              <a:t>It may be hard to hear feedback, but waiting to respond might keep you from responding in anger. Thank them for the feedback, and take your time to process it. Then s</a:t>
            </a:r>
            <a:r>
              <a:rPr lang="en-US" sz="5500" spc="610">
                <a:solidFill>
                  <a:srgbClr val="000000"/>
                </a:solidFill>
                <a:latin typeface="Arimo"/>
              </a:rPr>
              <a:t>elf-</a:t>
            </a:r>
            <a:r>
              <a:rPr lang="en-US" sz="5500" spc="610">
                <a:solidFill>
                  <a:srgbClr val="000000"/>
                </a:solidFill>
                <a:latin typeface="Arimo"/>
              </a:rPr>
              <a:t>reflect and decide how the feedback can help you. </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Asking for feedback: </a:t>
            </a:r>
          </a:p>
          <a:p>
            <a:pPr algn="ctr">
              <a:lnSpc>
                <a:spcPts val="11200"/>
              </a:lnSpc>
              <a:spcBef>
                <a:spcPct val="0"/>
              </a:spcBef>
            </a:pPr>
            <a:r>
              <a:rPr lang="en-US" sz="8000" spc="888">
                <a:solidFill>
                  <a:srgbClr val="000000"/>
                </a:solidFill>
                <a:latin typeface="Gagalin"/>
              </a:rPr>
              <a:t>Take Your Time to Respond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1994945" y="2881543"/>
            <a:ext cx="15495617" cy="7066371"/>
            <a:chOff x="0" y="0"/>
            <a:chExt cx="4597137" cy="2096404"/>
          </a:xfrm>
        </p:grpSpPr>
        <p:sp>
          <p:nvSpPr>
            <p:cNvPr name="Freeform 6" id="6"/>
            <p:cNvSpPr/>
            <p:nvPr/>
          </p:nvSpPr>
          <p:spPr>
            <a:xfrm flipH="false" flipV="false" rot="0">
              <a:off x="0" y="0"/>
              <a:ext cx="4597137" cy="2096404"/>
            </a:xfrm>
            <a:custGeom>
              <a:avLst/>
              <a:gdLst/>
              <a:ahLst/>
              <a:cxnLst/>
              <a:rect r="r" b="b" t="t" l="l"/>
              <a:pathLst>
                <a:path h="2096404" w="4597137">
                  <a:moveTo>
                    <a:pt x="0" y="0"/>
                  </a:moveTo>
                  <a:lnTo>
                    <a:pt x="4597137" y="0"/>
                  </a:lnTo>
                  <a:lnTo>
                    <a:pt x="4597137" y="2096404"/>
                  </a:lnTo>
                  <a:lnTo>
                    <a:pt x="0" y="2096404"/>
                  </a:lnTo>
                  <a:close/>
                </a:path>
              </a:pathLst>
            </a:custGeom>
            <a:solidFill>
              <a:srgbClr val="ED1A77"/>
            </a:solidFill>
          </p:spPr>
        </p:sp>
      </p:grpSp>
      <p:sp>
        <p:nvSpPr>
          <p:cNvPr name="TextBox 7" id="7"/>
          <p:cNvSpPr txBox="true"/>
          <p:nvPr/>
        </p:nvSpPr>
        <p:spPr>
          <a:xfrm rot="0">
            <a:off x="2573665" y="2941278"/>
            <a:ext cx="14338176" cy="6804024"/>
          </a:xfrm>
          <a:prstGeom prst="rect">
            <a:avLst/>
          </a:prstGeom>
        </p:spPr>
        <p:txBody>
          <a:bodyPr anchor="t" rtlCol="false" tIns="0" lIns="0" bIns="0" rIns="0">
            <a:spAutoFit/>
          </a:bodyPr>
          <a:lstStyle/>
          <a:p>
            <a:pPr algn="ctr">
              <a:lnSpc>
                <a:spcPts val="7700"/>
              </a:lnSpc>
            </a:pPr>
            <a:r>
              <a:rPr lang="en-US" sz="5500" spc="610">
                <a:solidFill>
                  <a:srgbClr val="000000"/>
                </a:solidFill>
                <a:latin typeface="Arimo"/>
              </a:rPr>
              <a:t>Ask your grownups for feedback! Write their concerns down on your worksheet. Remember: Don't take their concerns personally, look for the positive, thank them for the feedback, and reflect on how you can use the feedback to improve</a:t>
            </a:r>
            <a:r>
              <a:rPr lang="en-US" sz="5500" spc="610">
                <a:solidFill>
                  <a:srgbClr val="000000"/>
                </a:solidFill>
                <a:latin typeface="Arimo"/>
              </a:rPr>
              <a:t>.</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Asking for feedback: </a:t>
            </a:r>
          </a:p>
          <a:p>
            <a:pPr algn="ctr">
              <a:lnSpc>
                <a:spcPts val="11200"/>
              </a:lnSpc>
              <a:spcBef>
                <a:spcPct val="0"/>
              </a:spcBef>
            </a:pPr>
            <a:r>
              <a:rPr lang="en-US" sz="8000" spc="888">
                <a:solidFill>
                  <a:srgbClr val="000000"/>
                </a:solidFill>
                <a:latin typeface="Gagalin"/>
              </a:rPr>
              <a:t>Practice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Freeform 5" id="5"/>
          <p:cNvSpPr/>
          <p:nvPr/>
        </p:nvSpPr>
        <p:spPr>
          <a:xfrm flipH="false" flipV="false" rot="0">
            <a:off x="5827428" y="3015318"/>
            <a:ext cx="7830650" cy="6441702"/>
          </a:xfrm>
          <a:custGeom>
            <a:avLst/>
            <a:gdLst/>
            <a:ahLst/>
            <a:cxnLst/>
            <a:rect r="r" b="b" t="t" l="l"/>
            <a:pathLst>
              <a:path h="6441702" w="7830650">
                <a:moveTo>
                  <a:pt x="0" y="0"/>
                </a:moveTo>
                <a:lnTo>
                  <a:pt x="7830650" y="0"/>
                </a:lnTo>
                <a:lnTo>
                  <a:pt x="7830650" y="6441703"/>
                </a:lnTo>
                <a:lnTo>
                  <a:pt x="0" y="6441703"/>
                </a:lnTo>
                <a:lnTo>
                  <a:pt x="0" y="0"/>
                </a:lnTo>
                <a:close/>
              </a:path>
            </a:pathLst>
          </a:custGeom>
          <a:blipFill>
            <a:blip r:embed="rId3">
              <a:extLst>
                <a:ext uri="{96DAC541-7B7A-43D3-8B79-37D633B846F1}">
                  <asvg:svgBlip xmlns:asvg="http://schemas.microsoft.com/office/drawing/2016/SVG/main" r:embed="rId4"/>
                </a:ext>
              </a:extLst>
            </a:blip>
            <a:stretch>
              <a:fillRect l="0" t="0" r="0" b="-15179"/>
            </a:stretch>
          </a:blipFill>
        </p:spPr>
      </p:sp>
      <p:sp>
        <p:nvSpPr>
          <p:cNvPr name="TextBox 6" id="6"/>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7" id="7"/>
          <p:cNvSpPr txBox="true"/>
          <p:nvPr/>
        </p:nvSpPr>
        <p:spPr>
          <a:xfrm rot="0">
            <a:off x="1197507" y="219423"/>
            <a:ext cx="17090493" cy="2347208"/>
          </a:xfrm>
          <a:prstGeom prst="rect">
            <a:avLst/>
          </a:prstGeom>
        </p:spPr>
        <p:txBody>
          <a:bodyPr anchor="t" rtlCol="false" tIns="0" lIns="0" bIns="0" rIns="0">
            <a:spAutoFit/>
          </a:bodyPr>
          <a:lstStyle/>
          <a:p>
            <a:pPr algn="ctr">
              <a:lnSpc>
                <a:spcPts val="19157"/>
              </a:lnSpc>
              <a:spcBef>
                <a:spcPct val="0"/>
              </a:spcBef>
            </a:pPr>
            <a:r>
              <a:rPr lang="en-US" sz="13684" spc="1518">
                <a:solidFill>
                  <a:srgbClr val="000000"/>
                </a:solidFill>
                <a:latin typeface="Gagalin"/>
              </a:rPr>
              <a:t>Self-Awareness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6" id="6"/>
          <p:cNvSpPr txBox="true"/>
          <p:nvPr/>
        </p:nvSpPr>
        <p:spPr>
          <a:xfrm rot="0">
            <a:off x="2417767" y="3452957"/>
            <a:ext cx="14570001" cy="28257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Arimo Bold"/>
              </a:rPr>
              <a:t>What are some things you have trouble doing? </a:t>
            </a:r>
          </a:p>
        </p:txBody>
      </p:sp>
      <p:sp>
        <p:nvSpPr>
          <p:cNvPr name="TextBox 7" id="7"/>
          <p:cNvSpPr txBox="true"/>
          <p:nvPr/>
        </p:nvSpPr>
        <p:spPr>
          <a:xfrm rot="0">
            <a:off x="1175446" y="185789"/>
            <a:ext cx="17054643" cy="2347208"/>
          </a:xfrm>
          <a:prstGeom prst="rect">
            <a:avLst/>
          </a:prstGeom>
        </p:spPr>
        <p:txBody>
          <a:bodyPr anchor="t" rtlCol="false" tIns="0" lIns="0" bIns="0" rIns="0">
            <a:spAutoFit/>
          </a:bodyPr>
          <a:lstStyle/>
          <a:p>
            <a:pPr algn="ctr">
              <a:lnSpc>
                <a:spcPts val="19157"/>
              </a:lnSpc>
              <a:spcBef>
                <a:spcPct val="0"/>
              </a:spcBef>
            </a:pPr>
            <a:r>
              <a:rPr lang="en-US" sz="13684" spc="1518">
                <a:solidFill>
                  <a:srgbClr val="000000"/>
                </a:solidFill>
                <a:latin typeface="Gagalin"/>
              </a:rPr>
              <a:t>Journal Prompt</a:t>
            </a:r>
          </a:p>
        </p:txBody>
      </p:sp>
      <p:sp>
        <p:nvSpPr>
          <p:cNvPr name="Freeform 8" id="8"/>
          <p:cNvSpPr/>
          <p:nvPr/>
        </p:nvSpPr>
        <p:spPr>
          <a:xfrm flipH="false" flipV="false" rot="0">
            <a:off x="14245549" y="6352002"/>
            <a:ext cx="3013751" cy="2906298"/>
          </a:xfrm>
          <a:custGeom>
            <a:avLst/>
            <a:gdLst/>
            <a:ahLst/>
            <a:cxnLst/>
            <a:rect r="r" b="b" t="t" l="l"/>
            <a:pathLst>
              <a:path h="2906298" w="3013751">
                <a:moveTo>
                  <a:pt x="0" y="0"/>
                </a:moveTo>
                <a:lnTo>
                  <a:pt x="3013751" y="0"/>
                </a:lnTo>
                <a:lnTo>
                  <a:pt x="3013751" y="2906298"/>
                </a:lnTo>
                <a:lnTo>
                  <a:pt x="0" y="29062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sp>
        <p:nvSpPr>
          <p:cNvPr name="TextBox 5" id="5"/>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6" id="6"/>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is self-awareness?</a:t>
            </a:r>
          </a:p>
        </p:txBody>
      </p:sp>
      <p:grpSp>
        <p:nvGrpSpPr>
          <p:cNvPr name="Group 7" id="7"/>
          <p:cNvGrpSpPr/>
          <p:nvPr/>
        </p:nvGrpSpPr>
        <p:grpSpPr>
          <a:xfrm rot="0">
            <a:off x="1896824" y="2076188"/>
            <a:ext cx="15691858" cy="6685776"/>
            <a:chOff x="0" y="0"/>
            <a:chExt cx="5308110" cy="2261608"/>
          </a:xfrm>
        </p:grpSpPr>
        <p:sp>
          <p:nvSpPr>
            <p:cNvPr name="Freeform 8" id="8"/>
            <p:cNvSpPr/>
            <p:nvPr/>
          </p:nvSpPr>
          <p:spPr>
            <a:xfrm flipH="false" flipV="false" rot="0">
              <a:off x="0" y="0"/>
              <a:ext cx="5308110" cy="2261608"/>
            </a:xfrm>
            <a:custGeom>
              <a:avLst/>
              <a:gdLst/>
              <a:ahLst/>
              <a:cxnLst/>
              <a:rect r="r" b="b" t="t" l="l"/>
              <a:pathLst>
                <a:path h="2261608" w="5308110">
                  <a:moveTo>
                    <a:pt x="0" y="0"/>
                  </a:moveTo>
                  <a:lnTo>
                    <a:pt x="5308110" y="0"/>
                  </a:lnTo>
                  <a:lnTo>
                    <a:pt x="5308110" y="2261608"/>
                  </a:lnTo>
                  <a:lnTo>
                    <a:pt x="0" y="2261608"/>
                  </a:lnTo>
                  <a:close/>
                </a:path>
              </a:pathLst>
            </a:custGeom>
            <a:solidFill>
              <a:srgbClr val="ED1A77"/>
            </a:solidFill>
          </p:spPr>
        </p:sp>
      </p:grpSp>
      <p:sp>
        <p:nvSpPr>
          <p:cNvPr name="Freeform 9" id="9"/>
          <p:cNvSpPr/>
          <p:nvPr/>
        </p:nvSpPr>
        <p:spPr>
          <a:xfrm flipH="false" flipV="false" rot="0">
            <a:off x="15418493" y="7467709"/>
            <a:ext cx="2869507" cy="2819291"/>
          </a:xfrm>
          <a:custGeom>
            <a:avLst/>
            <a:gdLst/>
            <a:ahLst/>
            <a:cxnLst/>
            <a:rect r="r" b="b" t="t" l="l"/>
            <a:pathLst>
              <a:path h="2819291" w="2869507">
                <a:moveTo>
                  <a:pt x="0" y="0"/>
                </a:moveTo>
                <a:lnTo>
                  <a:pt x="2869507" y="0"/>
                </a:lnTo>
                <a:lnTo>
                  <a:pt x="2869507" y="2819291"/>
                </a:lnTo>
                <a:lnTo>
                  <a:pt x="0" y="28192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2152769" y="2152001"/>
            <a:ext cx="15179969" cy="63912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Self-awareness means understanding yourself and knowing who you are. It's about recognizing your own thoughts, feelings, and actions--like having a special mirror to see yourself from the inside!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242356" y="2115847"/>
            <a:ext cx="15000795" cy="7622915"/>
            <a:chOff x="0" y="0"/>
            <a:chExt cx="5074343" cy="2578616"/>
          </a:xfrm>
        </p:grpSpPr>
        <p:sp>
          <p:nvSpPr>
            <p:cNvPr name="Freeform 6" id="6"/>
            <p:cNvSpPr/>
            <p:nvPr/>
          </p:nvSpPr>
          <p:spPr>
            <a:xfrm flipH="false" flipV="false" rot="0">
              <a:off x="0" y="0"/>
              <a:ext cx="5074343" cy="2578616"/>
            </a:xfrm>
            <a:custGeom>
              <a:avLst/>
              <a:gdLst/>
              <a:ahLst/>
              <a:cxnLst/>
              <a:rect r="r" b="b" t="t" l="l"/>
              <a:pathLst>
                <a:path h="2578616" w="5074343">
                  <a:moveTo>
                    <a:pt x="0" y="0"/>
                  </a:moveTo>
                  <a:lnTo>
                    <a:pt x="5074343" y="0"/>
                  </a:lnTo>
                  <a:lnTo>
                    <a:pt x="5074343" y="2578616"/>
                  </a:lnTo>
                  <a:lnTo>
                    <a:pt x="0" y="2578616"/>
                  </a:lnTo>
                  <a:close/>
                </a:path>
              </a:pathLst>
            </a:custGeom>
            <a:solidFill>
              <a:srgbClr val="ED1A77"/>
            </a:solidFill>
          </p:spPr>
        </p:sp>
      </p:grpSp>
      <p:sp>
        <p:nvSpPr>
          <p:cNvPr name="TextBox 7" id="7"/>
          <p:cNvSpPr txBox="true"/>
          <p:nvPr/>
        </p:nvSpPr>
        <p:spPr>
          <a:xfrm rot="0">
            <a:off x="2357818" y="2126830"/>
            <a:ext cx="14769870" cy="74580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Self-reflection helps us develop self-awareness by thinking seriously about our behaviors, motivations, feelings and desires. It helps you learn more about yourself and your strengths and limitations.</a:t>
            </a:r>
          </a:p>
        </p:txBody>
      </p:sp>
      <p:sp>
        <p:nvSpPr>
          <p:cNvPr name="Freeform 8" id="8"/>
          <p:cNvSpPr/>
          <p:nvPr/>
        </p:nvSpPr>
        <p:spPr>
          <a:xfrm flipH="false" flipV="false" rot="0">
            <a:off x="15507239" y="0"/>
            <a:ext cx="2780761" cy="2634771"/>
          </a:xfrm>
          <a:custGeom>
            <a:avLst/>
            <a:gdLst/>
            <a:ahLst/>
            <a:cxnLst/>
            <a:rect r="r" b="b" t="t" l="l"/>
            <a:pathLst>
              <a:path h="2634771" w="2780761">
                <a:moveTo>
                  <a:pt x="0" y="0"/>
                </a:moveTo>
                <a:lnTo>
                  <a:pt x="2780761" y="0"/>
                </a:lnTo>
                <a:lnTo>
                  <a:pt x="2780761" y="2634771"/>
                </a:lnTo>
                <a:lnTo>
                  <a:pt x="0" y="263477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10" id="10"/>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self-reflection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242356" y="2115847"/>
            <a:ext cx="15000795" cy="7622915"/>
            <a:chOff x="0" y="0"/>
            <a:chExt cx="5074343" cy="2578616"/>
          </a:xfrm>
        </p:grpSpPr>
        <p:sp>
          <p:nvSpPr>
            <p:cNvPr name="Freeform 6" id="6"/>
            <p:cNvSpPr/>
            <p:nvPr/>
          </p:nvSpPr>
          <p:spPr>
            <a:xfrm flipH="false" flipV="false" rot="0">
              <a:off x="0" y="0"/>
              <a:ext cx="5074343" cy="2578616"/>
            </a:xfrm>
            <a:custGeom>
              <a:avLst/>
              <a:gdLst/>
              <a:ahLst/>
              <a:cxnLst/>
              <a:rect r="r" b="b" t="t" l="l"/>
              <a:pathLst>
                <a:path h="2578616" w="5074343">
                  <a:moveTo>
                    <a:pt x="0" y="0"/>
                  </a:moveTo>
                  <a:lnTo>
                    <a:pt x="5074343" y="0"/>
                  </a:lnTo>
                  <a:lnTo>
                    <a:pt x="5074343" y="2578616"/>
                  </a:lnTo>
                  <a:lnTo>
                    <a:pt x="0" y="2578616"/>
                  </a:lnTo>
                  <a:close/>
                </a:path>
              </a:pathLst>
            </a:custGeom>
            <a:solidFill>
              <a:srgbClr val="ED1A77"/>
            </a:solidFill>
          </p:spPr>
        </p:sp>
      </p:grpSp>
      <p:sp>
        <p:nvSpPr>
          <p:cNvPr name="Freeform 7" id="7"/>
          <p:cNvSpPr/>
          <p:nvPr/>
        </p:nvSpPr>
        <p:spPr>
          <a:xfrm flipH="false" flipV="false" rot="0">
            <a:off x="15507239" y="0"/>
            <a:ext cx="2780761" cy="2634771"/>
          </a:xfrm>
          <a:custGeom>
            <a:avLst/>
            <a:gdLst/>
            <a:ahLst/>
            <a:cxnLst/>
            <a:rect r="r" b="b" t="t" l="l"/>
            <a:pathLst>
              <a:path h="2634771" w="2780761">
                <a:moveTo>
                  <a:pt x="0" y="0"/>
                </a:moveTo>
                <a:lnTo>
                  <a:pt x="2780761" y="0"/>
                </a:lnTo>
                <a:lnTo>
                  <a:pt x="2780761" y="2634771"/>
                </a:lnTo>
                <a:lnTo>
                  <a:pt x="0" y="263477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2357818" y="2126830"/>
            <a:ext cx="14769870" cy="74580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Self-reflection is like having a little conversation with yourself to understand your thoughts. You might write in a journal, think quietly, talk to a trusted adult or friend. What are some other ways you can practice self-reflection?</a:t>
            </a:r>
          </a:p>
        </p:txBody>
      </p:sp>
      <p:sp>
        <p:nvSpPr>
          <p:cNvPr name="TextBox 9" id="9"/>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10" id="10"/>
          <p:cNvSpPr txBox="true"/>
          <p:nvPr/>
        </p:nvSpPr>
        <p:spPr>
          <a:xfrm rot="0">
            <a:off x="1197507" y="416772"/>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self-reflection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318668" y="2635249"/>
            <a:ext cx="14848170" cy="7256616"/>
            <a:chOff x="0" y="0"/>
            <a:chExt cx="5022714" cy="2454707"/>
          </a:xfrm>
        </p:grpSpPr>
        <p:sp>
          <p:nvSpPr>
            <p:cNvPr name="Freeform 6" id="6"/>
            <p:cNvSpPr/>
            <p:nvPr/>
          </p:nvSpPr>
          <p:spPr>
            <a:xfrm flipH="false" flipV="false" rot="0">
              <a:off x="0" y="0"/>
              <a:ext cx="5022714" cy="2454707"/>
            </a:xfrm>
            <a:custGeom>
              <a:avLst/>
              <a:gdLst/>
              <a:ahLst/>
              <a:cxnLst/>
              <a:rect r="r" b="b" t="t" l="l"/>
              <a:pathLst>
                <a:path h="2454707" w="5022714">
                  <a:moveTo>
                    <a:pt x="0" y="0"/>
                  </a:moveTo>
                  <a:lnTo>
                    <a:pt x="5022714" y="0"/>
                  </a:lnTo>
                  <a:lnTo>
                    <a:pt x="5022714" y="2454707"/>
                  </a:lnTo>
                  <a:lnTo>
                    <a:pt x="0" y="2454707"/>
                  </a:lnTo>
                  <a:close/>
                </a:path>
              </a:pathLst>
            </a:custGeom>
            <a:solidFill>
              <a:srgbClr val="ED1A77"/>
            </a:solidFill>
          </p:spPr>
        </p:sp>
      </p:grpSp>
      <p:sp>
        <p:nvSpPr>
          <p:cNvPr name="TextBox 7" id="7"/>
          <p:cNvSpPr txBox="true"/>
          <p:nvPr/>
        </p:nvSpPr>
        <p:spPr>
          <a:xfrm rot="0">
            <a:off x="2754642" y="2726607"/>
            <a:ext cx="13976222" cy="6911975"/>
          </a:xfrm>
          <a:prstGeom prst="rect">
            <a:avLst/>
          </a:prstGeom>
        </p:spPr>
        <p:txBody>
          <a:bodyPr anchor="t" rtlCol="false" tIns="0" lIns="0" bIns="0" rIns="0">
            <a:spAutoFit/>
          </a:bodyPr>
          <a:lstStyle/>
          <a:p>
            <a:pPr algn="ctr">
              <a:lnSpc>
                <a:spcPts val="9100"/>
              </a:lnSpc>
            </a:pPr>
            <a:r>
              <a:rPr lang="en-US" sz="6500" spc="721">
                <a:solidFill>
                  <a:srgbClr val="000000"/>
                </a:solidFill>
                <a:latin typeface="Arimo"/>
              </a:rPr>
              <a:t>We all have things we do well. </a:t>
            </a:r>
          </a:p>
          <a:p>
            <a:pPr algn="ctr">
              <a:lnSpc>
                <a:spcPts val="9100"/>
              </a:lnSpc>
              <a:spcBef>
                <a:spcPct val="0"/>
              </a:spcBef>
            </a:pPr>
            <a:r>
              <a:rPr lang="en-US" sz="6500" spc="721">
                <a:solidFill>
                  <a:srgbClr val="000000"/>
                </a:solidFill>
                <a:latin typeface="Arimo"/>
              </a:rPr>
              <a:t>Maybe you are a good athlete or writer. Maybe you are good at math or playing video games or creating content for social media.</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self-reflection: </a:t>
            </a:r>
          </a:p>
          <a:p>
            <a:pPr algn="ctr">
              <a:lnSpc>
                <a:spcPts val="11200"/>
              </a:lnSpc>
              <a:spcBef>
                <a:spcPct val="0"/>
              </a:spcBef>
            </a:pPr>
            <a:r>
              <a:rPr lang="en-US" sz="8000" spc="888">
                <a:solidFill>
                  <a:srgbClr val="000000"/>
                </a:solidFill>
                <a:latin typeface="Gagalin"/>
              </a:rPr>
              <a:t>Know your strengths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2318668" y="2589680"/>
            <a:ext cx="14848170" cy="7422596"/>
            <a:chOff x="0" y="0"/>
            <a:chExt cx="5022714" cy="2510853"/>
          </a:xfrm>
        </p:grpSpPr>
        <p:sp>
          <p:nvSpPr>
            <p:cNvPr name="Freeform 6" id="6"/>
            <p:cNvSpPr/>
            <p:nvPr/>
          </p:nvSpPr>
          <p:spPr>
            <a:xfrm flipH="false" flipV="false" rot="0">
              <a:off x="0" y="0"/>
              <a:ext cx="5022714" cy="2510853"/>
            </a:xfrm>
            <a:custGeom>
              <a:avLst/>
              <a:gdLst/>
              <a:ahLst/>
              <a:cxnLst/>
              <a:rect r="r" b="b" t="t" l="l"/>
              <a:pathLst>
                <a:path h="2510853" w="5022714">
                  <a:moveTo>
                    <a:pt x="0" y="0"/>
                  </a:moveTo>
                  <a:lnTo>
                    <a:pt x="5022714" y="0"/>
                  </a:lnTo>
                  <a:lnTo>
                    <a:pt x="5022714" y="2510853"/>
                  </a:lnTo>
                  <a:lnTo>
                    <a:pt x="0" y="2510853"/>
                  </a:lnTo>
                  <a:close/>
                </a:path>
              </a:pathLst>
            </a:custGeom>
            <a:solidFill>
              <a:srgbClr val="ED1A77"/>
            </a:solidFill>
          </p:spPr>
        </p:sp>
      </p:grpSp>
      <p:sp>
        <p:nvSpPr>
          <p:cNvPr name="TextBox 7" id="7"/>
          <p:cNvSpPr txBox="true"/>
          <p:nvPr/>
        </p:nvSpPr>
        <p:spPr>
          <a:xfrm rot="0">
            <a:off x="2754642" y="2659951"/>
            <a:ext cx="13976222" cy="3454400"/>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Think of at least 3 things you are good at and write them on your graphic organizer. </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self-reflection: </a:t>
            </a:r>
          </a:p>
          <a:p>
            <a:pPr algn="ctr">
              <a:lnSpc>
                <a:spcPts val="11200"/>
              </a:lnSpc>
              <a:spcBef>
                <a:spcPct val="0"/>
              </a:spcBef>
            </a:pPr>
            <a:r>
              <a:rPr lang="en-US" sz="8000" spc="888">
                <a:solidFill>
                  <a:srgbClr val="000000"/>
                </a:solidFill>
                <a:latin typeface="Gagalin"/>
              </a:rPr>
              <a:t>Know your Strengths</a:t>
            </a:r>
          </a:p>
        </p:txBody>
      </p:sp>
      <p:pic>
        <p:nvPicPr>
          <p:cNvPr name="Picture 10" id="10">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12630" t="0" r="12630" b="0"/>
          <a:stretch>
            <a:fillRect/>
          </a:stretch>
        </p:blipFill>
        <p:spPr>
          <a:xfrm flipH="false" flipV="false" rot="0">
            <a:off x="7557846" y="6300978"/>
            <a:ext cx="4369815" cy="3299669"/>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10"/>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54" t="17469" r="6628" b="6578"/>
          <a:stretch>
            <a:fillRect/>
          </a:stretch>
        </p:blipFill>
        <p:spPr>
          <a:xfrm flipH="false" flipV="false">
            <a:off x="0" y="0"/>
            <a:ext cx="18288000" cy="10287000"/>
          </a:xfrm>
          <a:prstGeom prst="rect">
            <a:avLst/>
          </a:prstGeom>
        </p:spPr>
      </p:pic>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ED1A77"/>
            </a:solidFill>
          </p:spPr>
        </p:sp>
      </p:grpSp>
      <p:grpSp>
        <p:nvGrpSpPr>
          <p:cNvPr name="Group 5" id="5"/>
          <p:cNvGrpSpPr/>
          <p:nvPr/>
        </p:nvGrpSpPr>
        <p:grpSpPr>
          <a:xfrm rot="0">
            <a:off x="1658214" y="2710154"/>
            <a:ext cx="16169078" cy="7281584"/>
            <a:chOff x="0" y="0"/>
            <a:chExt cx="5469540" cy="2463153"/>
          </a:xfrm>
        </p:grpSpPr>
        <p:sp>
          <p:nvSpPr>
            <p:cNvPr name="Freeform 6" id="6"/>
            <p:cNvSpPr/>
            <p:nvPr/>
          </p:nvSpPr>
          <p:spPr>
            <a:xfrm flipH="false" flipV="false" rot="0">
              <a:off x="0" y="0"/>
              <a:ext cx="5469540" cy="2463153"/>
            </a:xfrm>
            <a:custGeom>
              <a:avLst/>
              <a:gdLst/>
              <a:ahLst/>
              <a:cxnLst/>
              <a:rect r="r" b="b" t="t" l="l"/>
              <a:pathLst>
                <a:path h="2463153" w="5469540">
                  <a:moveTo>
                    <a:pt x="0" y="0"/>
                  </a:moveTo>
                  <a:lnTo>
                    <a:pt x="5469540" y="0"/>
                  </a:lnTo>
                  <a:lnTo>
                    <a:pt x="5469540" y="2463153"/>
                  </a:lnTo>
                  <a:lnTo>
                    <a:pt x="0" y="2463153"/>
                  </a:lnTo>
                  <a:close/>
                </a:path>
              </a:pathLst>
            </a:custGeom>
            <a:solidFill>
              <a:srgbClr val="ED1A77"/>
            </a:solidFill>
          </p:spPr>
        </p:sp>
      </p:grpSp>
      <p:sp>
        <p:nvSpPr>
          <p:cNvPr name="TextBox 7" id="7"/>
          <p:cNvSpPr txBox="true"/>
          <p:nvPr/>
        </p:nvSpPr>
        <p:spPr>
          <a:xfrm rot="0">
            <a:off x="1935366" y="2813996"/>
            <a:ext cx="15614775" cy="6911975"/>
          </a:xfrm>
          <a:prstGeom prst="rect">
            <a:avLst/>
          </a:prstGeom>
        </p:spPr>
        <p:txBody>
          <a:bodyPr anchor="t" rtlCol="false" tIns="0" lIns="0" bIns="0" rIns="0">
            <a:spAutoFit/>
          </a:bodyPr>
          <a:lstStyle/>
          <a:p>
            <a:pPr algn="ctr">
              <a:lnSpc>
                <a:spcPts val="9100"/>
              </a:lnSpc>
            </a:pPr>
            <a:r>
              <a:rPr lang="en-US" sz="6500" spc="721">
                <a:solidFill>
                  <a:srgbClr val="000000"/>
                </a:solidFill>
                <a:latin typeface="Arimo"/>
              </a:rPr>
              <a:t>We all need help sometimes! </a:t>
            </a:r>
          </a:p>
          <a:p>
            <a:pPr algn="ctr">
              <a:lnSpc>
                <a:spcPts val="9100"/>
              </a:lnSpc>
              <a:spcBef>
                <a:spcPct val="0"/>
              </a:spcBef>
            </a:pPr>
            <a:r>
              <a:rPr lang="en-US" sz="6500" spc="721">
                <a:solidFill>
                  <a:srgbClr val="000000"/>
                </a:solidFill>
                <a:latin typeface="Arimo"/>
              </a:rPr>
              <a:t>Maybe you need help with math problems or organization. Maybe you need help managing emotions or writing paragraphs. It's ok to ask for help if you need it.</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Strengths and Limitations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pPr>
            <a:r>
              <a:rPr lang="en-US" sz="8000" spc="888">
                <a:solidFill>
                  <a:srgbClr val="000000"/>
                </a:solidFill>
                <a:latin typeface="Gagalin"/>
              </a:rPr>
              <a:t>self-reflection: </a:t>
            </a:r>
          </a:p>
          <a:p>
            <a:pPr algn="ctr">
              <a:lnSpc>
                <a:spcPts val="11200"/>
              </a:lnSpc>
              <a:spcBef>
                <a:spcPct val="0"/>
              </a:spcBef>
            </a:pPr>
            <a:r>
              <a:rPr lang="en-US" sz="8000" spc="888">
                <a:solidFill>
                  <a:srgbClr val="000000"/>
                </a:solidFill>
                <a:latin typeface="Gagalin"/>
              </a:rPr>
              <a:t>Know Your Limitations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DAFmeA9Sq6s</dc:identifier>
  <dcterms:modified xsi:type="dcterms:W3CDTF">2011-08-01T06:04:30Z</dcterms:modified>
  <cp:revision>1</cp:revision>
  <dc:title>Slide Show 2.2</dc:title>
</cp:coreProperties>
</file>