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5"/>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agalin" charset="1" panose="0000050000000000000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presProps.xml" Type="http://schemas.openxmlformats.org/officeDocument/2006/relationships/presProps"/><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notesMasters/notesMaster1.xml" Type="http://schemas.openxmlformats.org/officeDocument/2006/relationships/notesMaster"/><Relationship Id="rId26" Target="theme/theme2.xml" Type="http://schemas.openxmlformats.org/officeDocument/2006/relationships/theme"/><Relationship Id="rId27" Target="notesSlides/notesSlide1.xml" Type="http://schemas.openxmlformats.org/officeDocument/2006/relationships/notesSlide"/><Relationship Id="rId28" Target="notesSlides/notesSlide2.xml" Type="http://schemas.openxmlformats.org/officeDocument/2006/relationships/note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Write your 2 strengths on your strengths and weaknesses worksheet.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Give the students the opportunity to give a response to the whole class or the group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1.jpeg" Type="http://schemas.openxmlformats.org/officeDocument/2006/relationships/image"/><Relationship Id="rId4" Target="https://youtu.be/i4LKoegE8P0" TargetMode="External" Type="http://schemas.openxmlformats.org/officeDocument/2006/relationships/video"/></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jpeg" Type="http://schemas.openxmlformats.org/officeDocument/2006/relationships/image"/><Relationship Id="rId4" Target="../media/image11.jpeg" Type="http://schemas.openxmlformats.org/officeDocument/2006/relationships/image"/><Relationship Id="rId5" Target="https://youtu.be/4xG2aJa6UyY" TargetMode="External" Type="http://schemas.openxmlformats.org/officeDocument/2006/relationships/video"/></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1.jpeg" Type="http://schemas.openxmlformats.org/officeDocument/2006/relationships/image"/><Relationship Id="rId4" Target="https://youtu.be/4xG2aJa6UyY" TargetMode="External" Type="http://schemas.openxmlformats.org/officeDocument/2006/relationships/video"/></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jpe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jpeg" Type="http://schemas.openxmlformats.org/officeDocument/2006/relationships/image"/><Relationship Id="rId4" Target="../media/VAEJVIXIrIo.mp4" Type="http://schemas.openxmlformats.org/officeDocument/2006/relationships/video"/><Relationship Id="rId5" Target="../media/VAEJVIXIrIo.mp4" Type="http://schemas.microsoft.com/office/2007/relationships/media"/></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jpeg" Type="http://schemas.openxmlformats.org/officeDocument/2006/relationships/image"/><Relationship Id="rId4" Target="../media/VAEJVIXIrIo.mp4" Type="http://schemas.openxmlformats.org/officeDocument/2006/relationships/video"/><Relationship Id="rId5" Target="../media/VAEJVIXIrIo.mp4" Type="http://schemas.microsoft.com/office/2007/relationships/media"/></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1.jpeg" Type="http://schemas.openxmlformats.org/officeDocument/2006/relationships/image"/><Relationship Id="rId4" Target="https://youtu.be/QiLDMXOH8bI" TargetMode="External" Type="http://schemas.openxmlformats.org/officeDocument/2006/relationships/video"/></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716" b="16255"/>
          <a:stretch>
            <a:fillRect/>
          </a:stretch>
        </p:blipFill>
        <p:spPr>
          <a:xfrm flipH="false" flipV="false">
            <a:off x="0" y="0"/>
            <a:ext cx="18288000" cy="10287000"/>
          </a:xfrm>
          <a:prstGeom prst="rect">
            <a:avLst/>
          </a:prstGeom>
        </p:spPr>
      </p:pic>
      <p:grpSp>
        <p:nvGrpSpPr>
          <p:cNvPr name="Group 3" id="3"/>
          <p:cNvGrpSpPr/>
          <p:nvPr/>
        </p:nvGrpSpPr>
        <p:grpSpPr>
          <a:xfrm rot="0">
            <a:off x="368820" y="0"/>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5400000">
            <a:off x="-4919562"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6" id="6"/>
          <p:cNvSpPr txBox="true"/>
          <p:nvPr/>
        </p:nvSpPr>
        <p:spPr>
          <a:xfrm rot="0">
            <a:off x="1317123" y="344938"/>
            <a:ext cx="16970877" cy="3143250"/>
          </a:xfrm>
          <a:prstGeom prst="rect">
            <a:avLst/>
          </a:prstGeom>
        </p:spPr>
        <p:txBody>
          <a:bodyPr anchor="t" rtlCol="false" tIns="0" lIns="0" bIns="0" rIns="0">
            <a:spAutoFit/>
          </a:bodyPr>
          <a:lstStyle/>
          <a:p>
            <a:pPr algn="ctr">
              <a:lnSpc>
                <a:spcPts val="12599"/>
              </a:lnSpc>
              <a:spcBef>
                <a:spcPct val="0"/>
              </a:spcBef>
            </a:pPr>
            <a:r>
              <a:rPr lang="en-US" sz="9000">
                <a:solidFill>
                  <a:srgbClr val="FFFFFF"/>
                </a:solidFill>
                <a:latin typeface="Gagalin"/>
              </a:rPr>
              <a:t>Constructing your future: Strengths and limitations</a:t>
            </a:r>
          </a:p>
        </p:txBody>
      </p:sp>
      <p:sp>
        <p:nvSpPr>
          <p:cNvPr name="Freeform 7" id="7"/>
          <p:cNvSpPr/>
          <p:nvPr/>
        </p:nvSpPr>
        <p:spPr>
          <a:xfrm flipH="false" flipV="false" rot="0">
            <a:off x="8892906" y="7761904"/>
            <a:ext cx="9064476" cy="2181583"/>
          </a:xfrm>
          <a:custGeom>
            <a:avLst/>
            <a:gdLst/>
            <a:ahLst/>
            <a:cxnLst/>
            <a:rect r="r" b="b" t="t" l="l"/>
            <a:pathLst>
              <a:path h="2181583" w="9064476">
                <a:moveTo>
                  <a:pt x="0" y="0"/>
                </a:moveTo>
                <a:lnTo>
                  <a:pt x="9064476" y="0"/>
                </a:lnTo>
                <a:lnTo>
                  <a:pt x="9064476" y="2181582"/>
                </a:lnTo>
                <a:lnTo>
                  <a:pt x="0" y="2181582"/>
                </a:lnTo>
                <a:lnTo>
                  <a:pt x="0" y="0"/>
                </a:lnTo>
                <a:close/>
              </a:path>
            </a:pathLst>
          </a:custGeom>
          <a:blipFill>
            <a:blip r:embed="rId3"/>
            <a:stretch>
              <a:fillRect l="0" t="0" r="0" b="0"/>
            </a:stretch>
          </a:blipFill>
        </p:spPr>
      </p:sp>
      <p:sp>
        <p:nvSpPr>
          <p:cNvPr name="Freeform 8" id="8"/>
          <p:cNvSpPr/>
          <p:nvPr/>
        </p:nvSpPr>
        <p:spPr>
          <a:xfrm flipH="false" flipV="false" rot="0">
            <a:off x="2663936" y="3937147"/>
            <a:ext cx="4882158" cy="5321153"/>
          </a:xfrm>
          <a:custGeom>
            <a:avLst/>
            <a:gdLst/>
            <a:ahLst/>
            <a:cxnLst/>
            <a:rect r="r" b="b" t="t" l="l"/>
            <a:pathLst>
              <a:path h="5321153" w="4882158">
                <a:moveTo>
                  <a:pt x="0" y="0"/>
                </a:moveTo>
                <a:lnTo>
                  <a:pt x="4882157" y="0"/>
                </a:lnTo>
                <a:lnTo>
                  <a:pt x="4882157" y="5321153"/>
                </a:lnTo>
                <a:lnTo>
                  <a:pt x="0" y="53211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9428756" y="4095966"/>
            <a:ext cx="7992777" cy="2943860"/>
          </a:xfrm>
          <a:prstGeom prst="rect">
            <a:avLst/>
          </a:prstGeom>
        </p:spPr>
        <p:txBody>
          <a:bodyPr anchor="t" rtlCol="false" tIns="0" lIns="0" bIns="0" rIns="0">
            <a:spAutoFit/>
          </a:bodyPr>
          <a:lstStyle/>
          <a:p>
            <a:pPr algn="ctr">
              <a:lnSpc>
                <a:spcPts val="7840"/>
              </a:lnSpc>
            </a:pPr>
            <a:r>
              <a:rPr lang="en-US" sz="5600">
                <a:solidFill>
                  <a:srgbClr val="FFFFFF"/>
                </a:solidFill>
                <a:latin typeface="Gagalin"/>
              </a:rPr>
              <a:t>Lesson 1: </a:t>
            </a:r>
          </a:p>
          <a:p>
            <a:pPr algn="ctr">
              <a:lnSpc>
                <a:spcPts val="7840"/>
              </a:lnSpc>
              <a:spcBef>
                <a:spcPct val="0"/>
              </a:spcBef>
            </a:pPr>
            <a:r>
              <a:rPr lang="en-US" sz="5600">
                <a:solidFill>
                  <a:srgbClr val="FFFFFF"/>
                </a:solidFill>
                <a:latin typeface="Gagalin"/>
              </a:rPr>
              <a:t>What are my strengths &amp; limitations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289239"/>
            <a:ext cx="17090493" cy="2797169"/>
          </a:xfrm>
          <a:prstGeom prst="rect">
            <a:avLst/>
          </a:prstGeom>
        </p:spPr>
        <p:txBody>
          <a:bodyPr anchor="t" rtlCol="false" tIns="0" lIns="0" bIns="0" rIns="0">
            <a:spAutoFit/>
          </a:bodyPr>
          <a:lstStyle/>
          <a:p>
            <a:pPr algn="ctr">
              <a:lnSpc>
                <a:spcPts val="11200"/>
              </a:lnSpc>
            </a:pPr>
            <a:r>
              <a:rPr lang="en-US" sz="8000">
                <a:solidFill>
                  <a:srgbClr val="000000"/>
                </a:solidFill>
                <a:latin typeface="Gagalin"/>
              </a:rPr>
              <a:t>how to talk about your </a:t>
            </a:r>
          </a:p>
          <a:p>
            <a:pPr algn="ctr">
              <a:lnSpc>
                <a:spcPts val="11200"/>
              </a:lnSpc>
              <a:spcBef>
                <a:spcPct val="0"/>
              </a:spcBef>
            </a:pPr>
            <a:r>
              <a:rPr lang="en-US" sz="8000">
                <a:solidFill>
                  <a:srgbClr val="000000"/>
                </a:solidFill>
                <a:latin typeface="Gagalin"/>
              </a:rPr>
              <a:t>weaknesses in an interview</a:t>
            </a:r>
          </a:p>
        </p:txBody>
      </p:sp>
      <p:sp>
        <p:nvSpPr>
          <p:cNvPr name="TextBox 6" id="6"/>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pic>
        <p:nvPicPr>
          <p:cNvPr name="Picture 7" id="7"/>
          <p:cNvPicPr>
            <a:picLocks noChangeAspect="true"/>
          </p:cNvPicPr>
          <p:nvPr>
            <a:videoFile r:link="rId4"/>
          </p:nvPr>
        </p:nvPicPr>
        <p:blipFill>
          <a:blip r:embed="rId3"/>
          <a:stretch>
            <a:fillRect/>
          </a:stretch>
        </p:blipFill>
        <p:spPr>
          <a:xfrm rot="0">
            <a:off x="3749866" y="3286924"/>
            <a:ext cx="11985776" cy="6741998"/>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Strengths and Limitations</a:t>
            </a:r>
          </a:p>
        </p:txBody>
      </p:sp>
      <p:grpSp>
        <p:nvGrpSpPr>
          <p:cNvPr name="Group 6" id="6"/>
          <p:cNvGrpSpPr/>
          <p:nvPr/>
        </p:nvGrpSpPr>
        <p:grpSpPr>
          <a:xfrm rot="0">
            <a:off x="3037266" y="2445264"/>
            <a:ext cx="13410975" cy="7123151"/>
            <a:chOff x="0" y="0"/>
            <a:chExt cx="4536552" cy="2409560"/>
          </a:xfrm>
        </p:grpSpPr>
        <p:sp>
          <p:nvSpPr>
            <p:cNvPr name="Freeform 7" id="7"/>
            <p:cNvSpPr/>
            <p:nvPr/>
          </p:nvSpPr>
          <p:spPr>
            <a:xfrm flipH="false" flipV="false" rot="0">
              <a:off x="0" y="0"/>
              <a:ext cx="4536552" cy="2409560"/>
            </a:xfrm>
            <a:custGeom>
              <a:avLst/>
              <a:gdLst/>
              <a:ahLst/>
              <a:cxnLst/>
              <a:rect r="r" b="b" t="t" l="l"/>
              <a:pathLst>
                <a:path h="2409560" w="4536552">
                  <a:moveTo>
                    <a:pt x="0" y="0"/>
                  </a:moveTo>
                  <a:lnTo>
                    <a:pt x="4536552" y="0"/>
                  </a:lnTo>
                  <a:lnTo>
                    <a:pt x="4536552" y="2409560"/>
                  </a:lnTo>
                  <a:lnTo>
                    <a:pt x="0" y="2409560"/>
                  </a:lnTo>
                  <a:close/>
                </a:path>
              </a:pathLst>
            </a:custGeom>
            <a:solidFill>
              <a:srgbClr val="ED1A77"/>
            </a:solidFill>
          </p:spPr>
        </p:sp>
      </p:grpSp>
      <p:sp>
        <p:nvSpPr>
          <p:cNvPr name="TextBox 8" id="8"/>
          <p:cNvSpPr txBox="true"/>
          <p:nvPr/>
        </p:nvSpPr>
        <p:spPr>
          <a:xfrm rot="0">
            <a:off x="3406001" y="2469890"/>
            <a:ext cx="12673504" cy="6911975"/>
          </a:xfrm>
          <a:prstGeom prst="rect">
            <a:avLst/>
          </a:prstGeom>
        </p:spPr>
        <p:txBody>
          <a:bodyPr anchor="t" rtlCol="false" tIns="0" lIns="0" bIns="0" rIns="0">
            <a:spAutoFit/>
          </a:bodyPr>
          <a:lstStyle/>
          <a:p>
            <a:pPr algn="ctr">
              <a:lnSpc>
                <a:spcPts val="9100"/>
              </a:lnSpc>
            </a:pPr>
            <a:r>
              <a:rPr lang="en-US" sz="6500" spc="721">
                <a:solidFill>
                  <a:srgbClr val="000000"/>
                </a:solidFill>
                <a:latin typeface="Arimo"/>
              </a:rPr>
              <a:t>Knowing your strengths and weaknesses is important!</a:t>
            </a:r>
          </a:p>
          <a:p>
            <a:pPr algn="ctr">
              <a:lnSpc>
                <a:spcPts val="9100"/>
              </a:lnSpc>
              <a:spcBef>
                <a:spcPct val="0"/>
              </a:spcBef>
            </a:pPr>
            <a:r>
              <a:rPr lang="en-US" sz="6500" spc="721">
                <a:solidFill>
                  <a:srgbClr val="000000"/>
                </a:solidFill>
                <a:latin typeface="Arimo"/>
              </a:rPr>
              <a:t>Can you think of other times that knowing your strengths and weaknesses might be important?</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7129052" y="2972406"/>
            <a:ext cx="11158948" cy="7314594"/>
            <a:chOff x="0" y="0"/>
            <a:chExt cx="3021255" cy="1980406"/>
          </a:xfrm>
        </p:grpSpPr>
        <p:sp>
          <p:nvSpPr>
            <p:cNvPr name="Freeform 6" id="6"/>
            <p:cNvSpPr/>
            <p:nvPr/>
          </p:nvSpPr>
          <p:spPr>
            <a:xfrm flipH="false" flipV="false" rot="0">
              <a:off x="0" y="0"/>
              <a:ext cx="3021255" cy="1980406"/>
            </a:xfrm>
            <a:custGeom>
              <a:avLst/>
              <a:gdLst/>
              <a:ahLst/>
              <a:cxnLst/>
              <a:rect r="r" b="b" t="t" l="l"/>
              <a:pathLst>
                <a:path h="1980406" w="3021255">
                  <a:moveTo>
                    <a:pt x="0" y="0"/>
                  </a:moveTo>
                  <a:lnTo>
                    <a:pt x="3021255" y="0"/>
                  </a:lnTo>
                  <a:lnTo>
                    <a:pt x="3021255" y="1980406"/>
                  </a:lnTo>
                  <a:lnTo>
                    <a:pt x="0" y="1980406"/>
                  </a:lnTo>
                  <a:close/>
                </a:path>
              </a:pathLst>
            </a:custGeom>
            <a:solidFill>
              <a:srgbClr val="ED1A77"/>
            </a:solidFill>
          </p:spPr>
        </p:sp>
      </p:grpSp>
      <p:sp>
        <p:nvSpPr>
          <p:cNvPr name="TextBox 7" id="7"/>
          <p:cNvSpPr txBox="true"/>
          <p:nvPr/>
        </p:nvSpPr>
        <p:spPr>
          <a:xfrm rot="0">
            <a:off x="1197507" y="175237"/>
            <a:ext cx="17090493" cy="2797169"/>
          </a:xfrm>
          <a:prstGeom prst="rect">
            <a:avLst/>
          </a:prstGeom>
        </p:spPr>
        <p:txBody>
          <a:bodyPr anchor="t" rtlCol="false" tIns="0" lIns="0" bIns="0" rIns="0">
            <a:spAutoFit/>
          </a:bodyPr>
          <a:lstStyle/>
          <a:p>
            <a:pPr algn="ctr">
              <a:lnSpc>
                <a:spcPts val="11200"/>
              </a:lnSpc>
            </a:pPr>
            <a:r>
              <a:rPr lang="en-US" sz="8000">
                <a:solidFill>
                  <a:srgbClr val="000000"/>
                </a:solidFill>
                <a:latin typeface="Gagalin"/>
              </a:rPr>
              <a:t>Academic strengths vs </a:t>
            </a:r>
          </a:p>
          <a:p>
            <a:pPr algn="ctr">
              <a:lnSpc>
                <a:spcPts val="11200"/>
              </a:lnSpc>
              <a:spcBef>
                <a:spcPct val="0"/>
              </a:spcBef>
            </a:pPr>
            <a:r>
              <a:rPr lang="en-US" sz="8000">
                <a:solidFill>
                  <a:srgbClr val="000000"/>
                </a:solidFill>
                <a:latin typeface="Gagalin"/>
              </a:rPr>
              <a:t>personal strengths</a:t>
            </a:r>
          </a:p>
        </p:txBody>
      </p:sp>
      <p:sp>
        <p:nvSpPr>
          <p:cNvPr name="TextBox 8" id="8"/>
          <p:cNvSpPr txBox="true"/>
          <p:nvPr/>
        </p:nvSpPr>
        <p:spPr>
          <a:xfrm rot="0">
            <a:off x="7129392" y="2829531"/>
            <a:ext cx="11158608" cy="74580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What are the differences between </a:t>
            </a:r>
            <a:r>
              <a:rPr lang="en-US" sz="6000" spc="666">
                <a:solidFill>
                  <a:srgbClr val="000000"/>
                </a:solidFill>
                <a:latin typeface="Arimo Bold"/>
              </a:rPr>
              <a:t>academic</a:t>
            </a:r>
            <a:r>
              <a:rPr lang="en-US" sz="6000" spc="666">
                <a:solidFill>
                  <a:srgbClr val="000000"/>
                </a:solidFill>
                <a:latin typeface="Arimo"/>
              </a:rPr>
              <a:t> and </a:t>
            </a:r>
            <a:r>
              <a:rPr lang="en-US" sz="6000" spc="666">
                <a:solidFill>
                  <a:srgbClr val="000000"/>
                </a:solidFill>
                <a:latin typeface="Arimo Bold"/>
              </a:rPr>
              <a:t>personal</a:t>
            </a:r>
            <a:r>
              <a:rPr lang="en-US" sz="6000" spc="666">
                <a:solidFill>
                  <a:srgbClr val="000000"/>
                </a:solidFill>
                <a:latin typeface="Arimo"/>
              </a:rPr>
              <a:t> strengths?</a:t>
            </a:r>
          </a:p>
          <a:p>
            <a:pPr algn="ctr">
              <a:lnSpc>
                <a:spcPts val="8400"/>
              </a:lnSpc>
            </a:pPr>
            <a:r>
              <a:rPr lang="en-US" sz="6000" spc="666">
                <a:solidFill>
                  <a:srgbClr val="000000"/>
                </a:solidFill>
                <a:latin typeface="Arimo"/>
              </a:rPr>
              <a:t>Brainstorm and identify </a:t>
            </a:r>
          </a:p>
          <a:p>
            <a:pPr algn="ctr">
              <a:lnSpc>
                <a:spcPts val="8400"/>
              </a:lnSpc>
            </a:pPr>
            <a:r>
              <a:rPr lang="en-US" sz="6000" spc="666">
                <a:solidFill>
                  <a:srgbClr val="000000"/>
                </a:solidFill>
                <a:latin typeface="Arimo Italics"/>
              </a:rPr>
              <a:t>2 academic strengths</a:t>
            </a:r>
            <a:r>
              <a:rPr lang="en-US" sz="6000" spc="666">
                <a:solidFill>
                  <a:srgbClr val="000000"/>
                </a:solidFill>
                <a:latin typeface="Arimo"/>
              </a:rPr>
              <a:t> and </a:t>
            </a:r>
            <a:r>
              <a:rPr lang="en-US" sz="6000" spc="666">
                <a:solidFill>
                  <a:srgbClr val="000000"/>
                </a:solidFill>
                <a:latin typeface="Arimo Italics"/>
              </a:rPr>
              <a:t>2 personal strengths</a:t>
            </a:r>
            <a:r>
              <a:rPr lang="en-US" sz="6000" spc="666">
                <a:solidFill>
                  <a:srgbClr val="000000"/>
                </a:solidFill>
                <a:latin typeface="Arimo"/>
              </a:rPr>
              <a:t> </a:t>
            </a:r>
          </a:p>
          <a:p>
            <a:pPr algn="ctr">
              <a:lnSpc>
                <a:spcPts val="8400"/>
              </a:lnSpc>
              <a:spcBef>
                <a:spcPct val="0"/>
              </a:spcBef>
            </a:pPr>
            <a:r>
              <a:rPr lang="en-US" sz="6000" spc="666">
                <a:solidFill>
                  <a:srgbClr val="000000"/>
                </a:solidFill>
                <a:latin typeface="Arimo"/>
              </a:rPr>
              <a:t>you have.</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pic>
        <p:nvPicPr>
          <p:cNvPr name="Picture 10" id="10"/>
          <p:cNvPicPr>
            <a:picLocks noChangeAspect="true"/>
          </p:cNvPicPr>
          <p:nvPr>
            <a:videoFile r:link="rId5"/>
          </p:nvPr>
        </p:nvPicPr>
        <p:blipFill>
          <a:blip r:embed="rId4"/>
          <a:stretch>
            <a:fillRect/>
          </a:stretch>
        </p:blipFill>
        <p:spPr>
          <a:xfrm rot="0">
            <a:off x="1721041" y="5255944"/>
            <a:ext cx="4884477" cy="2747518"/>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7129052" y="2972406"/>
            <a:ext cx="11158948" cy="7314594"/>
            <a:chOff x="0" y="0"/>
            <a:chExt cx="3021255" cy="1980406"/>
          </a:xfrm>
        </p:grpSpPr>
        <p:sp>
          <p:nvSpPr>
            <p:cNvPr name="Freeform 6" id="6"/>
            <p:cNvSpPr/>
            <p:nvPr/>
          </p:nvSpPr>
          <p:spPr>
            <a:xfrm flipH="false" flipV="false" rot="0">
              <a:off x="0" y="0"/>
              <a:ext cx="3021255" cy="1980406"/>
            </a:xfrm>
            <a:custGeom>
              <a:avLst/>
              <a:gdLst/>
              <a:ahLst/>
              <a:cxnLst/>
              <a:rect r="r" b="b" t="t" l="l"/>
              <a:pathLst>
                <a:path h="1980406" w="3021255">
                  <a:moveTo>
                    <a:pt x="0" y="0"/>
                  </a:moveTo>
                  <a:lnTo>
                    <a:pt x="3021255" y="0"/>
                  </a:lnTo>
                  <a:lnTo>
                    <a:pt x="3021255" y="1980406"/>
                  </a:lnTo>
                  <a:lnTo>
                    <a:pt x="0" y="1980406"/>
                  </a:lnTo>
                  <a:close/>
                </a:path>
              </a:pathLst>
            </a:custGeom>
            <a:solidFill>
              <a:srgbClr val="ED1A77"/>
            </a:solidFill>
          </p:spPr>
        </p:sp>
      </p:grpSp>
      <p:sp>
        <p:nvSpPr>
          <p:cNvPr name="TextBox 7" id="7"/>
          <p:cNvSpPr txBox="true"/>
          <p:nvPr/>
        </p:nvSpPr>
        <p:spPr>
          <a:xfrm rot="0">
            <a:off x="1197507" y="175237"/>
            <a:ext cx="17090493" cy="2797169"/>
          </a:xfrm>
          <a:prstGeom prst="rect">
            <a:avLst/>
          </a:prstGeom>
        </p:spPr>
        <p:txBody>
          <a:bodyPr anchor="t" rtlCol="false" tIns="0" lIns="0" bIns="0" rIns="0">
            <a:spAutoFit/>
          </a:bodyPr>
          <a:lstStyle/>
          <a:p>
            <a:pPr algn="ctr">
              <a:lnSpc>
                <a:spcPts val="11200"/>
              </a:lnSpc>
            </a:pPr>
            <a:r>
              <a:rPr lang="en-US" sz="8000">
                <a:solidFill>
                  <a:srgbClr val="000000"/>
                </a:solidFill>
                <a:latin typeface="Gagalin"/>
              </a:rPr>
              <a:t>Academic Weaknesses vs </a:t>
            </a:r>
          </a:p>
          <a:p>
            <a:pPr algn="ctr">
              <a:lnSpc>
                <a:spcPts val="11200"/>
              </a:lnSpc>
              <a:spcBef>
                <a:spcPct val="0"/>
              </a:spcBef>
            </a:pPr>
            <a:r>
              <a:rPr lang="en-US" sz="8000">
                <a:solidFill>
                  <a:srgbClr val="000000"/>
                </a:solidFill>
                <a:latin typeface="Gagalin"/>
              </a:rPr>
              <a:t>personal Weaknesses</a:t>
            </a:r>
          </a:p>
        </p:txBody>
      </p:sp>
      <p:sp>
        <p:nvSpPr>
          <p:cNvPr name="TextBox 8" id="8"/>
          <p:cNvSpPr txBox="true"/>
          <p:nvPr/>
        </p:nvSpPr>
        <p:spPr>
          <a:xfrm rot="0">
            <a:off x="7129392" y="2829531"/>
            <a:ext cx="11158608" cy="74580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What are the differences between </a:t>
            </a:r>
            <a:r>
              <a:rPr lang="en-US" sz="6000" spc="666">
                <a:solidFill>
                  <a:srgbClr val="000000"/>
                </a:solidFill>
                <a:latin typeface="Arimo Bold"/>
              </a:rPr>
              <a:t>academic</a:t>
            </a:r>
            <a:r>
              <a:rPr lang="en-US" sz="6000" spc="666">
                <a:solidFill>
                  <a:srgbClr val="000000"/>
                </a:solidFill>
                <a:latin typeface="Arimo"/>
              </a:rPr>
              <a:t> and </a:t>
            </a:r>
            <a:r>
              <a:rPr lang="en-US" sz="6000" spc="666">
                <a:solidFill>
                  <a:srgbClr val="000000"/>
                </a:solidFill>
                <a:latin typeface="Arimo Bold"/>
              </a:rPr>
              <a:t>personal</a:t>
            </a:r>
            <a:r>
              <a:rPr lang="en-US" sz="6000" spc="666">
                <a:solidFill>
                  <a:srgbClr val="000000"/>
                </a:solidFill>
                <a:latin typeface="Arimo"/>
              </a:rPr>
              <a:t> weaknesses?</a:t>
            </a:r>
          </a:p>
          <a:p>
            <a:pPr algn="ctr">
              <a:lnSpc>
                <a:spcPts val="8400"/>
              </a:lnSpc>
            </a:pPr>
            <a:r>
              <a:rPr lang="en-US" sz="6000" spc="666">
                <a:solidFill>
                  <a:srgbClr val="000000"/>
                </a:solidFill>
                <a:latin typeface="Arimo"/>
              </a:rPr>
              <a:t>Brainstorm and identify </a:t>
            </a:r>
          </a:p>
          <a:p>
            <a:pPr algn="ctr">
              <a:lnSpc>
                <a:spcPts val="8400"/>
              </a:lnSpc>
            </a:pPr>
            <a:r>
              <a:rPr lang="en-US" sz="6000" spc="666">
                <a:solidFill>
                  <a:srgbClr val="000000"/>
                </a:solidFill>
                <a:latin typeface="Arimo Italics"/>
              </a:rPr>
              <a:t>2 academic weaknesses</a:t>
            </a:r>
            <a:r>
              <a:rPr lang="en-US" sz="6000" spc="666">
                <a:solidFill>
                  <a:srgbClr val="000000"/>
                </a:solidFill>
                <a:latin typeface="Arimo"/>
              </a:rPr>
              <a:t> &amp; </a:t>
            </a:r>
            <a:r>
              <a:rPr lang="en-US" sz="6000" spc="666">
                <a:solidFill>
                  <a:srgbClr val="000000"/>
                </a:solidFill>
                <a:latin typeface="Arimo Italics"/>
              </a:rPr>
              <a:t>2 personal weaknesses</a:t>
            </a:r>
            <a:r>
              <a:rPr lang="en-US" sz="6000" spc="666">
                <a:solidFill>
                  <a:srgbClr val="000000"/>
                </a:solidFill>
                <a:latin typeface="Arimo"/>
              </a:rPr>
              <a:t> </a:t>
            </a:r>
          </a:p>
          <a:p>
            <a:pPr algn="ctr">
              <a:lnSpc>
                <a:spcPts val="8400"/>
              </a:lnSpc>
              <a:spcBef>
                <a:spcPct val="0"/>
              </a:spcBef>
            </a:pPr>
            <a:r>
              <a:rPr lang="en-US" sz="6000" spc="666">
                <a:solidFill>
                  <a:srgbClr val="000000"/>
                </a:solidFill>
                <a:latin typeface="Arimo"/>
              </a:rPr>
              <a:t>you have.</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pic>
        <p:nvPicPr>
          <p:cNvPr name="Picture 10" id="10"/>
          <p:cNvPicPr>
            <a:picLocks noChangeAspect="true"/>
          </p:cNvPicPr>
          <p:nvPr>
            <a:videoFile r:link="rId4"/>
          </p:nvPr>
        </p:nvPicPr>
        <p:blipFill>
          <a:blip r:embed="rId3"/>
          <a:stretch>
            <a:fillRect/>
          </a:stretch>
        </p:blipFill>
        <p:spPr>
          <a:xfrm rot="0">
            <a:off x="1721041" y="5255944"/>
            <a:ext cx="4884477" cy="2747518"/>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4105284" y="3093758"/>
            <a:ext cx="11274938" cy="5826755"/>
            <a:chOff x="0" y="0"/>
            <a:chExt cx="4662567" cy="2409560"/>
          </a:xfrm>
        </p:grpSpPr>
        <p:sp>
          <p:nvSpPr>
            <p:cNvPr name="Freeform 6" id="6"/>
            <p:cNvSpPr/>
            <p:nvPr/>
          </p:nvSpPr>
          <p:spPr>
            <a:xfrm flipH="false" flipV="false" rot="0">
              <a:off x="0" y="0"/>
              <a:ext cx="4662567" cy="2409560"/>
            </a:xfrm>
            <a:custGeom>
              <a:avLst/>
              <a:gdLst/>
              <a:ahLst/>
              <a:cxnLst/>
              <a:rect r="r" b="b" t="t" l="l"/>
              <a:pathLst>
                <a:path h="2409560" w="4662567">
                  <a:moveTo>
                    <a:pt x="0" y="0"/>
                  </a:moveTo>
                  <a:lnTo>
                    <a:pt x="4662567" y="0"/>
                  </a:lnTo>
                  <a:lnTo>
                    <a:pt x="4662567" y="2409560"/>
                  </a:lnTo>
                  <a:lnTo>
                    <a:pt x="0" y="2409560"/>
                  </a:lnTo>
                  <a:close/>
                </a:path>
              </a:pathLst>
            </a:custGeom>
            <a:solidFill>
              <a:srgbClr val="ED1A77"/>
            </a:solidFill>
          </p:spPr>
        </p:sp>
      </p:grpSp>
      <p:sp>
        <p:nvSpPr>
          <p:cNvPr name="TextBox 7" id="7"/>
          <p:cNvSpPr txBox="true"/>
          <p:nvPr/>
        </p:nvSpPr>
        <p:spPr>
          <a:xfrm rot="0">
            <a:off x="4419173" y="3622710"/>
            <a:ext cx="10647161" cy="4606925"/>
          </a:xfrm>
          <a:prstGeom prst="rect">
            <a:avLst/>
          </a:prstGeom>
        </p:spPr>
        <p:txBody>
          <a:bodyPr anchor="t" rtlCol="false" tIns="0" lIns="0" bIns="0" rIns="0">
            <a:spAutoFit/>
          </a:bodyPr>
          <a:lstStyle/>
          <a:p>
            <a:pPr algn="ctr">
              <a:lnSpc>
                <a:spcPts val="9100"/>
              </a:lnSpc>
            </a:pPr>
            <a:r>
              <a:rPr lang="en-US" sz="6500">
                <a:solidFill>
                  <a:srgbClr val="000000"/>
                </a:solidFill>
                <a:latin typeface="Arimo"/>
              </a:rPr>
              <a:t>Was it easier to think of your </a:t>
            </a:r>
            <a:r>
              <a:rPr lang="en-US" sz="6500">
                <a:solidFill>
                  <a:srgbClr val="000000"/>
                </a:solidFill>
                <a:latin typeface="Arimo Bold"/>
              </a:rPr>
              <a:t>strengths</a:t>
            </a:r>
            <a:r>
              <a:rPr lang="en-US" sz="6500">
                <a:solidFill>
                  <a:srgbClr val="000000"/>
                </a:solidFill>
                <a:latin typeface="Arimo"/>
              </a:rPr>
              <a:t> </a:t>
            </a:r>
          </a:p>
          <a:p>
            <a:pPr algn="ctr">
              <a:lnSpc>
                <a:spcPts val="9100"/>
              </a:lnSpc>
            </a:pPr>
            <a:r>
              <a:rPr lang="en-US" sz="6500">
                <a:solidFill>
                  <a:srgbClr val="000000"/>
                </a:solidFill>
                <a:latin typeface="Arimo"/>
              </a:rPr>
              <a:t>or your </a:t>
            </a:r>
          </a:p>
          <a:p>
            <a:pPr algn="ctr">
              <a:lnSpc>
                <a:spcPts val="9100"/>
              </a:lnSpc>
              <a:spcBef>
                <a:spcPct val="0"/>
              </a:spcBef>
            </a:pPr>
            <a:r>
              <a:rPr lang="en-US" sz="6500">
                <a:solidFill>
                  <a:srgbClr val="000000"/>
                </a:solidFill>
                <a:latin typeface="Arimo Bold"/>
              </a:rPr>
              <a:t>weaknesses</a:t>
            </a:r>
            <a:r>
              <a:rPr lang="en-US" sz="6500">
                <a:solidFill>
                  <a:srgbClr val="000000"/>
                </a:solidFill>
                <a:latin typeface="Arimo"/>
              </a:rPr>
              <a:t>?</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Strengths and Limitations</a:t>
            </a:r>
          </a:p>
        </p:txBody>
      </p:sp>
      <p:sp>
        <p:nvSpPr>
          <p:cNvPr name="Freeform 10" id="10"/>
          <p:cNvSpPr/>
          <p:nvPr/>
        </p:nvSpPr>
        <p:spPr>
          <a:xfrm flipH="false" flipV="false" rot="1007756">
            <a:off x="13636291" y="5301559"/>
            <a:ext cx="4268621" cy="4463917"/>
          </a:xfrm>
          <a:custGeom>
            <a:avLst/>
            <a:gdLst/>
            <a:ahLst/>
            <a:cxnLst/>
            <a:rect r="r" b="b" t="t" l="l"/>
            <a:pathLst>
              <a:path h="4463917" w="4268621">
                <a:moveTo>
                  <a:pt x="0" y="0"/>
                </a:moveTo>
                <a:lnTo>
                  <a:pt x="4268621" y="0"/>
                </a:lnTo>
                <a:lnTo>
                  <a:pt x="4268621" y="4463917"/>
                </a:lnTo>
                <a:lnTo>
                  <a:pt x="0" y="44639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269082"/>
            <a:ext cx="17090493" cy="7203377"/>
          </a:xfrm>
          <a:prstGeom prst="rect">
            <a:avLst/>
          </a:prstGeom>
        </p:spPr>
        <p:txBody>
          <a:bodyPr anchor="t" rtlCol="false" tIns="0" lIns="0" bIns="0" rIns="0">
            <a:spAutoFit/>
          </a:bodyPr>
          <a:lstStyle/>
          <a:p>
            <a:pPr algn="ctr">
              <a:lnSpc>
                <a:spcPts val="19157"/>
              </a:lnSpc>
              <a:spcBef>
                <a:spcPct val="0"/>
              </a:spcBef>
            </a:pPr>
            <a:r>
              <a:rPr lang="en-US" sz="13684" spc="1518">
                <a:solidFill>
                  <a:srgbClr val="000000"/>
                </a:solidFill>
                <a:latin typeface="Gagalin"/>
              </a:rPr>
              <a:t>What are my strengths &amp; limitations?</a:t>
            </a:r>
          </a:p>
        </p:txBody>
      </p:sp>
      <p:sp>
        <p:nvSpPr>
          <p:cNvPr name="TextBox 6" id="6"/>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Freeform 7" id="7"/>
          <p:cNvSpPr/>
          <p:nvPr/>
        </p:nvSpPr>
        <p:spPr>
          <a:xfrm flipH="false" flipV="false" rot="0">
            <a:off x="14186374" y="6965998"/>
            <a:ext cx="3950667" cy="3165472"/>
          </a:xfrm>
          <a:custGeom>
            <a:avLst/>
            <a:gdLst/>
            <a:ahLst/>
            <a:cxnLst/>
            <a:rect r="r" b="b" t="t" l="l"/>
            <a:pathLst>
              <a:path h="3165472" w="3950667">
                <a:moveTo>
                  <a:pt x="0" y="0"/>
                </a:moveTo>
                <a:lnTo>
                  <a:pt x="3950667" y="0"/>
                </a:lnTo>
                <a:lnTo>
                  <a:pt x="3950667" y="3165473"/>
                </a:lnTo>
                <a:lnTo>
                  <a:pt x="0" y="3165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532356"/>
            <a:ext cx="17090493" cy="2347594"/>
          </a:xfrm>
          <a:prstGeom prst="rect">
            <a:avLst/>
          </a:prstGeom>
        </p:spPr>
        <p:txBody>
          <a:bodyPr anchor="t" rtlCol="false" tIns="0" lIns="0" bIns="0" rIns="0">
            <a:spAutoFit/>
          </a:bodyPr>
          <a:lstStyle/>
          <a:p>
            <a:pPr algn="ctr">
              <a:lnSpc>
                <a:spcPts val="19180"/>
              </a:lnSpc>
              <a:spcBef>
                <a:spcPct val="0"/>
              </a:spcBef>
            </a:pPr>
            <a:r>
              <a:rPr lang="en-US" sz="13700" spc="1520">
                <a:solidFill>
                  <a:srgbClr val="000000"/>
                </a:solidFill>
                <a:latin typeface="Gagalin"/>
              </a:rPr>
              <a:t>JOurnal Prompt</a:t>
            </a:r>
          </a:p>
        </p:txBody>
      </p:sp>
      <p:sp>
        <p:nvSpPr>
          <p:cNvPr name="TextBox 6" id="6"/>
          <p:cNvSpPr txBox="true"/>
          <p:nvPr/>
        </p:nvSpPr>
        <p:spPr>
          <a:xfrm rot="-5400000">
            <a:off x="-503545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7" id="7"/>
          <p:cNvSpPr txBox="true"/>
          <p:nvPr/>
        </p:nvSpPr>
        <p:spPr>
          <a:xfrm rot="0">
            <a:off x="2559353" y="3452957"/>
            <a:ext cx="14366801" cy="28257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Arimo Bold"/>
              </a:rPr>
              <a:t>What are some things you do well?</a:t>
            </a:r>
          </a:p>
        </p:txBody>
      </p:sp>
      <p:sp>
        <p:nvSpPr>
          <p:cNvPr name="Freeform 8" id="8"/>
          <p:cNvSpPr/>
          <p:nvPr/>
        </p:nvSpPr>
        <p:spPr>
          <a:xfrm flipH="false" flipV="false" rot="0">
            <a:off x="14245549" y="6352002"/>
            <a:ext cx="3013751" cy="2906298"/>
          </a:xfrm>
          <a:custGeom>
            <a:avLst/>
            <a:gdLst/>
            <a:ahLst/>
            <a:cxnLst/>
            <a:rect r="r" b="b" t="t" l="l"/>
            <a:pathLst>
              <a:path h="2906298" w="3013751">
                <a:moveTo>
                  <a:pt x="0" y="0"/>
                </a:moveTo>
                <a:lnTo>
                  <a:pt x="3013751" y="0"/>
                </a:lnTo>
                <a:lnTo>
                  <a:pt x="3013751" y="2906298"/>
                </a:lnTo>
                <a:lnTo>
                  <a:pt x="0" y="29062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1896824" y="2294876"/>
            <a:ext cx="15691858" cy="7123151"/>
            <a:chOff x="0" y="0"/>
            <a:chExt cx="5308110" cy="2409560"/>
          </a:xfrm>
        </p:grpSpPr>
        <p:sp>
          <p:nvSpPr>
            <p:cNvPr name="Freeform 6" id="6"/>
            <p:cNvSpPr/>
            <p:nvPr/>
          </p:nvSpPr>
          <p:spPr>
            <a:xfrm flipH="false" flipV="false" rot="0">
              <a:off x="0" y="0"/>
              <a:ext cx="5308110" cy="2409560"/>
            </a:xfrm>
            <a:custGeom>
              <a:avLst/>
              <a:gdLst/>
              <a:ahLst/>
              <a:cxnLst/>
              <a:rect r="r" b="b" t="t" l="l"/>
              <a:pathLst>
                <a:path h="2409560" w="5308110">
                  <a:moveTo>
                    <a:pt x="0" y="0"/>
                  </a:moveTo>
                  <a:lnTo>
                    <a:pt x="5308110" y="0"/>
                  </a:lnTo>
                  <a:lnTo>
                    <a:pt x="5308110" y="2409560"/>
                  </a:lnTo>
                  <a:lnTo>
                    <a:pt x="0" y="2409560"/>
                  </a:lnTo>
                  <a:close/>
                </a:path>
              </a:pathLst>
            </a:custGeom>
            <a:solidFill>
              <a:srgbClr val="ED1A77"/>
            </a:solidFill>
          </p:spPr>
        </p:sp>
      </p:grpSp>
      <p:sp>
        <p:nvSpPr>
          <p:cNvPr name="TextBox 7" id="7"/>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Strengths?</a:t>
            </a:r>
          </a:p>
        </p:txBody>
      </p:sp>
      <p:sp>
        <p:nvSpPr>
          <p:cNvPr name="TextBox 8" id="8"/>
          <p:cNvSpPr txBox="true"/>
          <p:nvPr/>
        </p:nvSpPr>
        <p:spPr>
          <a:xfrm rot="0">
            <a:off x="2152769" y="2319502"/>
            <a:ext cx="15179969" cy="6911975"/>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St</a:t>
            </a:r>
            <a:r>
              <a:rPr lang="en-US" sz="6500" spc="721">
                <a:solidFill>
                  <a:srgbClr val="000000"/>
                </a:solidFill>
                <a:latin typeface="Arimo"/>
              </a:rPr>
              <a:t>rengths are things you're really good at and the qualities that make you special and unique. They can be talents, skills, or positive characteristics that help you succeed and feel confident.</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Strengths?</a:t>
            </a:r>
          </a:p>
        </p:txBody>
      </p:sp>
      <p:grpSp>
        <p:nvGrpSpPr>
          <p:cNvPr name="Group 6" id="6"/>
          <p:cNvGrpSpPr/>
          <p:nvPr/>
        </p:nvGrpSpPr>
        <p:grpSpPr>
          <a:xfrm rot="0">
            <a:off x="3037266" y="2445264"/>
            <a:ext cx="13410975" cy="7123151"/>
            <a:chOff x="0" y="0"/>
            <a:chExt cx="4536552" cy="2409560"/>
          </a:xfrm>
        </p:grpSpPr>
        <p:sp>
          <p:nvSpPr>
            <p:cNvPr name="Freeform 7" id="7"/>
            <p:cNvSpPr/>
            <p:nvPr/>
          </p:nvSpPr>
          <p:spPr>
            <a:xfrm flipH="false" flipV="false" rot="0">
              <a:off x="0" y="0"/>
              <a:ext cx="4536552" cy="2409560"/>
            </a:xfrm>
            <a:custGeom>
              <a:avLst/>
              <a:gdLst/>
              <a:ahLst/>
              <a:cxnLst/>
              <a:rect r="r" b="b" t="t" l="l"/>
              <a:pathLst>
                <a:path h="2409560" w="4536552">
                  <a:moveTo>
                    <a:pt x="0" y="0"/>
                  </a:moveTo>
                  <a:lnTo>
                    <a:pt x="4536552" y="0"/>
                  </a:lnTo>
                  <a:lnTo>
                    <a:pt x="4536552" y="2409560"/>
                  </a:lnTo>
                  <a:lnTo>
                    <a:pt x="0" y="2409560"/>
                  </a:lnTo>
                  <a:close/>
                </a:path>
              </a:pathLst>
            </a:custGeom>
            <a:solidFill>
              <a:srgbClr val="ED1A77"/>
            </a:solidFill>
          </p:spPr>
        </p:sp>
      </p:grpSp>
      <p:sp>
        <p:nvSpPr>
          <p:cNvPr name="TextBox 8" id="8"/>
          <p:cNvSpPr txBox="true"/>
          <p:nvPr/>
        </p:nvSpPr>
        <p:spPr>
          <a:xfrm rot="0">
            <a:off x="3506260" y="2841625"/>
            <a:ext cx="12472987" cy="2301875"/>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Take 60 seconds to think of the strengths you know.</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pic>
        <p:nvPicPr>
          <p:cNvPr name="Picture 10" id="10">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12630" t="0" r="12630" b="0"/>
          <a:stretch>
            <a:fillRect/>
          </a:stretch>
        </p:blipFill>
        <p:spPr>
          <a:xfrm flipH="false" flipV="false" rot="0">
            <a:off x="7377526" y="5686311"/>
            <a:ext cx="4730454" cy="3571989"/>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1784034" y="2169553"/>
            <a:ext cx="15917440" cy="7524186"/>
            <a:chOff x="0" y="0"/>
            <a:chExt cx="5384418" cy="2545218"/>
          </a:xfrm>
        </p:grpSpPr>
        <p:sp>
          <p:nvSpPr>
            <p:cNvPr name="Freeform 6" id="6"/>
            <p:cNvSpPr/>
            <p:nvPr/>
          </p:nvSpPr>
          <p:spPr>
            <a:xfrm flipH="false" flipV="false" rot="0">
              <a:off x="0" y="0"/>
              <a:ext cx="5384418" cy="2545218"/>
            </a:xfrm>
            <a:custGeom>
              <a:avLst/>
              <a:gdLst/>
              <a:ahLst/>
              <a:cxnLst/>
              <a:rect r="r" b="b" t="t" l="l"/>
              <a:pathLst>
                <a:path h="2545218" w="5384418">
                  <a:moveTo>
                    <a:pt x="0" y="0"/>
                  </a:moveTo>
                  <a:lnTo>
                    <a:pt x="5384418" y="0"/>
                  </a:lnTo>
                  <a:lnTo>
                    <a:pt x="5384418" y="2545218"/>
                  </a:lnTo>
                  <a:lnTo>
                    <a:pt x="0" y="2545218"/>
                  </a:lnTo>
                  <a:close/>
                </a:path>
              </a:pathLst>
            </a:custGeom>
            <a:solidFill>
              <a:srgbClr val="ED1A77"/>
            </a:solidFill>
          </p:spPr>
        </p:sp>
      </p:grpSp>
      <p:sp>
        <p:nvSpPr>
          <p:cNvPr name="TextBox 7" id="7"/>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Limitations?</a:t>
            </a:r>
          </a:p>
        </p:txBody>
      </p:sp>
      <p:sp>
        <p:nvSpPr>
          <p:cNvPr name="TextBox 8" id="8"/>
          <p:cNvSpPr txBox="true"/>
          <p:nvPr/>
        </p:nvSpPr>
        <p:spPr>
          <a:xfrm rot="0">
            <a:off x="2152769" y="2131171"/>
            <a:ext cx="15179969" cy="74580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Weaknesses (limitations) are things you might find challenging or have difficulty with. They are things that you might not be as good at compared to other things, but they give you an opportunity to learn and grow. Everyone has weaknesses!</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Limitations?</a:t>
            </a:r>
          </a:p>
        </p:txBody>
      </p:sp>
      <p:grpSp>
        <p:nvGrpSpPr>
          <p:cNvPr name="Group 6" id="6"/>
          <p:cNvGrpSpPr/>
          <p:nvPr/>
        </p:nvGrpSpPr>
        <p:grpSpPr>
          <a:xfrm rot="0">
            <a:off x="3037266" y="2445264"/>
            <a:ext cx="13410975" cy="7123151"/>
            <a:chOff x="0" y="0"/>
            <a:chExt cx="4536552" cy="2409560"/>
          </a:xfrm>
        </p:grpSpPr>
        <p:sp>
          <p:nvSpPr>
            <p:cNvPr name="Freeform 7" id="7"/>
            <p:cNvSpPr/>
            <p:nvPr/>
          </p:nvSpPr>
          <p:spPr>
            <a:xfrm flipH="false" flipV="false" rot="0">
              <a:off x="0" y="0"/>
              <a:ext cx="4536552" cy="2409560"/>
            </a:xfrm>
            <a:custGeom>
              <a:avLst/>
              <a:gdLst/>
              <a:ahLst/>
              <a:cxnLst/>
              <a:rect r="r" b="b" t="t" l="l"/>
              <a:pathLst>
                <a:path h="2409560" w="4536552">
                  <a:moveTo>
                    <a:pt x="0" y="0"/>
                  </a:moveTo>
                  <a:lnTo>
                    <a:pt x="4536552" y="0"/>
                  </a:lnTo>
                  <a:lnTo>
                    <a:pt x="4536552" y="2409560"/>
                  </a:lnTo>
                  <a:lnTo>
                    <a:pt x="0" y="2409560"/>
                  </a:lnTo>
                  <a:close/>
                </a:path>
              </a:pathLst>
            </a:custGeom>
            <a:solidFill>
              <a:srgbClr val="ED1A77"/>
            </a:solidFill>
          </p:spPr>
        </p:sp>
      </p:grpSp>
      <p:sp>
        <p:nvSpPr>
          <p:cNvPr name="TextBox 8" id="8"/>
          <p:cNvSpPr txBox="true"/>
          <p:nvPr/>
        </p:nvSpPr>
        <p:spPr>
          <a:xfrm rot="0">
            <a:off x="3443598" y="2841625"/>
            <a:ext cx="12598310" cy="2301875"/>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Take 60 seconds to think of the weaknesses you know.</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pic>
        <p:nvPicPr>
          <p:cNvPr name="Picture 10" id="10">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12630" t="0" r="12630" b="0"/>
          <a:stretch>
            <a:fillRect/>
          </a:stretch>
        </p:blipFill>
        <p:spPr>
          <a:xfrm flipH="false" flipV="false" rot="0">
            <a:off x="7377526" y="5686311"/>
            <a:ext cx="4730454" cy="3571989"/>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Strengths and Limitations</a:t>
            </a:r>
          </a:p>
        </p:txBody>
      </p:sp>
      <p:grpSp>
        <p:nvGrpSpPr>
          <p:cNvPr name="Group 6" id="6"/>
          <p:cNvGrpSpPr/>
          <p:nvPr/>
        </p:nvGrpSpPr>
        <p:grpSpPr>
          <a:xfrm rot="0">
            <a:off x="3037266" y="2445264"/>
            <a:ext cx="13410975" cy="7123151"/>
            <a:chOff x="0" y="0"/>
            <a:chExt cx="4536552" cy="2409560"/>
          </a:xfrm>
        </p:grpSpPr>
        <p:sp>
          <p:nvSpPr>
            <p:cNvPr name="Freeform 7" id="7"/>
            <p:cNvSpPr/>
            <p:nvPr/>
          </p:nvSpPr>
          <p:spPr>
            <a:xfrm flipH="false" flipV="false" rot="0">
              <a:off x="0" y="0"/>
              <a:ext cx="4536552" cy="2409560"/>
            </a:xfrm>
            <a:custGeom>
              <a:avLst/>
              <a:gdLst/>
              <a:ahLst/>
              <a:cxnLst/>
              <a:rect r="r" b="b" t="t" l="l"/>
              <a:pathLst>
                <a:path h="2409560" w="4536552">
                  <a:moveTo>
                    <a:pt x="0" y="0"/>
                  </a:moveTo>
                  <a:lnTo>
                    <a:pt x="4536552" y="0"/>
                  </a:lnTo>
                  <a:lnTo>
                    <a:pt x="4536552" y="2409560"/>
                  </a:lnTo>
                  <a:lnTo>
                    <a:pt x="0" y="2409560"/>
                  </a:lnTo>
                  <a:close/>
                </a:path>
              </a:pathLst>
            </a:custGeom>
            <a:solidFill>
              <a:srgbClr val="ED1A77"/>
            </a:solidFill>
          </p:spPr>
        </p:sp>
      </p:grpSp>
      <p:sp>
        <p:nvSpPr>
          <p:cNvPr name="TextBox 8" id="8"/>
          <p:cNvSpPr txBox="true"/>
          <p:nvPr/>
        </p:nvSpPr>
        <p:spPr>
          <a:xfrm rot="0">
            <a:off x="3355872" y="2469890"/>
            <a:ext cx="12773763" cy="6911975"/>
          </a:xfrm>
          <a:prstGeom prst="rect">
            <a:avLst/>
          </a:prstGeom>
        </p:spPr>
        <p:txBody>
          <a:bodyPr anchor="t" rtlCol="false" tIns="0" lIns="0" bIns="0" rIns="0">
            <a:spAutoFit/>
          </a:bodyPr>
          <a:lstStyle/>
          <a:p>
            <a:pPr algn="ctr">
              <a:lnSpc>
                <a:spcPts val="9100"/>
              </a:lnSpc>
            </a:pPr>
            <a:r>
              <a:rPr lang="en-US" sz="6500" spc="721">
                <a:solidFill>
                  <a:srgbClr val="000000"/>
                </a:solidFill>
                <a:latin typeface="Arimo"/>
              </a:rPr>
              <a:t>Knowing your strengths and weaknesses is important! </a:t>
            </a:r>
          </a:p>
          <a:p>
            <a:pPr algn="ctr">
              <a:lnSpc>
                <a:spcPts val="9100"/>
              </a:lnSpc>
              <a:spcBef>
                <a:spcPct val="0"/>
              </a:spcBef>
            </a:pPr>
            <a:r>
              <a:rPr lang="en-US" sz="6500" spc="721">
                <a:solidFill>
                  <a:srgbClr val="000000"/>
                </a:solidFill>
                <a:latin typeface="Arimo"/>
              </a:rPr>
              <a:t>In a job interview, it is very common for the employer to ask you to describe your strengths and weaknesses.</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0">
            <a:off x="1197507" y="289239"/>
            <a:ext cx="17090493" cy="2797169"/>
          </a:xfrm>
          <a:prstGeom prst="rect">
            <a:avLst/>
          </a:prstGeom>
        </p:spPr>
        <p:txBody>
          <a:bodyPr anchor="t" rtlCol="false" tIns="0" lIns="0" bIns="0" rIns="0">
            <a:spAutoFit/>
          </a:bodyPr>
          <a:lstStyle/>
          <a:p>
            <a:pPr algn="ctr">
              <a:lnSpc>
                <a:spcPts val="11200"/>
              </a:lnSpc>
            </a:pPr>
            <a:r>
              <a:rPr lang="en-US" sz="8000">
                <a:solidFill>
                  <a:srgbClr val="000000"/>
                </a:solidFill>
                <a:latin typeface="Gagalin"/>
              </a:rPr>
              <a:t>how to talk about your </a:t>
            </a:r>
          </a:p>
          <a:p>
            <a:pPr algn="ctr">
              <a:lnSpc>
                <a:spcPts val="11200"/>
              </a:lnSpc>
              <a:spcBef>
                <a:spcPct val="0"/>
              </a:spcBef>
            </a:pPr>
            <a:r>
              <a:rPr lang="en-US" sz="8000">
                <a:solidFill>
                  <a:srgbClr val="000000"/>
                </a:solidFill>
                <a:latin typeface="Gagalin"/>
              </a:rPr>
              <a:t>strengths in an interview</a:t>
            </a:r>
          </a:p>
        </p:txBody>
      </p:sp>
      <p:sp>
        <p:nvSpPr>
          <p:cNvPr name="TextBox 6" id="6"/>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pic>
        <p:nvPicPr>
          <p:cNvPr name="Picture 7" id="7"/>
          <p:cNvPicPr>
            <a:picLocks noChangeAspect="true"/>
          </p:cNvPicPr>
          <p:nvPr>
            <a:videoFile r:link="rId4"/>
          </p:nvPr>
        </p:nvPicPr>
        <p:blipFill>
          <a:blip r:embed="rId3"/>
          <a:stretch>
            <a:fillRect/>
          </a:stretch>
        </p:blipFill>
        <p:spPr>
          <a:xfrm rot="0">
            <a:off x="3749866" y="3254333"/>
            <a:ext cx="11985776" cy="67419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DAFmeBF3VAU</dc:identifier>
  <dcterms:modified xsi:type="dcterms:W3CDTF">2011-08-01T06:04:30Z</dcterms:modified>
  <cp:revision>1</cp:revision>
  <dc:title>Slide Show 2.1</dc:title>
</cp:coreProperties>
</file>