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2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Gagalin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slides/slide1.xml" Type="http://schemas.openxmlformats.org/officeDocument/2006/relationships/slide"/><Relationship Id="rId12" Target="slides/slide2.xml" Type="http://schemas.openxmlformats.org/officeDocument/2006/relationships/slide"/><Relationship Id="rId13" Target="slides/slide3.xml" Type="http://schemas.openxmlformats.org/officeDocument/2006/relationships/slide"/><Relationship Id="rId14" Target="slides/slide4.xml" Type="http://schemas.openxmlformats.org/officeDocument/2006/relationships/slide"/><Relationship Id="rId15" Target="slides/slide5.xml" Type="http://schemas.openxmlformats.org/officeDocument/2006/relationships/slide"/><Relationship Id="rId16" Target="slides/slide6.xml" Type="http://schemas.openxmlformats.org/officeDocument/2006/relationships/slide"/><Relationship Id="rId17" Target="slides/slide7.xml" Type="http://schemas.openxmlformats.org/officeDocument/2006/relationships/slide"/><Relationship Id="rId18" Target="slides/slide8.xml" Type="http://schemas.openxmlformats.org/officeDocument/2006/relationships/slide"/><Relationship Id="rId19" Target="slides/slide9.xml" Type="http://schemas.openxmlformats.org/officeDocument/2006/relationships/slide"/><Relationship Id="rId2" Target="presProps.xml" Type="http://schemas.openxmlformats.org/officeDocument/2006/relationships/presProps"/><Relationship Id="rId20" Target="slides/slide10.xml" Type="http://schemas.openxmlformats.org/officeDocument/2006/relationships/slide"/><Relationship Id="rId21" Target="slides/slide11.xml" Type="http://schemas.openxmlformats.org/officeDocument/2006/relationships/slide"/><Relationship Id="rId22" Target="notesMasters/notesMaster1.xml" Type="http://schemas.openxmlformats.org/officeDocument/2006/relationships/notesMaster"/><Relationship Id="rId23" Target="theme/theme2.xml" Type="http://schemas.openxmlformats.org/officeDocument/2006/relationships/theme"/><Relationship Id="rId24" Target="notesSlides/notesSlide1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716" b="16255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68820" y="0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892906" y="7761904"/>
            <a:ext cx="9064476" cy="2181583"/>
          </a:xfrm>
          <a:custGeom>
            <a:avLst/>
            <a:gdLst/>
            <a:ahLst/>
            <a:cxnLst/>
            <a:rect r="r" b="b" t="t" l="l"/>
            <a:pathLst>
              <a:path h="2181583" w="9064476">
                <a:moveTo>
                  <a:pt x="0" y="0"/>
                </a:moveTo>
                <a:lnTo>
                  <a:pt x="9064476" y="0"/>
                </a:lnTo>
                <a:lnTo>
                  <a:pt x="9064476" y="2181582"/>
                </a:lnTo>
                <a:lnTo>
                  <a:pt x="0" y="2181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663936" y="3937147"/>
            <a:ext cx="4882158" cy="5321153"/>
          </a:xfrm>
          <a:custGeom>
            <a:avLst/>
            <a:gdLst/>
            <a:ahLst/>
            <a:cxnLst/>
            <a:rect r="r" b="b" t="t" l="l"/>
            <a:pathLst>
              <a:path h="5321153" w="4882158">
                <a:moveTo>
                  <a:pt x="0" y="0"/>
                </a:moveTo>
                <a:lnTo>
                  <a:pt x="4882157" y="0"/>
                </a:lnTo>
                <a:lnTo>
                  <a:pt x="4882157" y="5321153"/>
                </a:lnTo>
                <a:lnTo>
                  <a:pt x="0" y="5321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5400000">
            <a:off x="-4919562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17123" y="289474"/>
            <a:ext cx="16970877" cy="3143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FFFFFF"/>
                </a:solidFill>
                <a:latin typeface="Gagalin"/>
              </a:rPr>
              <a:t>Constructing your future: Persistence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889118" y="4563534"/>
            <a:ext cx="8708550" cy="195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Gagalin"/>
              </a:rPr>
              <a:t>Lesson 5: </a:t>
            </a:r>
          </a:p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FFFFFF"/>
                </a:solidFill>
                <a:latin typeface="Gagalin"/>
              </a:rPr>
              <a:t>Making a Persistence Plan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532985" y="2135149"/>
            <a:ext cx="14419537" cy="7123151"/>
            <a:chOff x="0" y="0"/>
            <a:chExt cx="4877720" cy="24095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77720" cy="2409560"/>
            </a:xfrm>
            <a:custGeom>
              <a:avLst/>
              <a:gdLst/>
              <a:ahLst/>
              <a:cxnLst/>
              <a:rect r="r" b="b" t="t" l="l"/>
              <a:pathLst>
                <a:path h="2409560" w="4877720">
                  <a:moveTo>
                    <a:pt x="0" y="0"/>
                  </a:moveTo>
                  <a:lnTo>
                    <a:pt x="4877720" y="0"/>
                  </a:lnTo>
                  <a:lnTo>
                    <a:pt x="4877720" y="2409560"/>
                  </a:lnTo>
                  <a:lnTo>
                    <a:pt x="0" y="2409560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3268190" y="4066005"/>
            <a:ext cx="12949127" cy="345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Why is it important to persist to meet your goals in school?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664392" y="299872"/>
            <a:ext cx="4162483" cy="3670553"/>
          </a:xfrm>
          <a:custGeom>
            <a:avLst/>
            <a:gdLst/>
            <a:ahLst/>
            <a:cxnLst/>
            <a:rect r="r" b="b" t="t" l="l"/>
            <a:pathLst>
              <a:path h="3670553" w="4162483">
                <a:moveTo>
                  <a:pt x="0" y="0"/>
                </a:moveTo>
                <a:lnTo>
                  <a:pt x="4162484" y="0"/>
                </a:lnTo>
                <a:lnTo>
                  <a:pt x="4162484" y="3670553"/>
                </a:lnTo>
                <a:lnTo>
                  <a:pt x="0" y="36705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Let's Discuss</a:t>
            </a:r>
          </a:p>
        </p:txBody>
      </p:sp>
      <p:sp>
        <p:nvSpPr>
          <p:cNvPr name="TextBox 10" id="10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Freeform 11" id="11"/>
          <p:cNvSpPr/>
          <p:nvPr/>
        </p:nvSpPr>
        <p:spPr>
          <a:xfrm flipH="true" flipV="false" rot="-948959">
            <a:off x="14023093" y="6376110"/>
            <a:ext cx="4232251" cy="3951864"/>
          </a:xfrm>
          <a:custGeom>
            <a:avLst/>
            <a:gdLst/>
            <a:ahLst/>
            <a:cxnLst/>
            <a:rect r="r" b="b" t="t" l="l"/>
            <a:pathLst>
              <a:path h="3951864" w="4232251">
                <a:moveTo>
                  <a:pt x="4232251" y="0"/>
                </a:moveTo>
                <a:lnTo>
                  <a:pt x="0" y="0"/>
                </a:lnTo>
                <a:lnTo>
                  <a:pt x="0" y="3951864"/>
                </a:lnTo>
                <a:lnTo>
                  <a:pt x="4232251" y="3951864"/>
                </a:lnTo>
                <a:lnTo>
                  <a:pt x="423225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1595937">
            <a:off x="14381540" y="7116415"/>
            <a:ext cx="3481953" cy="184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spc="388">
                <a:solidFill>
                  <a:srgbClr val="7ED957"/>
                </a:solidFill>
                <a:latin typeface="Gagalin"/>
              </a:rPr>
              <a:t>Raise your hand to share!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532985" y="2135149"/>
            <a:ext cx="14419537" cy="7123151"/>
            <a:chOff x="0" y="0"/>
            <a:chExt cx="4877720" cy="24095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77720" cy="2409560"/>
            </a:xfrm>
            <a:custGeom>
              <a:avLst/>
              <a:gdLst/>
              <a:ahLst/>
              <a:cxnLst/>
              <a:rect r="r" b="b" t="t" l="l"/>
              <a:pathLst>
                <a:path h="2409560" w="4877720">
                  <a:moveTo>
                    <a:pt x="0" y="0"/>
                  </a:moveTo>
                  <a:lnTo>
                    <a:pt x="4877720" y="0"/>
                  </a:lnTo>
                  <a:lnTo>
                    <a:pt x="4877720" y="2409560"/>
                  </a:lnTo>
                  <a:lnTo>
                    <a:pt x="0" y="2409560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2747198" y="2736037"/>
            <a:ext cx="13991110" cy="575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Think about the discussion we just had. Use the information from our discussion to create your own </a:t>
            </a:r>
            <a:r>
              <a:rPr lang="en-US" sz="6500" spc="721">
                <a:solidFill>
                  <a:srgbClr val="000000"/>
                </a:solidFill>
                <a:latin typeface="Arimo Bold"/>
              </a:rPr>
              <a:t>Persistence Plan</a:t>
            </a:r>
            <a:r>
              <a:rPr lang="en-US" sz="6500" spc="721">
                <a:solidFill>
                  <a:srgbClr val="000000"/>
                </a:solidFill>
                <a:latin typeface="Arimo"/>
              </a:rPr>
              <a:t> with your partner.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Your Turn</a:t>
            </a:r>
          </a:p>
        </p:txBody>
      </p:sp>
      <p:sp>
        <p:nvSpPr>
          <p:cNvPr name="TextBox 9" id="9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3890315" y="205114"/>
            <a:ext cx="4200848" cy="3113878"/>
          </a:xfrm>
          <a:custGeom>
            <a:avLst/>
            <a:gdLst/>
            <a:ahLst/>
            <a:cxnLst/>
            <a:rect r="r" b="b" t="t" l="l"/>
            <a:pathLst>
              <a:path h="3113878" w="4200848">
                <a:moveTo>
                  <a:pt x="0" y="0"/>
                </a:moveTo>
                <a:lnTo>
                  <a:pt x="4200847" y="0"/>
                </a:lnTo>
                <a:lnTo>
                  <a:pt x="4200847" y="3113878"/>
                </a:lnTo>
                <a:lnTo>
                  <a:pt x="0" y="31138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6967172" y="5466045"/>
            <a:ext cx="5551164" cy="4114800"/>
          </a:xfrm>
          <a:custGeom>
            <a:avLst/>
            <a:gdLst/>
            <a:ahLst/>
            <a:cxnLst/>
            <a:rect r="r" b="b" t="t" l="l"/>
            <a:pathLst>
              <a:path h="4114800" w="5551164">
                <a:moveTo>
                  <a:pt x="0" y="0"/>
                </a:moveTo>
                <a:lnTo>
                  <a:pt x="5551163" y="0"/>
                </a:lnTo>
                <a:lnTo>
                  <a:pt x="55511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97507" y="219423"/>
            <a:ext cx="17090493" cy="4775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57"/>
              </a:lnSpc>
            </a:pPr>
            <a:r>
              <a:rPr lang="en-US" sz="13684" spc="1518">
                <a:solidFill>
                  <a:srgbClr val="000000"/>
                </a:solidFill>
                <a:latin typeface="Gagalin"/>
              </a:rPr>
              <a:t>Making a </a:t>
            </a:r>
          </a:p>
          <a:p>
            <a:pPr algn="ctr">
              <a:lnSpc>
                <a:spcPts val="19157"/>
              </a:lnSpc>
              <a:spcBef>
                <a:spcPct val="0"/>
              </a:spcBef>
            </a:pPr>
            <a:r>
              <a:rPr lang="en-US" sz="13684" spc="1518">
                <a:solidFill>
                  <a:srgbClr val="000000"/>
                </a:solidFill>
                <a:latin typeface="Gagalin"/>
              </a:rPr>
              <a:t>persistence plan</a:t>
            </a:r>
          </a:p>
        </p:txBody>
      </p:sp>
      <p:sp>
        <p:nvSpPr>
          <p:cNvPr name="TextBox 7" id="7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175446" y="185789"/>
            <a:ext cx="17054643" cy="2347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57"/>
              </a:lnSpc>
              <a:spcBef>
                <a:spcPct val="0"/>
              </a:spcBef>
            </a:pPr>
            <a:r>
              <a:rPr lang="en-US" sz="13684" spc="1518">
                <a:solidFill>
                  <a:srgbClr val="000000"/>
                </a:solidFill>
                <a:latin typeface="Gagalin"/>
              </a:rPr>
              <a:t>Journal Prompt</a:t>
            </a: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581194" y="2412263"/>
            <a:ext cx="14243147" cy="4244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Arimo Bold"/>
              </a:rPr>
              <a:t>Tell me about a time when you worked hard to accomplish a goal.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7008140" y="6727003"/>
            <a:ext cx="5389256" cy="3272748"/>
          </a:xfrm>
          <a:custGeom>
            <a:avLst/>
            <a:gdLst/>
            <a:ahLst/>
            <a:cxnLst/>
            <a:rect r="r" b="b" t="t" l="l"/>
            <a:pathLst>
              <a:path h="3272748" w="5389256">
                <a:moveTo>
                  <a:pt x="0" y="0"/>
                </a:moveTo>
                <a:lnTo>
                  <a:pt x="5389256" y="0"/>
                </a:lnTo>
                <a:lnTo>
                  <a:pt x="5389256" y="3272748"/>
                </a:lnTo>
                <a:lnTo>
                  <a:pt x="0" y="32727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7546267" y="0"/>
            <a:ext cx="10741733" cy="10287000"/>
            <a:chOff x="0" y="0"/>
            <a:chExt cx="3148903" cy="30156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148903" cy="3015599"/>
            </a:xfrm>
            <a:custGeom>
              <a:avLst/>
              <a:gdLst/>
              <a:ahLst/>
              <a:cxnLst/>
              <a:rect r="r" b="b" t="t" l="l"/>
              <a:pathLst>
                <a:path h="3015599" w="3148903">
                  <a:moveTo>
                    <a:pt x="0" y="0"/>
                  </a:moveTo>
                  <a:lnTo>
                    <a:pt x="3148903" y="0"/>
                  </a:lnTo>
                  <a:lnTo>
                    <a:pt x="3148903" y="3015599"/>
                  </a:lnTo>
                  <a:lnTo>
                    <a:pt x="0" y="3015599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-1048570">
            <a:off x="1216695" y="1976319"/>
            <a:ext cx="7025627" cy="6374160"/>
          </a:xfrm>
          <a:custGeom>
            <a:avLst/>
            <a:gdLst/>
            <a:ahLst/>
            <a:cxnLst/>
            <a:rect r="r" b="b" t="t" l="l"/>
            <a:pathLst>
              <a:path h="6374160" w="7025627">
                <a:moveTo>
                  <a:pt x="0" y="0"/>
                </a:moveTo>
                <a:lnTo>
                  <a:pt x="7025627" y="0"/>
                </a:lnTo>
                <a:lnTo>
                  <a:pt x="7025627" y="6374160"/>
                </a:lnTo>
                <a:lnTo>
                  <a:pt x="0" y="6374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442269" y="851623"/>
            <a:ext cx="8949729" cy="84694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9"/>
              </a:lnSpc>
            </a:pPr>
            <a:r>
              <a:rPr lang="en-US" sz="4806" spc="533">
                <a:solidFill>
                  <a:srgbClr val="000000"/>
                </a:solidFill>
                <a:latin typeface="Arimo"/>
              </a:rPr>
              <a:t>In Unit 1, we've learned about persistence and different ways to be persistent to overcome obstacles.</a:t>
            </a:r>
          </a:p>
          <a:p>
            <a:pPr>
              <a:lnSpc>
                <a:spcPts val="6729"/>
              </a:lnSpc>
            </a:pPr>
          </a:p>
          <a:p>
            <a:pPr algn="ctr">
              <a:lnSpc>
                <a:spcPts val="6729"/>
              </a:lnSpc>
              <a:spcBef>
                <a:spcPct val="0"/>
              </a:spcBef>
            </a:pPr>
            <a:r>
              <a:rPr lang="en-US" sz="4806" spc="533">
                <a:solidFill>
                  <a:srgbClr val="000000"/>
                </a:solidFill>
                <a:latin typeface="Arimo"/>
              </a:rPr>
              <a:t>Today, we will create a </a:t>
            </a:r>
            <a:r>
              <a:rPr lang="en-US" sz="4806" spc="533">
                <a:solidFill>
                  <a:srgbClr val="000000"/>
                </a:solidFill>
                <a:latin typeface="Arimo Bold"/>
              </a:rPr>
              <a:t>Persistence Plan</a:t>
            </a:r>
            <a:r>
              <a:rPr lang="en-US" sz="4806" spc="533">
                <a:solidFill>
                  <a:srgbClr val="000000"/>
                </a:solidFill>
                <a:latin typeface="Arimo"/>
              </a:rPr>
              <a:t> that you can refer to whenever you face an obstacle! </a:t>
            </a:r>
          </a:p>
        </p:txBody>
      </p:sp>
      <p:sp>
        <p:nvSpPr>
          <p:cNvPr name="TextBox 9" id="9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532985" y="2135149"/>
            <a:ext cx="14419537" cy="7123151"/>
            <a:chOff x="0" y="0"/>
            <a:chExt cx="4877720" cy="24095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77720" cy="2409560"/>
            </a:xfrm>
            <a:custGeom>
              <a:avLst/>
              <a:gdLst/>
              <a:ahLst/>
              <a:cxnLst/>
              <a:rect r="r" b="b" t="t" l="l"/>
              <a:pathLst>
                <a:path h="2409560" w="4877720">
                  <a:moveTo>
                    <a:pt x="0" y="0"/>
                  </a:moveTo>
                  <a:lnTo>
                    <a:pt x="4877720" y="0"/>
                  </a:lnTo>
                  <a:lnTo>
                    <a:pt x="4877720" y="2409560"/>
                  </a:lnTo>
                  <a:lnTo>
                    <a:pt x="0" y="2409560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3268190" y="3888562"/>
            <a:ext cx="12949127" cy="345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What are some situations that might require you to have persistence?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664392" y="299872"/>
            <a:ext cx="4162483" cy="3670553"/>
          </a:xfrm>
          <a:custGeom>
            <a:avLst/>
            <a:gdLst/>
            <a:ahLst/>
            <a:cxnLst/>
            <a:rect r="r" b="b" t="t" l="l"/>
            <a:pathLst>
              <a:path h="3670553" w="4162483">
                <a:moveTo>
                  <a:pt x="0" y="0"/>
                </a:moveTo>
                <a:lnTo>
                  <a:pt x="4162484" y="0"/>
                </a:lnTo>
                <a:lnTo>
                  <a:pt x="4162484" y="3670553"/>
                </a:lnTo>
                <a:lnTo>
                  <a:pt x="0" y="36705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Let's discuss</a:t>
            </a:r>
          </a:p>
        </p:txBody>
      </p:sp>
      <p:sp>
        <p:nvSpPr>
          <p:cNvPr name="TextBox 10" id="10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Freeform 11" id="11"/>
          <p:cNvSpPr/>
          <p:nvPr/>
        </p:nvSpPr>
        <p:spPr>
          <a:xfrm flipH="true" flipV="false" rot="-948959">
            <a:off x="14023093" y="6376110"/>
            <a:ext cx="4232251" cy="3951864"/>
          </a:xfrm>
          <a:custGeom>
            <a:avLst/>
            <a:gdLst/>
            <a:ahLst/>
            <a:cxnLst/>
            <a:rect r="r" b="b" t="t" l="l"/>
            <a:pathLst>
              <a:path h="3951864" w="4232251">
                <a:moveTo>
                  <a:pt x="4232251" y="0"/>
                </a:moveTo>
                <a:lnTo>
                  <a:pt x="0" y="0"/>
                </a:lnTo>
                <a:lnTo>
                  <a:pt x="0" y="3951864"/>
                </a:lnTo>
                <a:lnTo>
                  <a:pt x="4232251" y="3951864"/>
                </a:lnTo>
                <a:lnTo>
                  <a:pt x="423225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1595937">
            <a:off x="14381540" y="7116415"/>
            <a:ext cx="3481953" cy="184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spc="388">
                <a:solidFill>
                  <a:srgbClr val="7ED957"/>
                </a:solidFill>
                <a:latin typeface="Gagalin"/>
              </a:rPr>
              <a:t>Raise your hand to share!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532985" y="2135149"/>
            <a:ext cx="14419537" cy="7123151"/>
            <a:chOff x="0" y="0"/>
            <a:chExt cx="4877720" cy="24095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77720" cy="2409560"/>
            </a:xfrm>
            <a:custGeom>
              <a:avLst/>
              <a:gdLst/>
              <a:ahLst/>
              <a:cxnLst/>
              <a:rect r="r" b="b" t="t" l="l"/>
              <a:pathLst>
                <a:path h="2409560" w="4877720">
                  <a:moveTo>
                    <a:pt x="0" y="0"/>
                  </a:moveTo>
                  <a:lnTo>
                    <a:pt x="4877720" y="0"/>
                  </a:lnTo>
                  <a:lnTo>
                    <a:pt x="4877720" y="2409560"/>
                  </a:lnTo>
                  <a:lnTo>
                    <a:pt x="0" y="2409560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3268190" y="3888562"/>
            <a:ext cx="12949127" cy="345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What are some problems you may need persistence to overcome?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664392" y="299872"/>
            <a:ext cx="4162483" cy="3670553"/>
          </a:xfrm>
          <a:custGeom>
            <a:avLst/>
            <a:gdLst/>
            <a:ahLst/>
            <a:cxnLst/>
            <a:rect r="r" b="b" t="t" l="l"/>
            <a:pathLst>
              <a:path h="3670553" w="4162483">
                <a:moveTo>
                  <a:pt x="0" y="0"/>
                </a:moveTo>
                <a:lnTo>
                  <a:pt x="4162484" y="0"/>
                </a:lnTo>
                <a:lnTo>
                  <a:pt x="4162484" y="3670553"/>
                </a:lnTo>
                <a:lnTo>
                  <a:pt x="0" y="36705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Let's Discuss</a:t>
            </a:r>
          </a:p>
        </p:txBody>
      </p:sp>
      <p:sp>
        <p:nvSpPr>
          <p:cNvPr name="TextBox 10" id="10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Freeform 11" id="11"/>
          <p:cNvSpPr/>
          <p:nvPr/>
        </p:nvSpPr>
        <p:spPr>
          <a:xfrm flipH="true" flipV="false" rot="-948959">
            <a:off x="14023093" y="6376110"/>
            <a:ext cx="4232251" cy="3951864"/>
          </a:xfrm>
          <a:custGeom>
            <a:avLst/>
            <a:gdLst/>
            <a:ahLst/>
            <a:cxnLst/>
            <a:rect r="r" b="b" t="t" l="l"/>
            <a:pathLst>
              <a:path h="3951864" w="4232251">
                <a:moveTo>
                  <a:pt x="4232251" y="0"/>
                </a:moveTo>
                <a:lnTo>
                  <a:pt x="0" y="0"/>
                </a:lnTo>
                <a:lnTo>
                  <a:pt x="0" y="3951864"/>
                </a:lnTo>
                <a:lnTo>
                  <a:pt x="4232251" y="3951864"/>
                </a:lnTo>
                <a:lnTo>
                  <a:pt x="423225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1595937">
            <a:off x="14381540" y="7116415"/>
            <a:ext cx="3481953" cy="184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spc="388">
                <a:solidFill>
                  <a:srgbClr val="7ED957"/>
                </a:solidFill>
                <a:latin typeface="Gagalin"/>
              </a:rPr>
              <a:t>Raise your hand to share!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532985" y="2135149"/>
            <a:ext cx="14419537" cy="7123151"/>
            <a:chOff x="0" y="0"/>
            <a:chExt cx="4877720" cy="24095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77720" cy="2409560"/>
            </a:xfrm>
            <a:custGeom>
              <a:avLst/>
              <a:gdLst/>
              <a:ahLst/>
              <a:cxnLst/>
              <a:rect r="r" b="b" t="t" l="l"/>
              <a:pathLst>
                <a:path h="2409560" w="4877720">
                  <a:moveTo>
                    <a:pt x="0" y="0"/>
                  </a:moveTo>
                  <a:lnTo>
                    <a:pt x="4877720" y="0"/>
                  </a:lnTo>
                  <a:lnTo>
                    <a:pt x="4877720" y="2409560"/>
                  </a:lnTo>
                  <a:lnTo>
                    <a:pt x="0" y="2409560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3268190" y="3888562"/>
            <a:ext cx="12949127" cy="345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What are some ways you can stay motivated to persist?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664392" y="299872"/>
            <a:ext cx="4162483" cy="3670553"/>
          </a:xfrm>
          <a:custGeom>
            <a:avLst/>
            <a:gdLst/>
            <a:ahLst/>
            <a:cxnLst/>
            <a:rect r="r" b="b" t="t" l="l"/>
            <a:pathLst>
              <a:path h="3670553" w="4162483">
                <a:moveTo>
                  <a:pt x="0" y="0"/>
                </a:moveTo>
                <a:lnTo>
                  <a:pt x="4162484" y="0"/>
                </a:lnTo>
                <a:lnTo>
                  <a:pt x="4162484" y="3670553"/>
                </a:lnTo>
                <a:lnTo>
                  <a:pt x="0" y="36705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Let's Discuss</a:t>
            </a:r>
          </a:p>
        </p:txBody>
      </p:sp>
      <p:sp>
        <p:nvSpPr>
          <p:cNvPr name="TextBox 10" id="10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Freeform 11" id="11"/>
          <p:cNvSpPr/>
          <p:nvPr/>
        </p:nvSpPr>
        <p:spPr>
          <a:xfrm flipH="true" flipV="false" rot="-948959">
            <a:off x="14023093" y="6376110"/>
            <a:ext cx="4232251" cy="3951864"/>
          </a:xfrm>
          <a:custGeom>
            <a:avLst/>
            <a:gdLst/>
            <a:ahLst/>
            <a:cxnLst/>
            <a:rect r="r" b="b" t="t" l="l"/>
            <a:pathLst>
              <a:path h="3951864" w="4232251">
                <a:moveTo>
                  <a:pt x="4232251" y="0"/>
                </a:moveTo>
                <a:lnTo>
                  <a:pt x="0" y="0"/>
                </a:lnTo>
                <a:lnTo>
                  <a:pt x="0" y="3951864"/>
                </a:lnTo>
                <a:lnTo>
                  <a:pt x="4232251" y="3951864"/>
                </a:lnTo>
                <a:lnTo>
                  <a:pt x="423225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1595937">
            <a:off x="14381540" y="7116415"/>
            <a:ext cx="3481953" cy="184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spc="388">
                <a:solidFill>
                  <a:srgbClr val="7ED957"/>
                </a:solidFill>
                <a:latin typeface="Gagalin"/>
              </a:rPr>
              <a:t>Raise your hand to share!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532985" y="2135149"/>
            <a:ext cx="14419537" cy="7123151"/>
            <a:chOff x="0" y="0"/>
            <a:chExt cx="4877720" cy="24095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77720" cy="2409560"/>
            </a:xfrm>
            <a:custGeom>
              <a:avLst/>
              <a:gdLst/>
              <a:ahLst/>
              <a:cxnLst/>
              <a:rect r="r" b="b" t="t" l="l"/>
              <a:pathLst>
                <a:path h="2409560" w="4877720">
                  <a:moveTo>
                    <a:pt x="0" y="0"/>
                  </a:moveTo>
                  <a:lnTo>
                    <a:pt x="4877720" y="0"/>
                  </a:lnTo>
                  <a:lnTo>
                    <a:pt x="4877720" y="2409560"/>
                  </a:lnTo>
                  <a:lnTo>
                    <a:pt x="0" y="2409560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3268190" y="3888562"/>
            <a:ext cx="12949127" cy="345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What are some strategies you can use when you face an obstacle?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664392" y="299872"/>
            <a:ext cx="4162483" cy="3670553"/>
          </a:xfrm>
          <a:custGeom>
            <a:avLst/>
            <a:gdLst/>
            <a:ahLst/>
            <a:cxnLst/>
            <a:rect r="r" b="b" t="t" l="l"/>
            <a:pathLst>
              <a:path h="3670553" w="4162483">
                <a:moveTo>
                  <a:pt x="0" y="0"/>
                </a:moveTo>
                <a:lnTo>
                  <a:pt x="4162484" y="0"/>
                </a:lnTo>
                <a:lnTo>
                  <a:pt x="4162484" y="3670553"/>
                </a:lnTo>
                <a:lnTo>
                  <a:pt x="0" y="36705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Let's Discuss</a:t>
            </a:r>
          </a:p>
        </p:txBody>
      </p:sp>
      <p:sp>
        <p:nvSpPr>
          <p:cNvPr name="TextBox 10" id="10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Freeform 11" id="11"/>
          <p:cNvSpPr/>
          <p:nvPr/>
        </p:nvSpPr>
        <p:spPr>
          <a:xfrm flipH="true" flipV="false" rot="-948959">
            <a:off x="14023093" y="6376110"/>
            <a:ext cx="4232251" cy="3951864"/>
          </a:xfrm>
          <a:custGeom>
            <a:avLst/>
            <a:gdLst/>
            <a:ahLst/>
            <a:cxnLst/>
            <a:rect r="r" b="b" t="t" l="l"/>
            <a:pathLst>
              <a:path h="3951864" w="4232251">
                <a:moveTo>
                  <a:pt x="4232251" y="0"/>
                </a:moveTo>
                <a:lnTo>
                  <a:pt x="0" y="0"/>
                </a:lnTo>
                <a:lnTo>
                  <a:pt x="0" y="3951864"/>
                </a:lnTo>
                <a:lnTo>
                  <a:pt x="4232251" y="3951864"/>
                </a:lnTo>
                <a:lnTo>
                  <a:pt x="423225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1595937">
            <a:off x="14381540" y="7116415"/>
            <a:ext cx="3481953" cy="184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spc="388">
                <a:solidFill>
                  <a:srgbClr val="7ED957"/>
                </a:solidFill>
                <a:latin typeface="Gagalin"/>
              </a:rPr>
              <a:t>Raise your hand to share!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532985" y="2135149"/>
            <a:ext cx="14419537" cy="7123151"/>
            <a:chOff x="0" y="0"/>
            <a:chExt cx="4877720" cy="24095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77720" cy="2409560"/>
            </a:xfrm>
            <a:custGeom>
              <a:avLst/>
              <a:gdLst/>
              <a:ahLst/>
              <a:cxnLst/>
              <a:rect r="r" b="b" t="t" l="l"/>
              <a:pathLst>
                <a:path h="2409560" w="4877720">
                  <a:moveTo>
                    <a:pt x="0" y="0"/>
                  </a:moveTo>
                  <a:lnTo>
                    <a:pt x="4877720" y="0"/>
                  </a:lnTo>
                  <a:lnTo>
                    <a:pt x="4877720" y="2409560"/>
                  </a:lnTo>
                  <a:lnTo>
                    <a:pt x="0" y="2409560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3268190" y="4464824"/>
            <a:ext cx="12949127" cy="2301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Who could you ask for help when you face an obstacle?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664392" y="299872"/>
            <a:ext cx="4162483" cy="3670553"/>
          </a:xfrm>
          <a:custGeom>
            <a:avLst/>
            <a:gdLst/>
            <a:ahLst/>
            <a:cxnLst/>
            <a:rect r="r" b="b" t="t" l="l"/>
            <a:pathLst>
              <a:path h="3670553" w="4162483">
                <a:moveTo>
                  <a:pt x="0" y="0"/>
                </a:moveTo>
                <a:lnTo>
                  <a:pt x="4162484" y="0"/>
                </a:lnTo>
                <a:lnTo>
                  <a:pt x="4162484" y="3670553"/>
                </a:lnTo>
                <a:lnTo>
                  <a:pt x="0" y="36705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Let's Discuss</a:t>
            </a:r>
          </a:p>
        </p:txBody>
      </p:sp>
      <p:sp>
        <p:nvSpPr>
          <p:cNvPr name="TextBox 10" id="10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Freeform 11" id="11"/>
          <p:cNvSpPr/>
          <p:nvPr/>
        </p:nvSpPr>
        <p:spPr>
          <a:xfrm flipH="true" flipV="false" rot="-948959">
            <a:off x="14023093" y="6376110"/>
            <a:ext cx="4232251" cy="3951864"/>
          </a:xfrm>
          <a:custGeom>
            <a:avLst/>
            <a:gdLst/>
            <a:ahLst/>
            <a:cxnLst/>
            <a:rect r="r" b="b" t="t" l="l"/>
            <a:pathLst>
              <a:path h="3951864" w="4232251">
                <a:moveTo>
                  <a:pt x="4232251" y="0"/>
                </a:moveTo>
                <a:lnTo>
                  <a:pt x="0" y="0"/>
                </a:lnTo>
                <a:lnTo>
                  <a:pt x="0" y="3951864"/>
                </a:lnTo>
                <a:lnTo>
                  <a:pt x="4232251" y="3951864"/>
                </a:lnTo>
                <a:lnTo>
                  <a:pt x="423225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1595937">
            <a:off x="14381540" y="7116415"/>
            <a:ext cx="3481953" cy="184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spc="388">
                <a:solidFill>
                  <a:srgbClr val="7ED957"/>
                </a:solidFill>
                <a:latin typeface="Gagalin"/>
              </a:rPr>
              <a:t>Raise your hand to share!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DAFmAAPJJBI</dc:identifier>
  <dcterms:modified xsi:type="dcterms:W3CDTF">2011-08-01T06:04:30Z</dcterms:modified>
  <cp:revision>1</cp:revision>
  <dc:title>Slide Show 1.5</dc:title>
</cp:coreProperties>
</file>