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galin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18" Target="slides/slide8.xml" Type="http://schemas.openxmlformats.org/officeDocument/2006/relationships/slide"/><Relationship Id="rId19" Target="slides/slide9.xml" Type="http://schemas.openxmlformats.org/officeDocument/2006/relationships/slide"/><Relationship Id="rId2" Target="presProps.xml" Type="http://schemas.openxmlformats.org/officeDocument/2006/relationships/presProps"/><Relationship Id="rId20" Target="notesMasters/notesMaster1.xml" Type="http://schemas.openxmlformats.org/officeDocument/2006/relationships/notesMaster"/><Relationship Id="rId21" Target="theme/theme2.xml" Type="http://schemas.openxmlformats.org/officeDocument/2006/relationships/theme"/><Relationship Id="rId22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jpeg" Type="http://schemas.openxmlformats.org/officeDocument/2006/relationships/image"/><Relationship Id="rId8" Target="https://youtu.be/c9WcVPujY0g" TargetMode="External" Type="http://schemas.openxmlformats.org/officeDocument/2006/relationships/video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jpeg" Type="http://schemas.openxmlformats.org/officeDocument/2006/relationships/image"/><Relationship Id="rId8" Target="https://youtu.be/c9WcVPujY0g" TargetMode="External" Type="http://schemas.openxmlformats.org/officeDocument/2006/relationships/video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jpeg" Type="http://schemas.openxmlformats.org/officeDocument/2006/relationships/image"/><Relationship Id="rId8" Target="https://youtu.be/c9WcVPujY0g" TargetMode="External" Type="http://schemas.openxmlformats.org/officeDocument/2006/relationships/video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716" b="1625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68820" y="0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892906" y="7761904"/>
            <a:ext cx="9064476" cy="2181583"/>
          </a:xfrm>
          <a:custGeom>
            <a:avLst/>
            <a:gdLst/>
            <a:ahLst/>
            <a:cxnLst/>
            <a:rect r="r" b="b" t="t" l="l"/>
            <a:pathLst>
              <a:path h="2181583" w="9064476">
                <a:moveTo>
                  <a:pt x="0" y="0"/>
                </a:moveTo>
                <a:lnTo>
                  <a:pt x="9064476" y="0"/>
                </a:lnTo>
                <a:lnTo>
                  <a:pt x="9064476" y="2181582"/>
                </a:lnTo>
                <a:lnTo>
                  <a:pt x="0" y="2181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63936" y="3937147"/>
            <a:ext cx="4882158" cy="5321153"/>
          </a:xfrm>
          <a:custGeom>
            <a:avLst/>
            <a:gdLst/>
            <a:ahLst/>
            <a:cxnLst/>
            <a:rect r="r" b="b" t="t" l="l"/>
            <a:pathLst>
              <a:path h="5321153" w="4882158">
                <a:moveTo>
                  <a:pt x="0" y="0"/>
                </a:moveTo>
                <a:lnTo>
                  <a:pt x="4882157" y="0"/>
                </a:lnTo>
                <a:lnTo>
                  <a:pt x="4882157" y="5321153"/>
                </a:lnTo>
                <a:lnTo>
                  <a:pt x="0" y="5321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4919562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7123" y="289474"/>
            <a:ext cx="16970877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Gagalin"/>
              </a:rPr>
              <a:t>Constructing your future: Persistence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28856" y="4563534"/>
            <a:ext cx="9728526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agalin"/>
              </a:rPr>
              <a:t>Lesson 4: 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Gagalin"/>
              </a:rPr>
              <a:t>persistence in the classroom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6306595" y="5412362"/>
            <a:ext cx="6872317" cy="4114800"/>
          </a:xfrm>
          <a:custGeom>
            <a:avLst/>
            <a:gdLst/>
            <a:ahLst/>
            <a:cxnLst/>
            <a:rect r="r" b="b" t="t" l="l"/>
            <a:pathLst>
              <a:path h="4114800" w="6872317">
                <a:moveTo>
                  <a:pt x="0" y="0"/>
                </a:moveTo>
                <a:lnTo>
                  <a:pt x="6872317" y="0"/>
                </a:lnTo>
                <a:lnTo>
                  <a:pt x="68723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507" y="219423"/>
            <a:ext cx="17090493" cy="477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persistence</a:t>
            </a:r>
          </a:p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in the classroom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75446" y="185789"/>
            <a:ext cx="17054643" cy="23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Journal Prompt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81194" y="2767847"/>
            <a:ext cx="14243147" cy="2825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Arimo Bold"/>
              </a:rPr>
              <a:t>Why is it important to make mistakes?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572494" y="6018947"/>
            <a:ext cx="6260548" cy="3801860"/>
          </a:xfrm>
          <a:custGeom>
            <a:avLst/>
            <a:gdLst/>
            <a:ahLst/>
            <a:cxnLst/>
            <a:rect r="r" b="b" t="t" l="l"/>
            <a:pathLst>
              <a:path h="3801860" w="6260548">
                <a:moveTo>
                  <a:pt x="0" y="0"/>
                </a:moveTo>
                <a:lnTo>
                  <a:pt x="6260548" y="0"/>
                </a:lnTo>
                <a:lnTo>
                  <a:pt x="6260548" y="3801860"/>
                </a:lnTo>
                <a:lnTo>
                  <a:pt x="0" y="3801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2985" y="2135149"/>
            <a:ext cx="14419537" cy="7123151"/>
            <a:chOff x="0" y="0"/>
            <a:chExt cx="4877720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7720" cy="2409560"/>
            </a:xfrm>
            <a:custGeom>
              <a:avLst/>
              <a:gdLst/>
              <a:ahLst/>
              <a:cxnLst/>
              <a:rect r="r" b="b" t="t" l="l"/>
              <a:pathLst>
                <a:path h="2409560" w="4877720">
                  <a:moveTo>
                    <a:pt x="0" y="0"/>
                  </a:moveTo>
                  <a:lnTo>
                    <a:pt x="4877720" y="0"/>
                  </a:lnTo>
                  <a:lnTo>
                    <a:pt x="4877720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95032" y="2736037"/>
            <a:ext cx="12895444" cy="575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Think of something difficult you have done.</a:t>
            </a:r>
          </a:p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made it so difficult?</a:t>
            </a:r>
          </a:p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How did you overcome 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the challenge?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032004" y="7267663"/>
            <a:ext cx="2940080" cy="3019337"/>
          </a:xfrm>
          <a:custGeom>
            <a:avLst/>
            <a:gdLst/>
            <a:ahLst/>
            <a:cxnLst/>
            <a:rect r="r" b="b" t="t" l="l"/>
            <a:pathLst>
              <a:path h="3019337" w="2940080">
                <a:moveTo>
                  <a:pt x="0" y="0"/>
                </a:moveTo>
                <a:lnTo>
                  <a:pt x="2940080" y="0"/>
                </a:lnTo>
                <a:lnTo>
                  <a:pt x="2940080" y="3019337"/>
                </a:lnTo>
                <a:lnTo>
                  <a:pt x="0" y="301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Discuss with your partner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Discuss with The Class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2611382">
            <a:off x="7271231" y="4026562"/>
            <a:ext cx="4943044" cy="4943044"/>
          </a:xfrm>
          <a:custGeom>
            <a:avLst/>
            <a:gdLst/>
            <a:ahLst/>
            <a:cxnLst/>
            <a:rect r="r" b="b" t="t" l="l"/>
            <a:pathLst>
              <a:path h="4943044" w="4943044">
                <a:moveTo>
                  <a:pt x="0" y="0"/>
                </a:moveTo>
                <a:lnTo>
                  <a:pt x="4943044" y="0"/>
                </a:lnTo>
                <a:lnTo>
                  <a:pt x="4943044" y="4943044"/>
                </a:lnTo>
                <a:lnTo>
                  <a:pt x="0" y="49430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902244" y="2904380"/>
            <a:ext cx="6693637" cy="7187408"/>
            <a:chOff x="0" y="0"/>
            <a:chExt cx="1995999" cy="21432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92710" y="106680"/>
              <a:ext cx="1891859" cy="2023859"/>
            </a:xfrm>
            <a:custGeom>
              <a:avLst/>
              <a:gdLst/>
              <a:ahLst/>
              <a:cxnLst/>
              <a:rect r="r" b="b" t="t" l="l"/>
              <a:pathLst>
                <a:path h="2023859" w="1891859">
                  <a:moveTo>
                    <a:pt x="1865189" y="1834629"/>
                  </a:moveTo>
                  <a:cubicBezTo>
                    <a:pt x="1865189" y="1922259"/>
                    <a:pt x="1788989" y="1993379"/>
                    <a:pt x="1707709" y="1993379"/>
                  </a:cubicBezTo>
                  <a:lnTo>
                    <a:pt x="66040" y="1993379"/>
                  </a:lnTo>
                  <a:cubicBezTo>
                    <a:pt x="43180" y="1993379"/>
                    <a:pt x="20320" y="1988299"/>
                    <a:pt x="0" y="1979409"/>
                  </a:cubicBezTo>
                  <a:cubicBezTo>
                    <a:pt x="26670" y="2007349"/>
                    <a:pt x="63500" y="2023859"/>
                    <a:pt x="106185" y="2023859"/>
                  </a:cubicBezTo>
                  <a:lnTo>
                    <a:pt x="1745809" y="2023859"/>
                  </a:lnTo>
                  <a:cubicBezTo>
                    <a:pt x="1825819" y="2023859"/>
                    <a:pt x="1891859" y="1957819"/>
                    <a:pt x="1891859" y="1877809"/>
                  </a:cubicBezTo>
                  <a:lnTo>
                    <a:pt x="1891859" y="95250"/>
                  </a:lnTo>
                  <a:cubicBezTo>
                    <a:pt x="1891859" y="58420"/>
                    <a:pt x="1877889" y="25400"/>
                    <a:pt x="1856299" y="0"/>
                  </a:cubicBezTo>
                  <a:cubicBezTo>
                    <a:pt x="1862649" y="16510"/>
                    <a:pt x="1865189" y="34290"/>
                    <a:pt x="1865189" y="52070"/>
                  </a:cubicBezTo>
                  <a:lnTo>
                    <a:pt x="1865189" y="1834629"/>
                  </a:lnTo>
                  <a:lnTo>
                    <a:pt x="1865189" y="1834629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2700" y="12700"/>
              <a:ext cx="1931229" cy="2074659"/>
            </a:xfrm>
            <a:custGeom>
              <a:avLst/>
              <a:gdLst/>
              <a:ahLst/>
              <a:cxnLst/>
              <a:rect r="r" b="b" t="t" l="l"/>
              <a:pathLst>
                <a:path h="2074659" w="1931229">
                  <a:moveTo>
                    <a:pt x="146050" y="2074659"/>
                  </a:moveTo>
                  <a:lnTo>
                    <a:pt x="1785179" y="2074659"/>
                  </a:lnTo>
                  <a:cubicBezTo>
                    <a:pt x="1865189" y="2074659"/>
                    <a:pt x="1931229" y="2008619"/>
                    <a:pt x="1931229" y="1928609"/>
                  </a:cubicBezTo>
                  <a:lnTo>
                    <a:pt x="1931229" y="146050"/>
                  </a:lnTo>
                  <a:cubicBezTo>
                    <a:pt x="1931229" y="66040"/>
                    <a:pt x="1865189" y="0"/>
                    <a:pt x="17851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28609"/>
                  </a:lnTo>
                  <a:cubicBezTo>
                    <a:pt x="0" y="2009889"/>
                    <a:pt x="66040" y="2074659"/>
                    <a:pt x="146050" y="2074659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95999" cy="2143239"/>
            </a:xfrm>
            <a:custGeom>
              <a:avLst/>
              <a:gdLst/>
              <a:ahLst/>
              <a:cxnLst/>
              <a:rect r="r" b="b" t="t" l="l"/>
              <a:pathLst>
                <a:path h="2143239" w="1995999">
                  <a:moveTo>
                    <a:pt x="1932499" y="74930"/>
                  </a:moveTo>
                  <a:cubicBezTo>
                    <a:pt x="1904560" y="30480"/>
                    <a:pt x="1855029" y="0"/>
                    <a:pt x="17978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941309"/>
                  </a:lnTo>
                  <a:cubicBezTo>
                    <a:pt x="0" y="1993379"/>
                    <a:pt x="25400" y="2039099"/>
                    <a:pt x="63500" y="2068309"/>
                  </a:cubicBezTo>
                  <a:cubicBezTo>
                    <a:pt x="91440" y="2112759"/>
                    <a:pt x="140970" y="2143239"/>
                    <a:pt x="200484" y="2143239"/>
                  </a:cubicBezTo>
                  <a:lnTo>
                    <a:pt x="1837249" y="2143239"/>
                  </a:lnTo>
                  <a:cubicBezTo>
                    <a:pt x="1924879" y="2143239"/>
                    <a:pt x="1995999" y="2072119"/>
                    <a:pt x="1995999" y="1984489"/>
                  </a:cubicBezTo>
                  <a:lnTo>
                    <a:pt x="1995999" y="201930"/>
                  </a:lnTo>
                  <a:cubicBezTo>
                    <a:pt x="1995999" y="149860"/>
                    <a:pt x="1970599" y="104140"/>
                    <a:pt x="1932499" y="74930"/>
                  </a:cubicBezTo>
                  <a:close/>
                  <a:moveTo>
                    <a:pt x="12700" y="194130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97879" y="12700"/>
                  </a:lnTo>
                  <a:cubicBezTo>
                    <a:pt x="1877889" y="12700"/>
                    <a:pt x="1943929" y="78740"/>
                    <a:pt x="1943929" y="158750"/>
                  </a:cubicBezTo>
                  <a:lnTo>
                    <a:pt x="1943929" y="1941309"/>
                  </a:lnTo>
                  <a:cubicBezTo>
                    <a:pt x="1943929" y="2021319"/>
                    <a:pt x="1877889" y="2087359"/>
                    <a:pt x="1797879" y="2087359"/>
                  </a:cubicBezTo>
                  <a:lnTo>
                    <a:pt x="158750" y="2087359"/>
                  </a:lnTo>
                  <a:cubicBezTo>
                    <a:pt x="78740" y="2087359"/>
                    <a:pt x="12700" y="2022589"/>
                    <a:pt x="12700" y="1941309"/>
                  </a:cubicBezTo>
                  <a:close/>
                  <a:moveTo>
                    <a:pt x="1984569" y="1984489"/>
                  </a:moveTo>
                  <a:cubicBezTo>
                    <a:pt x="1984569" y="2064499"/>
                    <a:pt x="1917260" y="2130539"/>
                    <a:pt x="1837249" y="2130539"/>
                  </a:cubicBezTo>
                  <a:lnTo>
                    <a:pt x="200484" y="2130539"/>
                  </a:lnTo>
                  <a:cubicBezTo>
                    <a:pt x="157480" y="2130539"/>
                    <a:pt x="120650" y="2114029"/>
                    <a:pt x="93980" y="2086089"/>
                  </a:cubicBezTo>
                  <a:cubicBezTo>
                    <a:pt x="114300" y="2094979"/>
                    <a:pt x="135890" y="2100059"/>
                    <a:pt x="160020" y="2100059"/>
                  </a:cubicBezTo>
                  <a:lnTo>
                    <a:pt x="1799149" y="2100059"/>
                  </a:lnTo>
                  <a:cubicBezTo>
                    <a:pt x="1886779" y="2100059"/>
                    <a:pt x="1957899" y="2028939"/>
                    <a:pt x="1957899" y="1941309"/>
                  </a:cubicBezTo>
                  <a:lnTo>
                    <a:pt x="1957899" y="158750"/>
                  </a:lnTo>
                  <a:cubicBezTo>
                    <a:pt x="1957899" y="140970"/>
                    <a:pt x="1954089" y="123190"/>
                    <a:pt x="1949010" y="106680"/>
                  </a:cubicBezTo>
                  <a:cubicBezTo>
                    <a:pt x="1970599" y="132080"/>
                    <a:pt x="1984570" y="165100"/>
                    <a:pt x="1984570" y="201930"/>
                  </a:cubicBezTo>
                  <a:lnTo>
                    <a:pt x="1984570" y="1984489"/>
                  </a:lnTo>
                  <a:cubicBezTo>
                    <a:pt x="1984569" y="1984489"/>
                    <a:pt x="1984569" y="1984489"/>
                    <a:pt x="1984569" y="1984489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2630533" y="4695216"/>
            <a:ext cx="5169396" cy="460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Why is it important to be persistent?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30533" y="2979765"/>
            <a:ext cx="5237059" cy="1111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spc="721">
                <a:solidFill>
                  <a:srgbClr val="000000"/>
                </a:solidFill>
                <a:latin typeface="Gagalin"/>
              </a:rPr>
              <a:t>Question 1: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79866" y="2904380"/>
            <a:ext cx="6693637" cy="7187408"/>
            <a:chOff x="0" y="0"/>
            <a:chExt cx="1995999" cy="214323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92710" y="106680"/>
              <a:ext cx="1891859" cy="2023859"/>
            </a:xfrm>
            <a:custGeom>
              <a:avLst/>
              <a:gdLst/>
              <a:ahLst/>
              <a:cxnLst/>
              <a:rect r="r" b="b" t="t" l="l"/>
              <a:pathLst>
                <a:path h="2023859" w="1891859">
                  <a:moveTo>
                    <a:pt x="1865189" y="1834629"/>
                  </a:moveTo>
                  <a:cubicBezTo>
                    <a:pt x="1865189" y="1922259"/>
                    <a:pt x="1788989" y="1993379"/>
                    <a:pt x="1707709" y="1993379"/>
                  </a:cubicBezTo>
                  <a:lnTo>
                    <a:pt x="66040" y="1993379"/>
                  </a:lnTo>
                  <a:cubicBezTo>
                    <a:pt x="43180" y="1993379"/>
                    <a:pt x="20320" y="1988299"/>
                    <a:pt x="0" y="1979409"/>
                  </a:cubicBezTo>
                  <a:cubicBezTo>
                    <a:pt x="26670" y="2007349"/>
                    <a:pt x="63500" y="2023859"/>
                    <a:pt x="106185" y="2023859"/>
                  </a:cubicBezTo>
                  <a:lnTo>
                    <a:pt x="1745809" y="2023859"/>
                  </a:lnTo>
                  <a:cubicBezTo>
                    <a:pt x="1825819" y="2023859"/>
                    <a:pt x="1891859" y="1957819"/>
                    <a:pt x="1891859" y="1877809"/>
                  </a:cubicBezTo>
                  <a:lnTo>
                    <a:pt x="1891859" y="95250"/>
                  </a:lnTo>
                  <a:cubicBezTo>
                    <a:pt x="1891859" y="58420"/>
                    <a:pt x="1877889" y="25400"/>
                    <a:pt x="1856299" y="0"/>
                  </a:cubicBezTo>
                  <a:cubicBezTo>
                    <a:pt x="1862649" y="16510"/>
                    <a:pt x="1865189" y="34290"/>
                    <a:pt x="1865189" y="52070"/>
                  </a:cubicBezTo>
                  <a:lnTo>
                    <a:pt x="1865189" y="1834629"/>
                  </a:lnTo>
                  <a:lnTo>
                    <a:pt x="1865189" y="1834629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931229" cy="2074659"/>
            </a:xfrm>
            <a:custGeom>
              <a:avLst/>
              <a:gdLst/>
              <a:ahLst/>
              <a:cxnLst/>
              <a:rect r="r" b="b" t="t" l="l"/>
              <a:pathLst>
                <a:path h="2074659" w="1931229">
                  <a:moveTo>
                    <a:pt x="146050" y="2074659"/>
                  </a:moveTo>
                  <a:lnTo>
                    <a:pt x="1785179" y="2074659"/>
                  </a:lnTo>
                  <a:cubicBezTo>
                    <a:pt x="1865189" y="2074659"/>
                    <a:pt x="1931229" y="2008619"/>
                    <a:pt x="1931229" y="1928609"/>
                  </a:cubicBezTo>
                  <a:lnTo>
                    <a:pt x="1931229" y="146050"/>
                  </a:lnTo>
                  <a:cubicBezTo>
                    <a:pt x="1931229" y="66040"/>
                    <a:pt x="1865189" y="0"/>
                    <a:pt x="17851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28609"/>
                  </a:lnTo>
                  <a:cubicBezTo>
                    <a:pt x="0" y="2009889"/>
                    <a:pt x="66040" y="2074659"/>
                    <a:pt x="146050" y="2074659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995999" cy="2143239"/>
            </a:xfrm>
            <a:custGeom>
              <a:avLst/>
              <a:gdLst/>
              <a:ahLst/>
              <a:cxnLst/>
              <a:rect r="r" b="b" t="t" l="l"/>
              <a:pathLst>
                <a:path h="2143239" w="1995999">
                  <a:moveTo>
                    <a:pt x="1932499" y="74930"/>
                  </a:moveTo>
                  <a:cubicBezTo>
                    <a:pt x="1904560" y="30480"/>
                    <a:pt x="1855029" y="0"/>
                    <a:pt x="17978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941309"/>
                  </a:lnTo>
                  <a:cubicBezTo>
                    <a:pt x="0" y="1993379"/>
                    <a:pt x="25400" y="2039099"/>
                    <a:pt x="63500" y="2068309"/>
                  </a:cubicBezTo>
                  <a:cubicBezTo>
                    <a:pt x="91440" y="2112759"/>
                    <a:pt x="140970" y="2143239"/>
                    <a:pt x="200484" y="2143239"/>
                  </a:cubicBezTo>
                  <a:lnTo>
                    <a:pt x="1837249" y="2143239"/>
                  </a:lnTo>
                  <a:cubicBezTo>
                    <a:pt x="1924879" y="2143239"/>
                    <a:pt x="1995999" y="2072119"/>
                    <a:pt x="1995999" y="1984489"/>
                  </a:cubicBezTo>
                  <a:lnTo>
                    <a:pt x="1995999" y="201930"/>
                  </a:lnTo>
                  <a:cubicBezTo>
                    <a:pt x="1995999" y="149860"/>
                    <a:pt x="1970599" y="104140"/>
                    <a:pt x="1932499" y="74930"/>
                  </a:cubicBezTo>
                  <a:close/>
                  <a:moveTo>
                    <a:pt x="12700" y="194130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97879" y="12700"/>
                  </a:lnTo>
                  <a:cubicBezTo>
                    <a:pt x="1877889" y="12700"/>
                    <a:pt x="1943929" y="78740"/>
                    <a:pt x="1943929" y="158750"/>
                  </a:cubicBezTo>
                  <a:lnTo>
                    <a:pt x="1943929" y="1941309"/>
                  </a:lnTo>
                  <a:cubicBezTo>
                    <a:pt x="1943929" y="2021319"/>
                    <a:pt x="1877889" y="2087359"/>
                    <a:pt x="1797879" y="2087359"/>
                  </a:cubicBezTo>
                  <a:lnTo>
                    <a:pt x="158750" y="2087359"/>
                  </a:lnTo>
                  <a:cubicBezTo>
                    <a:pt x="78740" y="2087359"/>
                    <a:pt x="12700" y="2022589"/>
                    <a:pt x="12700" y="1941309"/>
                  </a:cubicBezTo>
                  <a:close/>
                  <a:moveTo>
                    <a:pt x="1984569" y="1984489"/>
                  </a:moveTo>
                  <a:cubicBezTo>
                    <a:pt x="1984569" y="2064499"/>
                    <a:pt x="1917260" y="2130539"/>
                    <a:pt x="1837249" y="2130539"/>
                  </a:cubicBezTo>
                  <a:lnTo>
                    <a:pt x="200484" y="2130539"/>
                  </a:lnTo>
                  <a:cubicBezTo>
                    <a:pt x="157480" y="2130539"/>
                    <a:pt x="120650" y="2114029"/>
                    <a:pt x="93980" y="2086089"/>
                  </a:cubicBezTo>
                  <a:cubicBezTo>
                    <a:pt x="114300" y="2094979"/>
                    <a:pt x="135890" y="2100059"/>
                    <a:pt x="160020" y="2100059"/>
                  </a:cubicBezTo>
                  <a:lnTo>
                    <a:pt x="1799149" y="2100059"/>
                  </a:lnTo>
                  <a:cubicBezTo>
                    <a:pt x="1886779" y="2100059"/>
                    <a:pt x="1957899" y="2028939"/>
                    <a:pt x="1957899" y="1941309"/>
                  </a:cubicBezTo>
                  <a:lnTo>
                    <a:pt x="1957899" y="158750"/>
                  </a:lnTo>
                  <a:cubicBezTo>
                    <a:pt x="1957899" y="140970"/>
                    <a:pt x="1954089" y="123190"/>
                    <a:pt x="1949010" y="106680"/>
                  </a:cubicBezTo>
                  <a:cubicBezTo>
                    <a:pt x="1970599" y="132080"/>
                    <a:pt x="1984570" y="165100"/>
                    <a:pt x="1984570" y="201930"/>
                  </a:cubicBezTo>
                  <a:lnTo>
                    <a:pt x="1984570" y="1984489"/>
                  </a:lnTo>
                  <a:cubicBezTo>
                    <a:pt x="1984569" y="1984489"/>
                    <a:pt x="1984569" y="1984489"/>
                    <a:pt x="1984569" y="1984489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1355678" y="4695216"/>
            <a:ext cx="5742014" cy="460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How can you be persistent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today?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688032" y="2970240"/>
            <a:ext cx="5077306" cy="112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Gagalin"/>
              </a:rPr>
              <a:t>Question 2: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05935" y="1550649"/>
            <a:ext cx="16263877" cy="124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Remember: Persistence is not giving up, 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continuing to do something even when it is hard.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197538" y="0"/>
            <a:ext cx="12090462" cy="10287000"/>
            <a:chOff x="0" y="0"/>
            <a:chExt cx="2943528" cy="25044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43528" cy="2504459"/>
            </a:xfrm>
            <a:custGeom>
              <a:avLst/>
              <a:gdLst/>
              <a:ahLst/>
              <a:cxnLst/>
              <a:rect r="r" b="b" t="t" l="l"/>
              <a:pathLst>
                <a:path h="2504459" w="2943528">
                  <a:moveTo>
                    <a:pt x="0" y="0"/>
                  </a:moveTo>
                  <a:lnTo>
                    <a:pt x="2943528" y="0"/>
                  </a:lnTo>
                  <a:lnTo>
                    <a:pt x="2943528" y="2504459"/>
                  </a:lnTo>
                  <a:lnTo>
                    <a:pt x="0" y="2504459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929328" y="1094233"/>
            <a:ext cx="8626882" cy="567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75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You have </a:t>
            </a:r>
          </a:p>
          <a:p>
            <a:pPr algn="ctr">
              <a:lnSpc>
                <a:spcPts val="11375"/>
              </a:lnSpc>
            </a:pPr>
            <a:r>
              <a:rPr lang="en-US" sz="6500" spc="721">
                <a:solidFill>
                  <a:srgbClr val="000000"/>
                </a:solidFill>
                <a:latin typeface="Arimo Bold Italics"/>
              </a:rPr>
              <a:t>5 minutes</a:t>
            </a:r>
            <a:r>
              <a:rPr lang="en-US" sz="6500" spc="721">
                <a:solidFill>
                  <a:srgbClr val="000000"/>
                </a:solidFill>
                <a:latin typeface="Arimo"/>
              </a:rPr>
              <a:t> </a:t>
            </a:r>
          </a:p>
          <a:p>
            <a:pPr algn="ctr">
              <a:lnSpc>
                <a:spcPts val="11375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to build the </a:t>
            </a:r>
          </a:p>
          <a:p>
            <a:pPr algn="ctr">
              <a:lnSpc>
                <a:spcPts val="11375"/>
              </a:lnSpc>
            </a:pPr>
            <a:r>
              <a:rPr lang="en-US" sz="6500" spc="721">
                <a:solidFill>
                  <a:srgbClr val="000000"/>
                </a:solidFill>
                <a:latin typeface="Arimo Bold Italics"/>
              </a:rPr>
              <a:t>tallest tower.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936952" y="4721978"/>
            <a:ext cx="3521141" cy="5565022"/>
          </a:xfrm>
          <a:custGeom>
            <a:avLst/>
            <a:gdLst/>
            <a:ahLst/>
            <a:cxnLst/>
            <a:rect r="r" b="b" t="t" l="l"/>
            <a:pathLst>
              <a:path h="5565022" w="3521141">
                <a:moveTo>
                  <a:pt x="0" y="0"/>
                </a:moveTo>
                <a:lnTo>
                  <a:pt x="3521141" y="0"/>
                </a:lnTo>
                <a:lnTo>
                  <a:pt x="3521141" y="5565022"/>
                </a:lnTo>
                <a:lnTo>
                  <a:pt x="0" y="55650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2727" y="1108805"/>
            <a:ext cx="2707012" cy="2788121"/>
          </a:xfrm>
          <a:custGeom>
            <a:avLst/>
            <a:gdLst/>
            <a:ahLst/>
            <a:cxnLst/>
            <a:rect r="r" b="b" t="t" l="l"/>
            <a:pathLst>
              <a:path h="2788121" w="2707012">
                <a:moveTo>
                  <a:pt x="0" y="0"/>
                </a:moveTo>
                <a:lnTo>
                  <a:pt x="2707012" y="0"/>
                </a:lnTo>
                <a:lnTo>
                  <a:pt x="2707012" y="2788121"/>
                </a:lnTo>
                <a:lnTo>
                  <a:pt x="0" y="2788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97507" y="-26261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Group Tower building</a:t>
            </a:r>
          </a:p>
        </p:txBody>
      </p:sp>
      <p:pic>
        <p:nvPicPr>
          <p:cNvPr name="Picture 12" id="12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9213260" y="6878803"/>
            <a:ext cx="6059018" cy="34081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197538" y="0"/>
            <a:ext cx="12090462" cy="10287000"/>
            <a:chOff x="0" y="0"/>
            <a:chExt cx="2943528" cy="25044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43528" cy="2504459"/>
            </a:xfrm>
            <a:custGeom>
              <a:avLst/>
              <a:gdLst/>
              <a:ahLst/>
              <a:cxnLst/>
              <a:rect r="r" b="b" t="t" l="l"/>
              <a:pathLst>
                <a:path h="2504459" w="2943528">
                  <a:moveTo>
                    <a:pt x="0" y="0"/>
                  </a:moveTo>
                  <a:lnTo>
                    <a:pt x="2943528" y="0"/>
                  </a:lnTo>
                  <a:lnTo>
                    <a:pt x="2943528" y="2504459"/>
                  </a:lnTo>
                  <a:lnTo>
                    <a:pt x="0" y="2504459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577783" y="1094233"/>
            <a:ext cx="9329972" cy="567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75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You have </a:t>
            </a:r>
          </a:p>
          <a:p>
            <a:pPr algn="ctr">
              <a:lnSpc>
                <a:spcPts val="11375"/>
              </a:lnSpc>
            </a:pPr>
            <a:r>
              <a:rPr lang="en-US" sz="6500" spc="721">
                <a:solidFill>
                  <a:srgbClr val="000000"/>
                </a:solidFill>
                <a:latin typeface="Arimo Bold Italics"/>
              </a:rPr>
              <a:t>5 minutes</a:t>
            </a:r>
            <a:r>
              <a:rPr lang="en-US" sz="6500" spc="721">
                <a:solidFill>
                  <a:srgbClr val="000000"/>
                </a:solidFill>
                <a:latin typeface="Arimo"/>
              </a:rPr>
              <a:t> </a:t>
            </a:r>
          </a:p>
          <a:p>
            <a:pPr algn="ctr">
              <a:lnSpc>
                <a:spcPts val="11375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to build the </a:t>
            </a:r>
          </a:p>
          <a:p>
            <a:pPr algn="ctr">
              <a:lnSpc>
                <a:spcPts val="11375"/>
              </a:lnSpc>
            </a:pPr>
            <a:r>
              <a:rPr lang="en-US" sz="6500" spc="721">
                <a:solidFill>
                  <a:srgbClr val="000000"/>
                </a:solidFill>
                <a:latin typeface="Arimo Bold Italics"/>
              </a:rPr>
              <a:t>most unique</a:t>
            </a:r>
            <a:r>
              <a:rPr lang="en-US" sz="6500" spc="721">
                <a:solidFill>
                  <a:srgbClr val="000000"/>
                </a:solidFill>
                <a:latin typeface="Arimo Bold Italics"/>
              </a:rPr>
              <a:t> tower.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936952" y="4721978"/>
            <a:ext cx="3521141" cy="5565022"/>
          </a:xfrm>
          <a:custGeom>
            <a:avLst/>
            <a:gdLst/>
            <a:ahLst/>
            <a:cxnLst/>
            <a:rect r="r" b="b" t="t" l="l"/>
            <a:pathLst>
              <a:path h="5565022" w="3521141">
                <a:moveTo>
                  <a:pt x="0" y="0"/>
                </a:moveTo>
                <a:lnTo>
                  <a:pt x="3521141" y="0"/>
                </a:lnTo>
                <a:lnTo>
                  <a:pt x="3521141" y="5565022"/>
                </a:lnTo>
                <a:lnTo>
                  <a:pt x="0" y="55650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2727" y="1108805"/>
            <a:ext cx="2707012" cy="2788121"/>
          </a:xfrm>
          <a:custGeom>
            <a:avLst/>
            <a:gdLst/>
            <a:ahLst/>
            <a:cxnLst/>
            <a:rect r="r" b="b" t="t" l="l"/>
            <a:pathLst>
              <a:path h="2788121" w="2707012">
                <a:moveTo>
                  <a:pt x="0" y="0"/>
                </a:moveTo>
                <a:lnTo>
                  <a:pt x="2707012" y="0"/>
                </a:lnTo>
                <a:lnTo>
                  <a:pt x="2707012" y="2788121"/>
                </a:lnTo>
                <a:lnTo>
                  <a:pt x="0" y="2788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97507" y="-26261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Group Tower building</a:t>
            </a:r>
          </a:p>
        </p:txBody>
      </p:sp>
      <p:pic>
        <p:nvPicPr>
          <p:cNvPr name="Picture 12" id="12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9213260" y="6878803"/>
            <a:ext cx="6059018" cy="34081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197538" y="135664"/>
            <a:ext cx="12090462" cy="10287000"/>
            <a:chOff x="0" y="0"/>
            <a:chExt cx="2943528" cy="25044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43528" cy="2504459"/>
            </a:xfrm>
            <a:custGeom>
              <a:avLst/>
              <a:gdLst/>
              <a:ahLst/>
              <a:cxnLst/>
              <a:rect r="r" b="b" t="t" l="l"/>
              <a:pathLst>
                <a:path h="2504459" w="2943528">
                  <a:moveTo>
                    <a:pt x="0" y="0"/>
                  </a:moveTo>
                  <a:lnTo>
                    <a:pt x="2943528" y="0"/>
                  </a:lnTo>
                  <a:lnTo>
                    <a:pt x="2943528" y="2504459"/>
                  </a:lnTo>
                  <a:lnTo>
                    <a:pt x="0" y="2504459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197538" y="1119353"/>
            <a:ext cx="12086957" cy="575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You have </a:t>
            </a:r>
          </a:p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 Bold Italics"/>
              </a:rPr>
              <a:t>5 minutes</a:t>
            </a:r>
            <a:r>
              <a:rPr lang="en-US" sz="6500" spc="721">
                <a:solidFill>
                  <a:srgbClr val="000000"/>
                </a:solidFill>
                <a:latin typeface="Arimo"/>
              </a:rPr>
              <a:t> </a:t>
            </a:r>
          </a:p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to build the </a:t>
            </a:r>
          </a:p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 Bold Italics"/>
              </a:rPr>
              <a:t>tallest</a:t>
            </a:r>
            <a:r>
              <a:rPr lang="en-US" sz="6500" spc="721">
                <a:solidFill>
                  <a:srgbClr val="000000"/>
                </a:solidFill>
                <a:latin typeface="Arimo Bold Italics"/>
              </a:rPr>
              <a:t> tower </a:t>
            </a:r>
            <a:r>
              <a:rPr lang="en-US" sz="6500" spc="721">
                <a:solidFill>
                  <a:srgbClr val="000000"/>
                </a:solidFill>
                <a:latin typeface="Arimo Bold Italics"/>
              </a:rPr>
              <a:t>with</a:t>
            </a:r>
            <a:r>
              <a:rPr lang="en-US" sz="6500" spc="721">
                <a:solidFill>
                  <a:srgbClr val="000000"/>
                </a:solidFill>
                <a:latin typeface="Arimo Bold Italics"/>
              </a:rPr>
              <a:t> the fewest cups.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936952" y="4721978"/>
            <a:ext cx="3521141" cy="5565022"/>
          </a:xfrm>
          <a:custGeom>
            <a:avLst/>
            <a:gdLst/>
            <a:ahLst/>
            <a:cxnLst/>
            <a:rect r="r" b="b" t="t" l="l"/>
            <a:pathLst>
              <a:path h="5565022" w="3521141">
                <a:moveTo>
                  <a:pt x="0" y="0"/>
                </a:moveTo>
                <a:lnTo>
                  <a:pt x="3521141" y="0"/>
                </a:lnTo>
                <a:lnTo>
                  <a:pt x="3521141" y="5565022"/>
                </a:lnTo>
                <a:lnTo>
                  <a:pt x="0" y="55650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2727" y="1108805"/>
            <a:ext cx="2707012" cy="2788121"/>
          </a:xfrm>
          <a:custGeom>
            <a:avLst/>
            <a:gdLst/>
            <a:ahLst/>
            <a:cxnLst/>
            <a:rect r="r" b="b" t="t" l="l"/>
            <a:pathLst>
              <a:path h="2788121" w="2707012">
                <a:moveTo>
                  <a:pt x="0" y="0"/>
                </a:moveTo>
                <a:lnTo>
                  <a:pt x="2707012" y="0"/>
                </a:lnTo>
                <a:lnTo>
                  <a:pt x="2707012" y="2788121"/>
                </a:lnTo>
                <a:lnTo>
                  <a:pt x="0" y="2788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97507" y="-26261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Group Tower building</a:t>
            </a:r>
          </a:p>
        </p:txBody>
      </p:sp>
      <p:pic>
        <p:nvPicPr>
          <p:cNvPr name="Picture 12" id="12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9213260" y="6878803"/>
            <a:ext cx="6059018" cy="34081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623868" y="2379539"/>
            <a:ext cx="14237771" cy="6878761"/>
            <a:chOff x="0" y="0"/>
            <a:chExt cx="4816234" cy="23268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234" cy="2326890"/>
            </a:xfrm>
            <a:custGeom>
              <a:avLst/>
              <a:gdLst/>
              <a:ahLst/>
              <a:cxnLst/>
              <a:rect r="r" b="b" t="t" l="l"/>
              <a:pathLst>
                <a:path h="2326890" w="4816234">
                  <a:moveTo>
                    <a:pt x="0" y="0"/>
                  </a:moveTo>
                  <a:lnTo>
                    <a:pt x="4816234" y="0"/>
                  </a:lnTo>
                  <a:lnTo>
                    <a:pt x="4816234" y="2326890"/>
                  </a:lnTo>
                  <a:lnTo>
                    <a:pt x="0" y="232689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4007115" y="3434495"/>
            <a:ext cx="11471276" cy="460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How did your group practice persistence during the tower building activity?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296026">
            <a:off x="13822686" y="1183262"/>
            <a:ext cx="3690855" cy="2241356"/>
          </a:xfrm>
          <a:custGeom>
            <a:avLst/>
            <a:gdLst/>
            <a:ahLst/>
            <a:cxnLst/>
            <a:rect r="r" b="b" t="t" l="l"/>
            <a:pathLst>
              <a:path h="2241356" w="3690855">
                <a:moveTo>
                  <a:pt x="0" y="0"/>
                </a:moveTo>
                <a:lnTo>
                  <a:pt x="3690855" y="0"/>
                </a:lnTo>
                <a:lnTo>
                  <a:pt x="3690855" y="2241356"/>
                </a:lnTo>
                <a:lnTo>
                  <a:pt x="0" y="2241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97507" y="-26261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Exit Ticket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DAFmAGehruw</dc:identifier>
  <dcterms:modified xsi:type="dcterms:W3CDTF">2011-08-01T06:04:30Z</dcterms:modified>
  <cp:revision>1</cp:revision>
  <dc:title>Slide Show 1.4</dc:title>
</cp:coreProperties>
</file>