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notesMasterIdLst>
    <p:notesMasterId r:id="rId22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Gagalin" charset="1" panose="0000050000000000000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slides/slide1.xml" Type="http://schemas.openxmlformats.org/officeDocument/2006/relationships/slide"/><Relationship Id="rId12" Target="slides/slide2.xml" Type="http://schemas.openxmlformats.org/officeDocument/2006/relationships/slide"/><Relationship Id="rId13" Target="slides/slide3.xml" Type="http://schemas.openxmlformats.org/officeDocument/2006/relationships/slide"/><Relationship Id="rId14" Target="slides/slide4.xml" Type="http://schemas.openxmlformats.org/officeDocument/2006/relationships/slide"/><Relationship Id="rId15" Target="slides/slide5.xml" Type="http://schemas.openxmlformats.org/officeDocument/2006/relationships/slide"/><Relationship Id="rId16" Target="slides/slide6.xml" Type="http://schemas.openxmlformats.org/officeDocument/2006/relationships/slide"/><Relationship Id="rId17" Target="slides/slide7.xml" Type="http://schemas.openxmlformats.org/officeDocument/2006/relationships/slide"/><Relationship Id="rId18" Target="slides/slide8.xml" Type="http://schemas.openxmlformats.org/officeDocument/2006/relationships/slide"/><Relationship Id="rId19" Target="slides/slide9.xml" Type="http://schemas.openxmlformats.org/officeDocument/2006/relationships/slide"/><Relationship Id="rId2" Target="presProps.xml" Type="http://schemas.openxmlformats.org/officeDocument/2006/relationships/presProps"/><Relationship Id="rId20" Target="slides/slide10.xml" Type="http://schemas.openxmlformats.org/officeDocument/2006/relationships/slide"/><Relationship Id="rId21" Target="slides/slide11.xml" Type="http://schemas.openxmlformats.org/officeDocument/2006/relationships/slide"/><Relationship Id="rId22" Target="notesMasters/notesMaster1.xml" Type="http://schemas.openxmlformats.org/officeDocument/2006/relationships/notesMaster"/><Relationship Id="rId23" Target="theme/theme2.xml" Type="http://schemas.openxmlformats.org/officeDocument/2006/relationships/theme"/><Relationship Id="rId24" Target="notesSlides/notesSlide1.xml" Type="http://schemas.openxmlformats.org/officeDocument/2006/relationships/notes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notesMasters/_rels/notesMaster1.xml.rels><?xml version="1.0" encoding="UTF-8" standalone="no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1.7.2013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no"?><Relationships xmlns="http://schemas.openxmlformats.org/package/2006/relationships"><Relationship Id="rId1" Target="../notesMasters/notesMaster1.xml" Type="http://schemas.openxmlformats.org/officeDocument/2006/relationships/notesMaster"/><Relationship Id="rId2" Target="../slides/slide2.xml" Type="http://schemas.openxmlformats.org/officeDocument/2006/relationships/slide"/></Relationships>
</file>

<file path=ppt/notesSlides/notesSlide1.xml><?xml version="1.0" encoding="utf-8"?>
<p:notes xmlns:p="http://schemas.openxmlformats.org/presentationml/2006/main">
  <p:cSld>
    <p:spTree xmlns:a="http://schemas.openxmlformats.org/drawingml/2006/main" xmlns:r="http://schemas.openxmlformats.org/officeDocument/2006/relationships"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 id="{B7268E1E-0E44-426D-905E-8AD9B19D2182}" type="datetimeFigureOut">
              <a:rPr lang="cs-CZ" smtClean="0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/>
            </a:r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 id="{871B2431-D351-4C6E-A3CF-9DFAC0E3E050}" type="slidenum">
              <a:rPr lang="cs-CZ" smtClean="0"/>
              <a:t>‹#›</a:t>
            </a:r>
          </a:p>
        </p:txBody>
      </p:sp>
    </p:spTree>
  </p:cSld>
</p:note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9.png" Type="http://schemas.openxmlformats.org/officeDocument/2006/relationships/image"/><Relationship Id="rId4" Target="../media/image20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5.jpeg" Type="http://schemas.openxmlformats.org/officeDocument/2006/relationships/image"/><Relationship Id="rId4" Target="../media/image6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7.png" Type="http://schemas.openxmlformats.org/officeDocument/2006/relationships/image"/><Relationship Id="rId4" Target="../media/image8.sv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9.png" Type="http://schemas.openxmlformats.org/officeDocument/2006/relationships/image"/><Relationship Id="rId4" Target="../media/image10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1.png" Type="http://schemas.openxmlformats.org/officeDocument/2006/relationships/image"/><Relationship Id="rId4" Target="../media/image12.sv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3.png" Type="http://schemas.openxmlformats.org/officeDocument/2006/relationships/image"/><Relationship Id="rId4" Target="../media/image14.svg" Type="http://schemas.openxmlformats.org/officeDocument/2006/relationships/image"/><Relationship Id="rId5" Target="../media/image15.png" Type="http://schemas.openxmlformats.org/officeDocument/2006/relationships/image"/><Relationship Id="rId6" Target="../media/image16.sv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17.png" Type="http://schemas.openxmlformats.org/officeDocument/2006/relationships/image"/><Relationship Id="rId4" Target="../media/image1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716" b="16255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368820" y="0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8892906" y="7761904"/>
            <a:ext cx="9064476" cy="2181583"/>
          </a:xfrm>
          <a:custGeom>
            <a:avLst/>
            <a:gdLst/>
            <a:ahLst/>
            <a:cxnLst/>
            <a:rect r="r" b="b" t="t" l="l"/>
            <a:pathLst>
              <a:path h="2181583" w="9064476">
                <a:moveTo>
                  <a:pt x="0" y="0"/>
                </a:moveTo>
                <a:lnTo>
                  <a:pt x="9064476" y="0"/>
                </a:lnTo>
                <a:lnTo>
                  <a:pt x="9064476" y="2181582"/>
                </a:lnTo>
                <a:lnTo>
                  <a:pt x="0" y="21815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2663936" y="3937147"/>
            <a:ext cx="4882158" cy="5321153"/>
          </a:xfrm>
          <a:custGeom>
            <a:avLst/>
            <a:gdLst/>
            <a:ahLst/>
            <a:cxnLst/>
            <a:rect r="r" b="b" t="t" l="l"/>
            <a:pathLst>
              <a:path h="5321153" w="4882158">
                <a:moveTo>
                  <a:pt x="0" y="0"/>
                </a:moveTo>
                <a:lnTo>
                  <a:pt x="4882157" y="0"/>
                </a:lnTo>
                <a:lnTo>
                  <a:pt x="4882157" y="5321153"/>
                </a:lnTo>
                <a:lnTo>
                  <a:pt x="0" y="53211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-5400000">
            <a:off x="-4919562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17123" y="289474"/>
            <a:ext cx="16970877" cy="3143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FFFFFF"/>
                </a:solidFill>
                <a:latin typeface="Gagalin"/>
              </a:rPr>
              <a:t>Constructing your future: Persistence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9428756" y="4563534"/>
            <a:ext cx="7992777" cy="19532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840"/>
              </a:lnSpc>
            </a:pPr>
            <a:r>
              <a:rPr lang="en-US" sz="5600">
                <a:solidFill>
                  <a:srgbClr val="FFFFFF"/>
                </a:solidFill>
                <a:latin typeface="Gagalin"/>
              </a:rPr>
              <a:t>Lesson 3: </a:t>
            </a:r>
          </a:p>
          <a:p>
            <a:pPr algn="ctr">
              <a:lnSpc>
                <a:spcPts val="7840"/>
              </a:lnSpc>
              <a:spcBef>
                <a:spcPct val="0"/>
              </a:spcBef>
            </a:pPr>
            <a:r>
              <a:rPr lang="en-US" sz="5600">
                <a:solidFill>
                  <a:srgbClr val="FFFFFF"/>
                </a:solidFill>
                <a:latin typeface="Gagalin"/>
              </a:rPr>
              <a:t>Persistence in Music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15154" y="2068481"/>
            <a:ext cx="15055199" cy="7403776"/>
            <a:chOff x="0" y="0"/>
            <a:chExt cx="4413381" cy="21703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413381" cy="2170392"/>
            </a:xfrm>
            <a:custGeom>
              <a:avLst/>
              <a:gdLst/>
              <a:ahLst/>
              <a:cxnLst/>
              <a:rect r="r" b="b" t="t" l="l"/>
              <a:pathLst>
                <a:path h="2170392" w="4413381">
                  <a:moveTo>
                    <a:pt x="0" y="0"/>
                  </a:moveTo>
                  <a:lnTo>
                    <a:pt x="4413381" y="0"/>
                  </a:lnTo>
                  <a:lnTo>
                    <a:pt x="4413381" y="2170392"/>
                  </a:lnTo>
                  <a:lnTo>
                    <a:pt x="0" y="2170392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5198739" y="1636712"/>
            <a:ext cx="2753433" cy="5385687"/>
          </a:xfrm>
          <a:custGeom>
            <a:avLst/>
            <a:gdLst/>
            <a:ahLst/>
            <a:cxnLst/>
            <a:rect r="r" b="b" t="t" l="l"/>
            <a:pathLst>
              <a:path h="5385687" w="2753433">
                <a:moveTo>
                  <a:pt x="0" y="0"/>
                </a:moveTo>
                <a:lnTo>
                  <a:pt x="2753433" y="0"/>
                </a:lnTo>
                <a:lnTo>
                  <a:pt x="2753433" y="5385687"/>
                </a:lnTo>
                <a:lnTo>
                  <a:pt x="0" y="538568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144119" y="4538469"/>
            <a:ext cx="13197269" cy="2301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How does this song </a:t>
            </a:r>
          </a:p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show persistence?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let's listen and think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15154" y="2068481"/>
            <a:ext cx="15055199" cy="7403776"/>
            <a:chOff x="0" y="0"/>
            <a:chExt cx="4413381" cy="21703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413381" cy="2170392"/>
            </a:xfrm>
            <a:custGeom>
              <a:avLst/>
              <a:gdLst/>
              <a:ahLst/>
              <a:cxnLst/>
              <a:rect r="r" b="b" t="t" l="l"/>
              <a:pathLst>
                <a:path h="2170392" w="4413381">
                  <a:moveTo>
                    <a:pt x="0" y="0"/>
                  </a:moveTo>
                  <a:lnTo>
                    <a:pt x="4413381" y="0"/>
                  </a:lnTo>
                  <a:lnTo>
                    <a:pt x="4413381" y="2170392"/>
                  </a:lnTo>
                  <a:lnTo>
                    <a:pt x="0" y="2170392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TextBox 7" id="7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144119" y="2809682"/>
            <a:ext cx="13197269" cy="575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Think of a song that motivates you to persist. Use the graphic organizer to answer some questions about the song you choose!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Your Turn!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1325027">
            <a:off x="13861501" y="700602"/>
            <a:ext cx="4161018" cy="2224253"/>
          </a:xfrm>
          <a:custGeom>
            <a:avLst/>
            <a:gdLst/>
            <a:ahLst/>
            <a:cxnLst/>
            <a:rect r="r" b="b" t="t" l="l"/>
            <a:pathLst>
              <a:path h="2224253" w="4161018">
                <a:moveTo>
                  <a:pt x="0" y="0"/>
                </a:moveTo>
                <a:lnTo>
                  <a:pt x="4161018" y="0"/>
                </a:lnTo>
                <a:lnTo>
                  <a:pt x="4161018" y="2224253"/>
                </a:lnTo>
                <a:lnTo>
                  <a:pt x="0" y="22242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3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7154208" y="5143500"/>
            <a:ext cx="5177092" cy="4840581"/>
          </a:xfrm>
          <a:custGeom>
            <a:avLst/>
            <a:gdLst/>
            <a:ahLst/>
            <a:cxnLst/>
            <a:rect r="r" b="b" t="t" l="l"/>
            <a:pathLst>
              <a:path h="4840581" w="5177092">
                <a:moveTo>
                  <a:pt x="0" y="0"/>
                </a:moveTo>
                <a:lnTo>
                  <a:pt x="5177091" y="0"/>
                </a:lnTo>
                <a:lnTo>
                  <a:pt x="5177091" y="4840581"/>
                </a:lnTo>
                <a:lnTo>
                  <a:pt x="0" y="484058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197507" y="219423"/>
            <a:ext cx="17090493" cy="47752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57"/>
              </a:lnSpc>
            </a:pPr>
            <a:r>
              <a:rPr lang="en-US" sz="13684" spc="1518">
                <a:solidFill>
                  <a:srgbClr val="000000"/>
                </a:solidFill>
                <a:latin typeface="Gagalin"/>
              </a:rPr>
              <a:t>persistence </a:t>
            </a:r>
          </a:p>
          <a:p>
            <a:pPr algn="ctr">
              <a:lnSpc>
                <a:spcPts val="19157"/>
              </a:lnSpc>
              <a:spcBef>
                <a:spcPct val="0"/>
              </a:spcBef>
            </a:pPr>
            <a:r>
              <a:rPr lang="en-US" sz="13684" spc="1518">
                <a:solidFill>
                  <a:srgbClr val="000000"/>
                </a:solidFill>
                <a:latin typeface="Gagalin"/>
              </a:rPr>
              <a:t>in music</a:t>
            </a:r>
          </a:p>
        </p:txBody>
      </p:sp>
      <p:sp>
        <p:nvSpPr>
          <p:cNvPr name="TextBox 7" id="7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175446" y="185789"/>
            <a:ext cx="17054643" cy="23472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157"/>
              </a:lnSpc>
              <a:spcBef>
                <a:spcPct val="0"/>
              </a:spcBef>
            </a:pPr>
            <a:r>
              <a:rPr lang="en-US" sz="13684" spc="1518">
                <a:solidFill>
                  <a:srgbClr val="000000"/>
                </a:solidFill>
                <a:latin typeface="Gagalin"/>
              </a:rPr>
              <a:t>Journal Prompt</a:t>
            </a:r>
          </a:p>
        </p:txBody>
      </p:sp>
      <p:sp>
        <p:nvSpPr>
          <p:cNvPr name="TextBox 6" id="6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46491" y="2461826"/>
            <a:ext cx="17112554" cy="40004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00"/>
              </a:lnSpc>
              <a:spcBef>
                <a:spcPct val="0"/>
              </a:spcBef>
            </a:pPr>
            <a:r>
              <a:rPr lang="en-US" sz="7500" spc="832">
                <a:solidFill>
                  <a:srgbClr val="000000"/>
                </a:solidFill>
                <a:latin typeface="Arimo Bold"/>
              </a:rPr>
              <a:t>What are some ways you can stay persistent, or motivated, when things get tough?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6848457" y="6581651"/>
            <a:ext cx="5708622" cy="3466690"/>
          </a:xfrm>
          <a:custGeom>
            <a:avLst/>
            <a:gdLst/>
            <a:ahLst/>
            <a:cxnLst/>
            <a:rect r="r" b="b" t="t" l="l"/>
            <a:pathLst>
              <a:path h="3466690" w="5708622">
                <a:moveTo>
                  <a:pt x="0" y="0"/>
                </a:moveTo>
                <a:lnTo>
                  <a:pt x="5708622" y="0"/>
                </a:lnTo>
                <a:lnTo>
                  <a:pt x="5708622" y="3466691"/>
                </a:lnTo>
                <a:lnTo>
                  <a:pt x="0" y="34666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705358" y="2791809"/>
            <a:ext cx="14074790" cy="6466491"/>
            <a:chOff x="0" y="0"/>
            <a:chExt cx="4761102" cy="218743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61102" cy="2187430"/>
            </a:xfrm>
            <a:custGeom>
              <a:avLst/>
              <a:gdLst/>
              <a:ahLst/>
              <a:cxnLst/>
              <a:rect r="r" b="b" t="t" l="l"/>
              <a:pathLst>
                <a:path h="2187430" w="4761102">
                  <a:moveTo>
                    <a:pt x="0" y="0"/>
                  </a:moveTo>
                  <a:lnTo>
                    <a:pt x="4761102" y="0"/>
                  </a:lnTo>
                  <a:lnTo>
                    <a:pt x="4761102" y="2187430"/>
                  </a:lnTo>
                  <a:lnTo>
                    <a:pt x="0" y="2187430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3807993" y="4216919"/>
            <a:ext cx="11869521" cy="3454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2"/>
              </a:lnSpc>
              <a:spcBef>
                <a:spcPct val="0"/>
              </a:spcBef>
            </a:pPr>
            <a:r>
              <a:rPr lang="en-US" sz="6502" spc="721">
                <a:solidFill>
                  <a:srgbClr val="000000"/>
                </a:solidFill>
                <a:latin typeface="Arimo"/>
              </a:rPr>
              <a:t>Talk with your partner about what persistence is and what it means to you.</a:t>
            </a: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Let's refresh our memories.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004289" y="2147613"/>
            <a:ext cx="15476929" cy="7540150"/>
            <a:chOff x="0" y="0"/>
            <a:chExt cx="4761102" cy="2319544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761102" cy="2319544"/>
            </a:xfrm>
            <a:custGeom>
              <a:avLst/>
              <a:gdLst/>
              <a:ahLst/>
              <a:cxnLst/>
              <a:rect r="r" b="b" t="t" l="l"/>
              <a:pathLst>
                <a:path h="2319544" w="4761102">
                  <a:moveTo>
                    <a:pt x="0" y="0"/>
                  </a:moveTo>
                  <a:lnTo>
                    <a:pt x="4761102" y="0"/>
                  </a:lnTo>
                  <a:lnTo>
                    <a:pt x="4761102" y="2319544"/>
                  </a:lnTo>
                  <a:lnTo>
                    <a:pt x="0" y="231954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2668160" y="2380765"/>
            <a:ext cx="14149186" cy="69119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2"/>
              </a:lnSpc>
            </a:pPr>
            <a:r>
              <a:rPr lang="en-US" sz="6502" spc="721">
                <a:solidFill>
                  <a:srgbClr val="000000"/>
                </a:solidFill>
                <a:latin typeface="Arimo"/>
              </a:rPr>
              <a:t>Persistence is mostly about doing things even when they are difficult.</a:t>
            </a:r>
          </a:p>
          <a:p>
            <a:pPr algn="ctr">
              <a:lnSpc>
                <a:spcPts val="9102"/>
              </a:lnSpc>
              <a:spcBef>
                <a:spcPct val="0"/>
              </a:spcBef>
            </a:pPr>
            <a:r>
              <a:rPr lang="en-US" sz="6502" spc="721">
                <a:solidFill>
                  <a:srgbClr val="000000"/>
                </a:solidFill>
                <a:latin typeface="Arimo"/>
              </a:rPr>
              <a:t>You could also call it being firm in your course of action despite obstacles.</a:t>
            </a:r>
          </a:p>
        </p:txBody>
      </p:sp>
      <p:sp>
        <p:nvSpPr>
          <p:cNvPr name="TextBox 8" id="8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Remember: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Freeform 5" id="5"/>
          <p:cNvSpPr/>
          <p:nvPr/>
        </p:nvSpPr>
        <p:spPr>
          <a:xfrm flipH="false" flipV="false" rot="0">
            <a:off x="5429132" y="1267034"/>
            <a:ext cx="8135863" cy="8508092"/>
          </a:xfrm>
          <a:custGeom>
            <a:avLst/>
            <a:gdLst/>
            <a:ahLst/>
            <a:cxnLst/>
            <a:rect r="r" b="b" t="t" l="l"/>
            <a:pathLst>
              <a:path h="8508092" w="8135863">
                <a:moveTo>
                  <a:pt x="0" y="0"/>
                </a:moveTo>
                <a:lnTo>
                  <a:pt x="8135864" y="0"/>
                </a:lnTo>
                <a:lnTo>
                  <a:pt x="8135864" y="8508092"/>
                </a:lnTo>
                <a:lnTo>
                  <a:pt x="0" y="85080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172875" y="3335364"/>
            <a:ext cx="14648378" cy="34543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2"/>
              </a:lnSpc>
              <a:spcBef>
                <a:spcPct val="0"/>
              </a:spcBef>
            </a:pPr>
            <a:r>
              <a:rPr lang="en-US" sz="6502" spc="721">
                <a:solidFill>
                  <a:srgbClr val="000000"/>
                </a:solidFill>
                <a:latin typeface="Arimo"/>
              </a:rPr>
              <a:t>What are some ways you can stay persistent, or motivated, when things get tough? </a:t>
            </a:r>
          </a:p>
        </p:txBody>
      </p:sp>
      <p:sp>
        <p:nvSpPr>
          <p:cNvPr name="TextBox 7" id="7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Brainstorm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04101" y="2204943"/>
            <a:ext cx="15055199" cy="7053357"/>
            <a:chOff x="0" y="0"/>
            <a:chExt cx="4413381" cy="2067668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413381" cy="2067668"/>
            </a:xfrm>
            <a:custGeom>
              <a:avLst/>
              <a:gdLst/>
              <a:ahLst/>
              <a:cxnLst/>
              <a:rect r="r" b="b" t="t" l="l"/>
              <a:pathLst>
                <a:path h="2067668" w="4413381">
                  <a:moveTo>
                    <a:pt x="0" y="0"/>
                  </a:moveTo>
                  <a:lnTo>
                    <a:pt x="4413381" y="0"/>
                  </a:lnTo>
                  <a:lnTo>
                    <a:pt x="4413381" y="2067668"/>
                  </a:lnTo>
                  <a:lnTo>
                    <a:pt x="0" y="2067668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1190728">
            <a:off x="14669475" y="-1238"/>
            <a:ext cx="2861896" cy="4114800"/>
          </a:xfrm>
          <a:custGeom>
            <a:avLst/>
            <a:gdLst/>
            <a:ahLst/>
            <a:cxnLst/>
            <a:rect r="r" b="b" t="t" l="l"/>
            <a:pathLst>
              <a:path h="4114800" w="2861896">
                <a:moveTo>
                  <a:pt x="0" y="0"/>
                </a:moveTo>
                <a:lnTo>
                  <a:pt x="2861896" y="0"/>
                </a:lnTo>
                <a:lnTo>
                  <a:pt x="286189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616308" y="3347197"/>
            <a:ext cx="12230785" cy="46069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Some songs make us feel motivated to persist, or keep on going when things get tough. 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Motivating music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15154" y="2068481"/>
            <a:ext cx="15055199" cy="7403776"/>
            <a:chOff x="0" y="0"/>
            <a:chExt cx="4413381" cy="21703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413381" cy="2170392"/>
            </a:xfrm>
            <a:custGeom>
              <a:avLst/>
              <a:gdLst/>
              <a:ahLst/>
              <a:cxnLst/>
              <a:rect r="r" b="b" t="t" l="l"/>
              <a:pathLst>
                <a:path h="2170392" w="4413381">
                  <a:moveTo>
                    <a:pt x="0" y="0"/>
                  </a:moveTo>
                  <a:lnTo>
                    <a:pt x="4413381" y="0"/>
                  </a:lnTo>
                  <a:lnTo>
                    <a:pt x="4413381" y="2170392"/>
                  </a:lnTo>
                  <a:lnTo>
                    <a:pt x="0" y="2170392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TextBox 7" id="7"/>
          <p:cNvSpPr txBox="true"/>
          <p:nvPr/>
        </p:nvSpPr>
        <p:spPr>
          <a:xfrm rot="0">
            <a:off x="2652120" y="2233419"/>
            <a:ext cx="14181266" cy="691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When I need to persist, I like to listen to ____ because it motivates me to keep going!</a:t>
            </a:r>
          </a:p>
          <a:p>
            <a:pPr algn="ctr">
              <a:lnSpc>
                <a:spcPts val="9100"/>
              </a:lnSpc>
            </a:pPr>
          </a:p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What song do you like to listen to when you need motivation?  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489566" y="182288"/>
            <a:ext cx="2325108" cy="2325108"/>
          </a:xfrm>
          <a:custGeom>
            <a:avLst/>
            <a:gdLst/>
            <a:ahLst/>
            <a:cxnLst/>
            <a:rect r="r" b="b" t="t" l="l"/>
            <a:pathLst>
              <a:path h="2325108" w="2325108">
                <a:moveTo>
                  <a:pt x="0" y="0"/>
                </a:moveTo>
                <a:lnTo>
                  <a:pt x="2325108" y="0"/>
                </a:lnTo>
                <a:lnTo>
                  <a:pt x="2325108" y="2325109"/>
                </a:lnTo>
                <a:lnTo>
                  <a:pt x="0" y="232510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5450867" y="182288"/>
            <a:ext cx="2493584" cy="2213056"/>
          </a:xfrm>
          <a:custGeom>
            <a:avLst/>
            <a:gdLst/>
            <a:ahLst/>
            <a:cxnLst/>
            <a:rect r="r" b="b" t="t" l="l"/>
            <a:pathLst>
              <a:path h="2213056" w="2493584">
                <a:moveTo>
                  <a:pt x="0" y="0"/>
                </a:moveTo>
                <a:lnTo>
                  <a:pt x="2493585" y="0"/>
                </a:lnTo>
                <a:lnTo>
                  <a:pt x="2493585" y="2213056"/>
                </a:lnTo>
                <a:lnTo>
                  <a:pt x="0" y="22130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Motivating music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354" t="17469" r="6628" b="6578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249203" y="-364837"/>
            <a:ext cx="948304" cy="10651837"/>
            <a:chOff x="0" y="0"/>
            <a:chExt cx="320784" cy="3603214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20784" cy="3603214"/>
            </a:xfrm>
            <a:custGeom>
              <a:avLst/>
              <a:gdLst/>
              <a:ahLst/>
              <a:cxnLst/>
              <a:rect r="r" b="b" t="t" l="l"/>
              <a:pathLst>
                <a:path h="3603214" w="320784">
                  <a:moveTo>
                    <a:pt x="0" y="0"/>
                  </a:moveTo>
                  <a:lnTo>
                    <a:pt x="320784" y="0"/>
                  </a:lnTo>
                  <a:lnTo>
                    <a:pt x="320784" y="3603214"/>
                  </a:lnTo>
                  <a:lnTo>
                    <a:pt x="0" y="3603214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name="Group 5" id="5"/>
          <p:cNvGrpSpPr/>
          <p:nvPr/>
        </p:nvGrpSpPr>
        <p:grpSpPr>
          <a:xfrm rot="0">
            <a:off x="2215154" y="2068481"/>
            <a:ext cx="15055199" cy="7403776"/>
            <a:chOff x="0" y="0"/>
            <a:chExt cx="4413381" cy="2170392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4413381" cy="2170392"/>
            </a:xfrm>
            <a:custGeom>
              <a:avLst/>
              <a:gdLst/>
              <a:ahLst/>
              <a:cxnLst/>
              <a:rect r="r" b="b" t="t" l="l"/>
              <a:pathLst>
                <a:path h="2170392" w="4413381">
                  <a:moveTo>
                    <a:pt x="0" y="0"/>
                  </a:moveTo>
                  <a:lnTo>
                    <a:pt x="4413381" y="0"/>
                  </a:lnTo>
                  <a:lnTo>
                    <a:pt x="4413381" y="2170392"/>
                  </a:lnTo>
                  <a:lnTo>
                    <a:pt x="0" y="2170392"/>
                  </a:lnTo>
                  <a:close/>
                </a:path>
              </a:pathLst>
            </a:custGeom>
            <a:solidFill>
              <a:srgbClr val="7ED957"/>
            </a:solidFill>
          </p:spPr>
        </p:sp>
      </p:grpSp>
      <p:sp>
        <p:nvSpPr>
          <p:cNvPr name="Freeform 7" id="7"/>
          <p:cNvSpPr/>
          <p:nvPr/>
        </p:nvSpPr>
        <p:spPr>
          <a:xfrm flipH="false" flipV="false" rot="0">
            <a:off x="15628203" y="603106"/>
            <a:ext cx="2321276" cy="4540394"/>
          </a:xfrm>
          <a:custGeom>
            <a:avLst/>
            <a:gdLst/>
            <a:ahLst/>
            <a:cxnLst/>
            <a:rect r="r" b="b" t="t" l="l"/>
            <a:pathLst>
              <a:path h="4540394" w="2321276">
                <a:moveTo>
                  <a:pt x="0" y="0"/>
                </a:moveTo>
                <a:lnTo>
                  <a:pt x="2321276" y="0"/>
                </a:lnTo>
                <a:lnTo>
                  <a:pt x="2321276" y="4540394"/>
                </a:lnTo>
                <a:lnTo>
                  <a:pt x="0" y="45403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-5400000">
            <a:off x="-5039178" y="4803775"/>
            <a:ext cx="11448866" cy="6794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spc="443">
                <a:solidFill>
                  <a:srgbClr val="FFFFFF"/>
                </a:solidFill>
                <a:latin typeface="Gagalin"/>
              </a:rPr>
              <a:t>Persistence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3144119" y="2233419"/>
            <a:ext cx="13197269" cy="6911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0"/>
              </a:lnSpc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As a class, let's create a motivational playlist to </a:t>
            </a:r>
          </a:p>
          <a:p>
            <a:pPr algn="ctr">
              <a:lnSpc>
                <a:spcPts val="9100"/>
              </a:lnSpc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help us persist!</a:t>
            </a:r>
          </a:p>
          <a:p>
            <a:pPr algn="ctr">
              <a:lnSpc>
                <a:spcPts val="9100"/>
              </a:lnSpc>
              <a:spcBef>
                <a:spcPct val="0"/>
              </a:spcBef>
            </a:pPr>
            <a:r>
              <a:rPr lang="en-US" sz="6500" spc="721">
                <a:solidFill>
                  <a:srgbClr val="000000"/>
                </a:solidFill>
                <a:latin typeface="Arimo"/>
              </a:rPr>
              <a:t>What (school appropriate) songs do you think we should add to our list?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97507" y="258763"/>
            <a:ext cx="17090493" cy="13779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00"/>
              </a:lnSpc>
              <a:spcBef>
                <a:spcPct val="0"/>
              </a:spcBef>
            </a:pPr>
            <a:r>
              <a:rPr lang="en-US" sz="8000" spc="888">
                <a:solidFill>
                  <a:srgbClr val="000000"/>
                </a:solidFill>
                <a:latin typeface="Gagalin"/>
              </a:rPr>
              <a:t>brainstorm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DAFmA0ONGzI</dc:identifier>
  <dcterms:modified xsi:type="dcterms:W3CDTF">2011-08-01T06:04:30Z</dcterms:modified>
  <cp:revision>1</cp:revision>
  <dc:title>Slide Show 1.3</dc:title>
</cp:coreProperties>
</file>