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7"/>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Gagalin" charset="1" panose="0000050000000000000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slides/slide1.xml" Type="http://schemas.openxmlformats.org/officeDocument/2006/relationships/slide"/><Relationship Id="rId12" Target="slides/slide2.xml" Type="http://schemas.openxmlformats.org/officeDocument/2006/relationships/slide"/><Relationship Id="rId13" Target="slides/slide3.xml" Type="http://schemas.openxmlformats.org/officeDocument/2006/relationships/slide"/><Relationship Id="rId14" Target="slides/slide4.xml" Type="http://schemas.openxmlformats.org/officeDocument/2006/relationships/slide"/><Relationship Id="rId15" Target="slides/slide5.xml" Type="http://schemas.openxmlformats.org/officeDocument/2006/relationships/slide"/><Relationship Id="rId16" Target="slides/slide6.xml" Type="http://schemas.openxmlformats.org/officeDocument/2006/relationships/slide"/><Relationship Id="rId17" Target="slides/slide7.xml" Type="http://schemas.openxmlformats.org/officeDocument/2006/relationships/slide"/><Relationship Id="rId18" Target="slides/slide8.xml" Type="http://schemas.openxmlformats.org/officeDocument/2006/relationships/slide"/><Relationship Id="rId19" Target="slides/slide9.xml" Type="http://schemas.openxmlformats.org/officeDocument/2006/relationships/slide"/><Relationship Id="rId2" Target="presProps.xml" Type="http://schemas.openxmlformats.org/officeDocument/2006/relationships/presProps"/><Relationship Id="rId20" Target="slides/slide10.xml" Type="http://schemas.openxmlformats.org/officeDocument/2006/relationships/slide"/><Relationship Id="rId21" Target="slides/slide11.xml" Type="http://schemas.openxmlformats.org/officeDocument/2006/relationships/slide"/><Relationship Id="rId22" Target="slides/slide12.xml" Type="http://schemas.openxmlformats.org/officeDocument/2006/relationships/slide"/><Relationship Id="rId23" Target="slides/slide13.xml" Type="http://schemas.openxmlformats.org/officeDocument/2006/relationships/slide"/><Relationship Id="rId24" Target="slides/slide14.xml" Type="http://schemas.openxmlformats.org/officeDocument/2006/relationships/slide"/><Relationship Id="rId25" Target="slides/slide15.xml" Type="http://schemas.openxmlformats.org/officeDocument/2006/relationships/slide"/><Relationship Id="rId26" Target="slides/slide16.xml" Type="http://schemas.openxmlformats.org/officeDocument/2006/relationships/slide"/><Relationship Id="rId27" Target="notesMasters/notesMaster1.xml" Type="http://schemas.openxmlformats.org/officeDocument/2006/relationships/notesMaster"/><Relationship Id="rId28" Target="theme/theme2.xml" Type="http://schemas.openxmlformats.org/officeDocument/2006/relationships/theme"/><Relationship Id="rId29" Target="notesSlides/notesSlide1.xml" Type="http://schemas.openxmlformats.org/officeDocument/2006/relationships/note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9.jpe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2.jpe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29.jpe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32.jpe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37.png" Type="http://schemas.openxmlformats.org/officeDocument/2006/relationships/image"/><Relationship Id="rId4" Target="../media/image38.png" Type="http://schemas.openxmlformats.org/officeDocument/2006/relationships/image"/><Relationship Id="rId5" Target="../media/image39.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42.png" Type="http://schemas.openxmlformats.org/officeDocument/2006/relationships/image"/><Relationship Id="rId9" Target="../media/image43.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44.png" Type="http://schemas.openxmlformats.org/officeDocument/2006/relationships/image"/><Relationship Id="rId4" Target="../media/image45.png" Type="http://schemas.openxmlformats.org/officeDocument/2006/relationships/image"/><Relationship Id="rId5" Target="../media/image46.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47.png" Type="http://schemas.openxmlformats.org/officeDocument/2006/relationships/image"/><Relationship Id="rId4" Target="../media/image48.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5.jpe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0.jpeg" Type="http://schemas.openxmlformats.org/officeDocument/2006/relationships/image"/><Relationship Id="rId4" Target="https://youtu.be/l-gQLqv9f4o" TargetMode="External" Type="http://schemas.openxmlformats.org/officeDocument/2006/relationships/video"/></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1.png" Type="http://schemas.openxmlformats.org/officeDocument/2006/relationships/image"/><Relationship Id="rId4" Target="../media/image1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 Id="rId5" Target="../media/image15.png" Type="http://schemas.openxmlformats.org/officeDocument/2006/relationships/image"/><Relationship Id="rId6" Target="../media/image16.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17.png" Type="http://schemas.openxmlformats.org/officeDocument/2006/relationships/image"/><Relationship Id="rId4" Target="../media/image1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716" b="16255"/>
          <a:stretch>
            <a:fillRect/>
          </a:stretch>
        </p:blipFill>
        <p:spPr>
          <a:xfrm flipH="false" flipV="false">
            <a:off x="0" y="0"/>
            <a:ext cx="18288000" cy="10287000"/>
          </a:xfrm>
          <a:prstGeom prst="rect">
            <a:avLst/>
          </a:prstGeom>
        </p:spPr>
      </p:pic>
      <p:grpSp>
        <p:nvGrpSpPr>
          <p:cNvPr name="Group 3" id="3"/>
          <p:cNvGrpSpPr/>
          <p:nvPr/>
        </p:nvGrpSpPr>
        <p:grpSpPr>
          <a:xfrm rot="0">
            <a:off x="368820" y="0"/>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sp>
        <p:nvSpPr>
          <p:cNvPr name="Freeform 5" id="5"/>
          <p:cNvSpPr/>
          <p:nvPr/>
        </p:nvSpPr>
        <p:spPr>
          <a:xfrm flipH="false" flipV="false" rot="0">
            <a:off x="8892906" y="7761904"/>
            <a:ext cx="9064476" cy="2181583"/>
          </a:xfrm>
          <a:custGeom>
            <a:avLst/>
            <a:gdLst/>
            <a:ahLst/>
            <a:cxnLst/>
            <a:rect r="r" b="b" t="t" l="l"/>
            <a:pathLst>
              <a:path h="2181583" w="9064476">
                <a:moveTo>
                  <a:pt x="0" y="0"/>
                </a:moveTo>
                <a:lnTo>
                  <a:pt x="9064476" y="0"/>
                </a:lnTo>
                <a:lnTo>
                  <a:pt x="9064476" y="2181582"/>
                </a:lnTo>
                <a:lnTo>
                  <a:pt x="0" y="2181582"/>
                </a:lnTo>
                <a:lnTo>
                  <a:pt x="0" y="0"/>
                </a:lnTo>
                <a:close/>
              </a:path>
            </a:pathLst>
          </a:custGeom>
          <a:blipFill>
            <a:blip r:embed="rId3"/>
            <a:stretch>
              <a:fillRect l="0" t="0" r="0" b="0"/>
            </a:stretch>
          </a:blipFill>
        </p:spPr>
      </p:sp>
      <p:sp>
        <p:nvSpPr>
          <p:cNvPr name="Freeform 6" id="6"/>
          <p:cNvSpPr/>
          <p:nvPr/>
        </p:nvSpPr>
        <p:spPr>
          <a:xfrm flipH="false" flipV="false" rot="0">
            <a:off x="2663936" y="3937147"/>
            <a:ext cx="4882158" cy="5321153"/>
          </a:xfrm>
          <a:custGeom>
            <a:avLst/>
            <a:gdLst/>
            <a:ahLst/>
            <a:cxnLst/>
            <a:rect r="r" b="b" t="t" l="l"/>
            <a:pathLst>
              <a:path h="5321153" w="4882158">
                <a:moveTo>
                  <a:pt x="0" y="0"/>
                </a:moveTo>
                <a:lnTo>
                  <a:pt x="4882157" y="0"/>
                </a:lnTo>
                <a:lnTo>
                  <a:pt x="4882157" y="5321153"/>
                </a:lnTo>
                <a:lnTo>
                  <a:pt x="0" y="5321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5400000">
            <a:off x="-4919562"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
        <p:nvSpPr>
          <p:cNvPr name="TextBox 8" id="8"/>
          <p:cNvSpPr txBox="true"/>
          <p:nvPr/>
        </p:nvSpPr>
        <p:spPr>
          <a:xfrm rot="0">
            <a:off x="1317123" y="289474"/>
            <a:ext cx="16970877" cy="3143250"/>
          </a:xfrm>
          <a:prstGeom prst="rect">
            <a:avLst/>
          </a:prstGeom>
        </p:spPr>
        <p:txBody>
          <a:bodyPr anchor="t" rtlCol="false" tIns="0" lIns="0" bIns="0" rIns="0">
            <a:spAutoFit/>
          </a:bodyPr>
          <a:lstStyle/>
          <a:p>
            <a:pPr algn="ctr">
              <a:lnSpc>
                <a:spcPts val="12599"/>
              </a:lnSpc>
              <a:spcBef>
                <a:spcPct val="0"/>
              </a:spcBef>
            </a:pPr>
            <a:r>
              <a:rPr lang="en-US" sz="9000">
                <a:solidFill>
                  <a:srgbClr val="FFFFFF"/>
                </a:solidFill>
                <a:latin typeface="Gagalin"/>
              </a:rPr>
              <a:t>Constructing your future: Persistence</a:t>
            </a:r>
          </a:p>
        </p:txBody>
      </p:sp>
      <p:sp>
        <p:nvSpPr>
          <p:cNvPr name="TextBox 9" id="9"/>
          <p:cNvSpPr txBox="true"/>
          <p:nvPr/>
        </p:nvSpPr>
        <p:spPr>
          <a:xfrm rot="0">
            <a:off x="9428756" y="4563534"/>
            <a:ext cx="7992777" cy="1953260"/>
          </a:xfrm>
          <a:prstGeom prst="rect">
            <a:avLst/>
          </a:prstGeom>
        </p:spPr>
        <p:txBody>
          <a:bodyPr anchor="t" rtlCol="false" tIns="0" lIns="0" bIns="0" rIns="0">
            <a:spAutoFit/>
          </a:bodyPr>
          <a:lstStyle/>
          <a:p>
            <a:pPr algn="ctr">
              <a:lnSpc>
                <a:spcPts val="7840"/>
              </a:lnSpc>
            </a:pPr>
            <a:r>
              <a:rPr lang="en-US" sz="5600">
                <a:solidFill>
                  <a:srgbClr val="FFFFFF"/>
                </a:solidFill>
                <a:latin typeface="Gagalin"/>
              </a:rPr>
              <a:t>Lesson 2: </a:t>
            </a:r>
          </a:p>
          <a:p>
            <a:pPr algn="ctr">
              <a:lnSpc>
                <a:spcPts val="7840"/>
              </a:lnSpc>
              <a:spcBef>
                <a:spcPct val="0"/>
              </a:spcBef>
            </a:pPr>
            <a:r>
              <a:rPr lang="en-US" sz="5600">
                <a:solidFill>
                  <a:srgbClr val="FFFFFF"/>
                </a:solidFill>
                <a:latin typeface="Gagalin"/>
              </a:rPr>
              <a:t>persistence in science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1844687" y="2258846"/>
            <a:ext cx="11244861" cy="6999454"/>
            <a:chOff x="0" y="0"/>
            <a:chExt cx="14993149" cy="9332605"/>
          </a:xfrm>
        </p:grpSpPr>
        <p:grpSp>
          <p:nvGrpSpPr>
            <p:cNvPr name="Group 6" id="6"/>
            <p:cNvGrpSpPr/>
            <p:nvPr/>
          </p:nvGrpSpPr>
          <p:grpSpPr>
            <a:xfrm rot="0">
              <a:off x="0" y="0"/>
              <a:ext cx="14993149" cy="9332605"/>
              <a:chOff x="0" y="0"/>
              <a:chExt cx="3803817" cy="2367716"/>
            </a:xfrm>
          </p:grpSpPr>
          <p:sp>
            <p:nvSpPr>
              <p:cNvPr name="Freeform 7" id="7"/>
              <p:cNvSpPr/>
              <p:nvPr/>
            </p:nvSpPr>
            <p:spPr>
              <a:xfrm flipH="false" flipV="false" rot="0">
                <a:off x="0" y="0"/>
                <a:ext cx="3803817" cy="2367717"/>
              </a:xfrm>
              <a:custGeom>
                <a:avLst/>
                <a:gdLst/>
                <a:ahLst/>
                <a:cxnLst/>
                <a:rect r="r" b="b" t="t" l="l"/>
                <a:pathLst>
                  <a:path h="2367717" w="3803817">
                    <a:moveTo>
                      <a:pt x="0" y="0"/>
                    </a:moveTo>
                    <a:lnTo>
                      <a:pt x="3803817" y="0"/>
                    </a:lnTo>
                    <a:lnTo>
                      <a:pt x="3803817" y="2367717"/>
                    </a:lnTo>
                    <a:lnTo>
                      <a:pt x="0" y="2367717"/>
                    </a:lnTo>
                    <a:close/>
                  </a:path>
                </a:pathLst>
              </a:custGeom>
              <a:solidFill>
                <a:srgbClr val="7ED957"/>
              </a:solidFill>
            </p:spPr>
          </p:sp>
        </p:grpSp>
        <p:sp>
          <p:nvSpPr>
            <p:cNvPr name="TextBox 8" id="8"/>
            <p:cNvSpPr txBox="true"/>
            <p:nvPr/>
          </p:nvSpPr>
          <p:spPr>
            <a:xfrm rot="0">
              <a:off x="301124" y="474244"/>
              <a:ext cx="14410374" cy="8088841"/>
            </a:xfrm>
            <a:prstGeom prst="rect">
              <a:avLst/>
            </a:prstGeom>
          </p:spPr>
          <p:txBody>
            <a:bodyPr anchor="t" rtlCol="false" tIns="0" lIns="0" bIns="0" rIns="0">
              <a:spAutoFit/>
            </a:bodyPr>
            <a:lstStyle/>
            <a:p>
              <a:pPr algn="ctr">
                <a:lnSpc>
                  <a:spcPts val="7000"/>
                </a:lnSpc>
              </a:pPr>
              <a:r>
                <a:rPr lang="en-US" sz="3500" spc="157">
                  <a:solidFill>
                    <a:srgbClr val="000000"/>
                  </a:solidFill>
                  <a:latin typeface="Arimo"/>
                </a:rPr>
                <a:t>Thomas Edison wanted to create a light bulb that could stay lit for a long time. He tried many different materials and methods, but they didn't work. Instead of giving up, he said he had just found ways that didn't work. Finally, after thousands of tries, he found the right way to make a light bulb that worked!</a:t>
              </a:r>
            </a:p>
          </p:txBody>
        </p:sp>
      </p:grpSp>
      <p:sp>
        <p:nvSpPr>
          <p:cNvPr name="Freeform 9" id="9"/>
          <p:cNvSpPr/>
          <p:nvPr/>
        </p:nvSpPr>
        <p:spPr>
          <a:xfrm flipH="false" flipV="false" rot="0">
            <a:off x="13736728" y="4004896"/>
            <a:ext cx="4130489" cy="5253404"/>
          </a:xfrm>
          <a:custGeom>
            <a:avLst/>
            <a:gdLst/>
            <a:ahLst/>
            <a:cxnLst/>
            <a:rect r="r" b="b" t="t" l="l"/>
            <a:pathLst>
              <a:path h="5253404" w="4130489">
                <a:moveTo>
                  <a:pt x="0" y="0"/>
                </a:moveTo>
                <a:lnTo>
                  <a:pt x="4130489" y="0"/>
                </a:lnTo>
                <a:lnTo>
                  <a:pt x="4130489" y="5253404"/>
                </a:lnTo>
                <a:lnTo>
                  <a:pt x="0" y="5253404"/>
                </a:lnTo>
                <a:lnTo>
                  <a:pt x="0" y="0"/>
                </a:lnTo>
                <a:close/>
              </a:path>
            </a:pathLst>
          </a:custGeom>
          <a:blipFill>
            <a:blip r:embed="rId3"/>
            <a:stretch>
              <a:fillRect l="0" t="0" r="0" b="0"/>
            </a:stretch>
          </a:blipFill>
        </p:spPr>
      </p:sp>
      <p:sp>
        <p:nvSpPr>
          <p:cNvPr name="Freeform 10" id="10"/>
          <p:cNvSpPr/>
          <p:nvPr/>
        </p:nvSpPr>
        <p:spPr>
          <a:xfrm flipH="false" flipV="false" rot="0">
            <a:off x="14769350" y="752368"/>
            <a:ext cx="2065245" cy="3012956"/>
          </a:xfrm>
          <a:custGeom>
            <a:avLst/>
            <a:gdLst/>
            <a:ahLst/>
            <a:cxnLst/>
            <a:rect r="r" b="b" t="t" l="l"/>
            <a:pathLst>
              <a:path h="3012956" w="2065245">
                <a:moveTo>
                  <a:pt x="0" y="0"/>
                </a:moveTo>
                <a:lnTo>
                  <a:pt x="2065245" y="0"/>
                </a:lnTo>
                <a:lnTo>
                  <a:pt x="2065245" y="3012956"/>
                </a:lnTo>
                <a:lnTo>
                  <a:pt x="0" y="30129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197507" y="258763"/>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Thomas Edison</a:t>
            </a:r>
          </a:p>
        </p:txBody>
      </p:sp>
      <p:sp>
        <p:nvSpPr>
          <p:cNvPr name="TextBox 12" id="12"/>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1710788" y="1797275"/>
            <a:ext cx="11305556" cy="8140036"/>
            <a:chOff x="0" y="0"/>
            <a:chExt cx="15074074" cy="10853382"/>
          </a:xfrm>
        </p:grpSpPr>
        <p:grpSp>
          <p:nvGrpSpPr>
            <p:cNvPr name="Group 6" id="6"/>
            <p:cNvGrpSpPr/>
            <p:nvPr/>
          </p:nvGrpSpPr>
          <p:grpSpPr>
            <a:xfrm rot="0">
              <a:off x="0" y="0"/>
              <a:ext cx="15074074" cy="10853382"/>
              <a:chOff x="0" y="0"/>
              <a:chExt cx="3824348" cy="2753543"/>
            </a:xfrm>
          </p:grpSpPr>
          <p:sp>
            <p:nvSpPr>
              <p:cNvPr name="Freeform 7" id="7"/>
              <p:cNvSpPr/>
              <p:nvPr/>
            </p:nvSpPr>
            <p:spPr>
              <a:xfrm flipH="false" flipV="false" rot="0">
                <a:off x="0" y="0"/>
                <a:ext cx="3824348" cy="2753543"/>
              </a:xfrm>
              <a:custGeom>
                <a:avLst/>
                <a:gdLst/>
                <a:ahLst/>
                <a:cxnLst/>
                <a:rect r="r" b="b" t="t" l="l"/>
                <a:pathLst>
                  <a:path h="2753543" w="3824348">
                    <a:moveTo>
                      <a:pt x="0" y="0"/>
                    </a:moveTo>
                    <a:lnTo>
                      <a:pt x="3824348" y="0"/>
                    </a:lnTo>
                    <a:lnTo>
                      <a:pt x="3824348" y="2753543"/>
                    </a:lnTo>
                    <a:lnTo>
                      <a:pt x="0" y="2753543"/>
                    </a:lnTo>
                    <a:close/>
                  </a:path>
                </a:pathLst>
              </a:custGeom>
              <a:solidFill>
                <a:srgbClr val="7ED957"/>
              </a:solidFill>
            </p:spPr>
          </p:sp>
        </p:grpSp>
        <p:sp>
          <p:nvSpPr>
            <p:cNvPr name="TextBox 8" id="8"/>
            <p:cNvSpPr txBox="true"/>
            <p:nvPr/>
          </p:nvSpPr>
          <p:spPr>
            <a:xfrm rot="0">
              <a:off x="516456" y="53533"/>
              <a:ext cx="14041161" cy="10451041"/>
            </a:xfrm>
            <a:prstGeom prst="rect">
              <a:avLst/>
            </a:prstGeom>
          </p:spPr>
          <p:txBody>
            <a:bodyPr anchor="t" rtlCol="false" tIns="0" lIns="0" bIns="0" rIns="0">
              <a:spAutoFit/>
            </a:bodyPr>
            <a:lstStyle/>
            <a:p>
              <a:pPr algn="ctr">
                <a:lnSpc>
                  <a:spcPts val="7000"/>
                </a:lnSpc>
              </a:pPr>
              <a:r>
                <a:rPr lang="en-US" sz="3500" spc="157">
                  <a:solidFill>
                    <a:srgbClr val="000000"/>
                  </a:solidFill>
                  <a:latin typeface="Arimo"/>
                </a:rPr>
                <a:t>Marie Curie and her husband Pierre Curie discovered radioactivity. They did a lot of experiments and faced many challenges, but they didn't give up! Their hard work paid off, and they made important discoveries. Marie Curie was the first woman to win one of the most prestigious awards in science: the Nobel Prize. She is also the only person to win Nobel Prizes in multiple scientific fields.</a:t>
              </a:r>
            </a:p>
          </p:txBody>
        </p:sp>
      </p:grpSp>
      <p:sp>
        <p:nvSpPr>
          <p:cNvPr name="Freeform 9" id="9"/>
          <p:cNvSpPr/>
          <p:nvPr/>
        </p:nvSpPr>
        <p:spPr>
          <a:xfrm flipH="false" flipV="false" rot="0">
            <a:off x="13529624" y="4464488"/>
            <a:ext cx="4273585" cy="5472823"/>
          </a:xfrm>
          <a:custGeom>
            <a:avLst/>
            <a:gdLst/>
            <a:ahLst/>
            <a:cxnLst/>
            <a:rect r="r" b="b" t="t" l="l"/>
            <a:pathLst>
              <a:path h="5472823" w="4273585">
                <a:moveTo>
                  <a:pt x="0" y="0"/>
                </a:moveTo>
                <a:lnTo>
                  <a:pt x="4273586" y="0"/>
                </a:lnTo>
                <a:lnTo>
                  <a:pt x="4273586" y="5472824"/>
                </a:lnTo>
                <a:lnTo>
                  <a:pt x="0" y="5472824"/>
                </a:lnTo>
                <a:lnTo>
                  <a:pt x="0" y="0"/>
                </a:lnTo>
                <a:close/>
              </a:path>
            </a:pathLst>
          </a:custGeom>
          <a:blipFill>
            <a:blip r:embed="rId3"/>
            <a:stretch>
              <a:fillRect l="0" t="0" r="0" b="-28012"/>
            </a:stretch>
          </a:blipFill>
        </p:spPr>
      </p:sp>
      <p:grpSp>
        <p:nvGrpSpPr>
          <p:cNvPr name="Group 10" id="10"/>
          <p:cNvGrpSpPr/>
          <p:nvPr/>
        </p:nvGrpSpPr>
        <p:grpSpPr>
          <a:xfrm rot="0">
            <a:off x="13692527" y="273824"/>
            <a:ext cx="3947781" cy="3954614"/>
            <a:chOff x="0" y="0"/>
            <a:chExt cx="5263708" cy="5272818"/>
          </a:xfrm>
        </p:grpSpPr>
        <p:sp>
          <p:nvSpPr>
            <p:cNvPr name="Freeform 11" id="11"/>
            <p:cNvSpPr/>
            <p:nvPr/>
          </p:nvSpPr>
          <p:spPr>
            <a:xfrm flipH="false" flipV="false" rot="0">
              <a:off x="0" y="0"/>
              <a:ext cx="2747794" cy="2747794"/>
            </a:xfrm>
            <a:custGeom>
              <a:avLst/>
              <a:gdLst/>
              <a:ahLst/>
              <a:cxnLst/>
              <a:rect r="r" b="b" t="t" l="l"/>
              <a:pathLst>
                <a:path h="2747794" w="2747794">
                  <a:moveTo>
                    <a:pt x="0" y="0"/>
                  </a:moveTo>
                  <a:lnTo>
                    <a:pt x="2747794" y="0"/>
                  </a:lnTo>
                  <a:lnTo>
                    <a:pt x="2747794" y="2747794"/>
                  </a:lnTo>
                  <a:lnTo>
                    <a:pt x="0" y="27477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2515914" y="557076"/>
              <a:ext cx="2747794" cy="2747794"/>
            </a:xfrm>
            <a:custGeom>
              <a:avLst/>
              <a:gdLst/>
              <a:ahLst/>
              <a:cxnLst/>
              <a:rect r="r" b="b" t="t" l="l"/>
              <a:pathLst>
                <a:path h="2747794" w="2747794">
                  <a:moveTo>
                    <a:pt x="0" y="0"/>
                  </a:moveTo>
                  <a:lnTo>
                    <a:pt x="2747794" y="0"/>
                  </a:lnTo>
                  <a:lnTo>
                    <a:pt x="2747794" y="2747793"/>
                  </a:lnTo>
                  <a:lnTo>
                    <a:pt x="0" y="274779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383952" y="2525024"/>
              <a:ext cx="2747794" cy="2747794"/>
            </a:xfrm>
            <a:custGeom>
              <a:avLst/>
              <a:gdLst/>
              <a:ahLst/>
              <a:cxnLst/>
              <a:rect r="r" b="b" t="t" l="l"/>
              <a:pathLst>
                <a:path h="2747794" w="2747794">
                  <a:moveTo>
                    <a:pt x="0" y="0"/>
                  </a:moveTo>
                  <a:lnTo>
                    <a:pt x="2747793" y="0"/>
                  </a:lnTo>
                  <a:lnTo>
                    <a:pt x="2747793" y="2747794"/>
                  </a:lnTo>
                  <a:lnTo>
                    <a:pt x="0" y="27477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14" id="14"/>
          <p:cNvSpPr txBox="true"/>
          <p:nvPr/>
        </p:nvSpPr>
        <p:spPr>
          <a:xfrm rot="0">
            <a:off x="1197507" y="258763"/>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Marie Curie</a:t>
            </a:r>
          </a:p>
        </p:txBody>
      </p:sp>
      <p:sp>
        <p:nvSpPr>
          <p:cNvPr name="TextBox 15" id="15"/>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1735540" y="1904992"/>
            <a:ext cx="11244861" cy="7885279"/>
            <a:chOff x="0" y="0"/>
            <a:chExt cx="14993149" cy="10513705"/>
          </a:xfrm>
        </p:grpSpPr>
        <p:grpSp>
          <p:nvGrpSpPr>
            <p:cNvPr name="Group 6" id="6"/>
            <p:cNvGrpSpPr/>
            <p:nvPr/>
          </p:nvGrpSpPr>
          <p:grpSpPr>
            <a:xfrm rot="0">
              <a:off x="0" y="0"/>
              <a:ext cx="14993149" cy="10513705"/>
              <a:chOff x="0" y="0"/>
              <a:chExt cx="3803817" cy="2667366"/>
            </a:xfrm>
          </p:grpSpPr>
          <p:sp>
            <p:nvSpPr>
              <p:cNvPr name="Freeform 7" id="7"/>
              <p:cNvSpPr/>
              <p:nvPr/>
            </p:nvSpPr>
            <p:spPr>
              <a:xfrm flipH="false" flipV="false" rot="0">
                <a:off x="0" y="0"/>
                <a:ext cx="3803817" cy="2667366"/>
              </a:xfrm>
              <a:custGeom>
                <a:avLst/>
                <a:gdLst/>
                <a:ahLst/>
                <a:cxnLst/>
                <a:rect r="r" b="b" t="t" l="l"/>
                <a:pathLst>
                  <a:path h="2667366" w="3803817">
                    <a:moveTo>
                      <a:pt x="0" y="0"/>
                    </a:moveTo>
                    <a:lnTo>
                      <a:pt x="3803817" y="0"/>
                    </a:lnTo>
                    <a:lnTo>
                      <a:pt x="3803817" y="2667366"/>
                    </a:lnTo>
                    <a:lnTo>
                      <a:pt x="0" y="2667366"/>
                    </a:lnTo>
                    <a:close/>
                  </a:path>
                </a:pathLst>
              </a:custGeom>
              <a:solidFill>
                <a:srgbClr val="7ED957"/>
              </a:solidFill>
            </p:spPr>
          </p:sp>
        </p:grpSp>
        <p:sp>
          <p:nvSpPr>
            <p:cNvPr name="TextBox 8" id="8"/>
            <p:cNvSpPr txBox="true"/>
            <p:nvPr/>
          </p:nvSpPr>
          <p:spPr>
            <a:xfrm rot="0">
              <a:off x="301124" y="474244"/>
              <a:ext cx="14410374" cy="9269941"/>
            </a:xfrm>
            <a:prstGeom prst="rect">
              <a:avLst/>
            </a:prstGeom>
          </p:spPr>
          <p:txBody>
            <a:bodyPr anchor="t" rtlCol="false" tIns="0" lIns="0" bIns="0" rIns="0">
              <a:spAutoFit/>
            </a:bodyPr>
            <a:lstStyle/>
            <a:p>
              <a:pPr algn="ctr">
                <a:lnSpc>
                  <a:spcPts val="7000"/>
                </a:lnSpc>
              </a:pPr>
              <a:r>
                <a:rPr lang="en-US" sz="3500" spc="157">
                  <a:solidFill>
                    <a:srgbClr val="000000"/>
                  </a:solidFill>
                  <a:latin typeface="Arimo"/>
                </a:rPr>
                <a:t>Albert Einstein is famous for his theory of relativity,which changed how we understand space, time, and gravity, but it wasn't easy for him. He spent a long time studying and thinking, and he tried many different ideas and made mistakes along the way. However, he kept going, and his ideas and discoveries had a big impact on the world of science.</a:t>
              </a:r>
            </a:p>
          </p:txBody>
        </p:sp>
      </p:grpSp>
      <p:sp>
        <p:nvSpPr>
          <p:cNvPr name="Freeform 9" id="9"/>
          <p:cNvSpPr/>
          <p:nvPr/>
        </p:nvSpPr>
        <p:spPr>
          <a:xfrm flipH="false" flipV="false" rot="0">
            <a:off x="13513801" y="4763229"/>
            <a:ext cx="4203619" cy="5027042"/>
          </a:xfrm>
          <a:custGeom>
            <a:avLst/>
            <a:gdLst/>
            <a:ahLst/>
            <a:cxnLst/>
            <a:rect r="r" b="b" t="t" l="l"/>
            <a:pathLst>
              <a:path h="5027042" w="4203619">
                <a:moveTo>
                  <a:pt x="0" y="0"/>
                </a:moveTo>
                <a:lnTo>
                  <a:pt x="4203619" y="0"/>
                </a:lnTo>
                <a:lnTo>
                  <a:pt x="4203619" y="5027041"/>
                </a:lnTo>
                <a:lnTo>
                  <a:pt x="0" y="5027041"/>
                </a:lnTo>
                <a:lnTo>
                  <a:pt x="0" y="0"/>
                </a:lnTo>
                <a:close/>
              </a:path>
            </a:pathLst>
          </a:custGeom>
          <a:blipFill>
            <a:blip r:embed="rId3"/>
            <a:stretch>
              <a:fillRect l="0" t="0" r="-59451" b="0"/>
            </a:stretch>
          </a:blipFill>
        </p:spPr>
      </p:sp>
      <p:sp>
        <p:nvSpPr>
          <p:cNvPr name="Freeform 10" id="10"/>
          <p:cNvSpPr/>
          <p:nvPr/>
        </p:nvSpPr>
        <p:spPr>
          <a:xfrm flipH="false" flipV="false" rot="0">
            <a:off x="13694776" y="2370958"/>
            <a:ext cx="3855870" cy="1658024"/>
          </a:xfrm>
          <a:custGeom>
            <a:avLst/>
            <a:gdLst/>
            <a:ahLst/>
            <a:cxnLst/>
            <a:rect r="r" b="b" t="t" l="l"/>
            <a:pathLst>
              <a:path h="1658024" w="3855870">
                <a:moveTo>
                  <a:pt x="0" y="0"/>
                </a:moveTo>
                <a:lnTo>
                  <a:pt x="3855870" y="0"/>
                </a:lnTo>
                <a:lnTo>
                  <a:pt x="3855870" y="1658025"/>
                </a:lnTo>
                <a:lnTo>
                  <a:pt x="0" y="16580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197507" y="258763"/>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Albert Einstein</a:t>
            </a:r>
          </a:p>
        </p:txBody>
      </p:sp>
      <p:sp>
        <p:nvSpPr>
          <p:cNvPr name="TextBox 12" id="12"/>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1426421" y="2190439"/>
            <a:ext cx="13341985" cy="7346470"/>
            <a:chOff x="0" y="0"/>
            <a:chExt cx="17789313" cy="9795294"/>
          </a:xfrm>
        </p:grpSpPr>
        <p:grpSp>
          <p:nvGrpSpPr>
            <p:cNvPr name="Group 6" id="6"/>
            <p:cNvGrpSpPr/>
            <p:nvPr/>
          </p:nvGrpSpPr>
          <p:grpSpPr>
            <a:xfrm rot="0">
              <a:off x="0" y="0"/>
              <a:ext cx="17789313" cy="9795294"/>
              <a:chOff x="0" y="0"/>
              <a:chExt cx="4513215" cy="2485102"/>
            </a:xfrm>
          </p:grpSpPr>
          <p:sp>
            <p:nvSpPr>
              <p:cNvPr name="Freeform 7" id="7"/>
              <p:cNvSpPr/>
              <p:nvPr/>
            </p:nvSpPr>
            <p:spPr>
              <a:xfrm flipH="false" flipV="false" rot="0">
                <a:off x="0" y="0"/>
                <a:ext cx="4513214" cy="2485102"/>
              </a:xfrm>
              <a:custGeom>
                <a:avLst/>
                <a:gdLst/>
                <a:ahLst/>
                <a:cxnLst/>
                <a:rect r="r" b="b" t="t" l="l"/>
                <a:pathLst>
                  <a:path h="2485102" w="4513214">
                    <a:moveTo>
                      <a:pt x="0" y="0"/>
                    </a:moveTo>
                    <a:lnTo>
                      <a:pt x="4513214" y="0"/>
                    </a:lnTo>
                    <a:lnTo>
                      <a:pt x="4513214" y="2485102"/>
                    </a:lnTo>
                    <a:lnTo>
                      <a:pt x="0" y="2485102"/>
                    </a:lnTo>
                    <a:close/>
                  </a:path>
                </a:pathLst>
              </a:custGeom>
              <a:solidFill>
                <a:srgbClr val="7ED957"/>
              </a:solidFill>
            </p:spPr>
          </p:sp>
        </p:grpSp>
        <p:sp>
          <p:nvSpPr>
            <p:cNvPr name="TextBox 8" id="8"/>
            <p:cNvSpPr txBox="true"/>
            <p:nvPr/>
          </p:nvSpPr>
          <p:spPr>
            <a:xfrm rot="0">
              <a:off x="345730" y="115039"/>
              <a:ext cx="17097853" cy="9269941"/>
            </a:xfrm>
            <a:prstGeom prst="rect">
              <a:avLst/>
            </a:prstGeom>
          </p:spPr>
          <p:txBody>
            <a:bodyPr anchor="t" rtlCol="false" tIns="0" lIns="0" bIns="0" rIns="0">
              <a:spAutoFit/>
            </a:bodyPr>
            <a:lstStyle/>
            <a:p>
              <a:pPr algn="ctr">
                <a:lnSpc>
                  <a:spcPts val="7000"/>
                </a:lnSpc>
              </a:pPr>
              <a:r>
                <a:rPr lang="en-US" sz="3500" spc="157">
                  <a:solidFill>
                    <a:srgbClr val="000000"/>
                  </a:solidFill>
                  <a:latin typeface="Arimo"/>
                </a:rPr>
                <a:t>George Washington Carver was born into slavery, but he was determined to get an education. He studied plants, especially peanuts and sweet potatoes even though many people thought his work wasn't important. Through persistence, he discovered new uses for peanuts and helped farmers improve their crops. He even traveled around teaching better farming methods like soil conservation and crop rotation.</a:t>
              </a:r>
            </a:p>
          </p:txBody>
        </p:sp>
      </p:grpSp>
      <p:grpSp>
        <p:nvGrpSpPr>
          <p:cNvPr name="Group 9" id="9"/>
          <p:cNvGrpSpPr/>
          <p:nvPr/>
        </p:nvGrpSpPr>
        <p:grpSpPr>
          <a:xfrm rot="0">
            <a:off x="14997321" y="1860273"/>
            <a:ext cx="3094540" cy="8006802"/>
            <a:chOff x="0" y="0"/>
            <a:chExt cx="4126054" cy="10675737"/>
          </a:xfrm>
        </p:grpSpPr>
        <p:sp>
          <p:nvSpPr>
            <p:cNvPr name="Freeform 10" id="10"/>
            <p:cNvSpPr/>
            <p:nvPr/>
          </p:nvSpPr>
          <p:spPr>
            <a:xfrm flipH="false" flipV="false" rot="0">
              <a:off x="0" y="0"/>
              <a:ext cx="4126054" cy="6238733"/>
            </a:xfrm>
            <a:custGeom>
              <a:avLst/>
              <a:gdLst/>
              <a:ahLst/>
              <a:cxnLst/>
              <a:rect r="r" b="b" t="t" l="l"/>
              <a:pathLst>
                <a:path h="6238733" w="4126054">
                  <a:moveTo>
                    <a:pt x="0" y="0"/>
                  </a:moveTo>
                  <a:lnTo>
                    <a:pt x="4126054" y="0"/>
                  </a:lnTo>
                  <a:lnTo>
                    <a:pt x="4126054" y="6238733"/>
                  </a:lnTo>
                  <a:lnTo>
                    <a:pt x="0" y="6238733"/>
                  </a:lnTo>
                  <a:lnTo>
                    <a:pt x="0" y="0"/>
                  </a:lnTo>
                  <a:close/>
                </a:path>
              </a:pathLst>
            </a:custGeom>
            <a:blipFill>
              <a:blip r:embed="rId3"/>
              <a:stretch>
                <a:fillRect l="-57197" t="0" r="-45760" b="0"/>
              </a:stretch>
            </a:blipFill>
          </p:spPr>
        </p:sp>
        <p:sp>
          <p:nvSpPr>
            <p:cNvPr name="Freeform 11" id="11"/>
            <p:cNvSpPr/>
            <p:nvPr/>
          </p:nvSpPr>
          <p:spPr>
            <a:xfrm flipH="false" flipV="false" rot="0">
              <a:off x="114090" y="6530833"/>
              <a:ext cx="2906645" cy="2906645"/>
            </a:xfrm>
            <a:custGeom>
              <a:avLst/>
              <a:gdLst/>
              <a:ahLst/>
              <a:cxnLst/>
              <a:rect r="r" b="b" t="t" l="l"/>
              <a:pathLst>
                <a:path h="2906645" w="2906645">
                  <a:moveTo>
                    <a:pt x="0" y="0"/>
                  </a:moveTo>
                  <a:lnTo>
                    <a:pt x="2906645" y="0"/>
                  </a:lnTo>
                  <a:lnTo>
                    <a:pt x="2906645" y="2906644"/>
                  </a:lnTo>
                  <a:lnTo>
                    <a:pt x="0" y="29066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320382" y="7984155"/>
              <a:ext cx="2691582" cy="2691582"/>
            </a:xfrm>
            <a:custGeom>
              <a:avLst/>
              <a:gdLst/>
              <a:ahLst/>
              <a:cxnLst/>
              <a:rect r="r" b="b" t="t" l="l"/>
              <a:pathLst>
                <a:path h="2691582" w="2691582">
                  <a:moveTo>
                    <a:pt x="0" y="0"/>
                  </a:moveTo>
                  <a:lnTo>
                    <a:pt x="2691582" y="0"/>
                  </a:lnTo>
                  <a:lnTo>
                    <a:pt x="2691582" y="2691582"/>
                  </a:lnTo>
                  <a:lnTo>
                    <a:pt x="0" y="269158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
        <p:nvSpPr>
          <p:cNvPr name="TextBox 13" id="13"/>
          <p:cNvSpPr txBox="true"/>
          <p:nvPr/>
        </p:nvSpPr>
        <p:spPr>
          <a:xfrm rot="0">
            <a:off x="1197507" y="258763"/>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George Washington Carver</a:t>
            </a:r>
          </a:p>
        </p:txBody>
      </p:sp>
      <p:sp>
        <p:nvSpPr>
          <p:cNvPr name="TextBox 14" id="14"/>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1655013" y="1909058"/>
            <a:ext cx="11706432" cy="7885279"/>
            <a:chOff x="0" y="0"/>
            <a:chExt cx="15608577" cy="10513705"/>
          </a:xfrm>
        </p:grpSpPr>
        <p:grpSp>
          <p:nvGrpSpPr>
            <p:cNvPr name="Group 6" id="6"/>
            <p:cNvGrpSpPr/>
            <p:nvPr/>
          </p:nvGrpSpPr>
          <p:grpSpPr>
            <a:xfrm rot="0">
              <a:off x="0" y="0"/>
              <a:ext cx="15608577" cy="10513705"/>
              <a:chOff x="0" y="0"/>
              <a:chExt cx="3959954" cy="2667366"/>
            </a:xfrm>
          </p:grpSpPr>
          <p:sp>
            <p:nvSpPr>
              <p:cNvPr name="Freeform 7" id="7"/>
              <p:cNvSpPr/>
              <p:nvPr/>
            </p:nvSpPr>
            <p:spPr>
              <a:xfrm flipH="false" flipV="false" rot="0">
                <a:off x="0" y="0"/>
                <a:ext cx="3959954" cy="2667366"/>
              </a:xfrm>
              <a:custGeom>
                <a:avLst/>
                <a:gdLst/>
                <a:ahLst/>
                <a:cxnLst/>
                <a:rect r="r" b="b" t="t" l="l"/>
                <a:pathLst>
                  <a:path h="2667366" w="3959954">
                    <a:moveTo>
                      <a:pt x="0" y="0"/>
                    </a:moveTo>
                    <a:lnTo>
                      <a:pt x="3959954" y="0"/>
                    </a:lnTo>
                    <a:lnTo>
                      <a:pt x="3959954" y="2667366"/>
                    </a:lnTo>
                    <a:lnTo>
                      <a:pt x="0" y="2667366"/>
                    </a:lnTo>
                    <a:close/>
                  </a:path>
                </a:pathLst>
              </a:custGeom>
              <a:solidFill>
                <a:srgbClr val="7ED957"/>
              </a:solidFill>
            </p:spPr>
          </p:sp>
        </p:grpSp>
        <p:sp>
          <p:nvSpPr>
            <p:cNvPr name="TextBox 8" id="8"/>
            <p:cNvSpPr txBox="true"/>
            <p:nvPr/>
          </p:nvSpPr>
          <p:spPr>
            <a:xfrm rot="0">
              <a:off x="313484" y="474244"/>
              <a:ext cx="15001881" cy="9269941"/>
            </a:xfrm>
            <a:prstGeom prst="rect">
              <a:avLst/>
            </a:prstGeom>
          </p:spPr>
          <p:txBody>
            <a:bodyPr anchor="t" rtlCol="false" tIns="0" lIns="0" bIns="0" rIns="0">
              <a:spAutoFit/>
            </a:bodyPr>
            <a:lstStyle/>
            <a:p>
              <a:pPr algn="ctr">
                <a:lnSpc>
                  <a:spcPts val="7000"/>
                </a:lnSpc>
              </a:pPr>
              <a:r>
                <a:rPr lang="en-US" sz="3500" spc="157">
                  <a:solidFill>
                    <a:srgbClr val="000000"/>
                  </a:solidFill>
                  <a:latin typeface="Arimo"/>
                </a:rPr>
                <a:t>Percy Julian faced challenges because of his race when he wanted to go to school, but he worked hard and earned scholarships to go to college and graduate school. He made important discoveries in chemistry that helped people. One of his biggest achievements was finding a way to make cortisone (a medicine) from soybeans! It was a difficult and complex process, but he didn't give up.</a:t>
              </a:r>
            </a:p>
          </p:txBody>
        </p:sp>
      </p:grpSp>
      <p:sp>
        <p:nvSpPr>
          <p:cNvPr name="Freeform 9" id="9"/>
          <p:cNvSpPr/>
          <p:nvPr/>
        </p:nvSpPr>
        <p:spPr>
          <a:xfrm flipH="false" flipV="false" rot="0">
            <a:off x="13990095" y="4562880"/>
            <a:ext cx="3440348" cy="5231457"/>
          </a:xfrm>
          <a:custGeom>
            <a:avLst/>
            <a:gdLst/>
            <a:ahLst/>
            <a:cxnLst/>
            <a:rect r="r" b="b" t="t" l="l"/>
            <a:pathLst>
              <a:path h="5231457" w="3440348">
                <a:moveTo>
                  <a:pt x="0" y="0"/>
                </a:moveTo>
                <a:lnTo>
                  <a:pt x="3440349" y="0"/>
                </a:lnTo>
                <a:lnTo>
                  <a:pt x="3440349" y="5231457"/>
                </a:lnTo>
                <a:lnTo>
                  <a:pt x="0" y="5231457"/>
                </a:lnTo>
                <a:lnTo>
                  <a:pt x="0" y="0"/>
                </a:lnTo>
                <a:close/>
              </a:path>
            </a:pathLst>
          </a:custGeom>
          <a:blipFill>
            <a:blip r:embed="rId3"/>
            <a:stretch>
              <a:fillRect l="0" t="0" r="0" b="0"/>
            </a:stretch>
          </a:blipFill>
        </p:spPr>
      </p:sp>
      <p:grpSp>
        <p:nvGrpSpPr>
          <p:cNvPr name="Group 10" id="10"/>
          <p:cNvGrpSpPr/>
          <p:nvPr/>
        </p:nvGrpSpPr>
        <p:grpSpPr>
          <a:xfrm rot="0">
            <a:off x="13685245" y="776934"/>
            <a:ext cx="4833541" cy="3534180"/>
            <a:chOff x="0" y="0"/>
            <a:chExt cx="6444721" cy="4712240"/>
          </a:xfrm>
        </p:grpSpPr>
        <p:sp>
          <p:nvSpPr>
            <p:cNvPr name="Freeform 11" id="11"/>
            <p:cNvSpPr/>
            <p:nvPr/>
          </p:nvSpPr>
          <p:spPr>
            <a:xfrm flipH="false" flipV="false" rot="8486222">
              <a:off x="2886950" y="618200"/>
              <a:ext cx="2988289" cy="2872493"/>
            </a:xfrm>
            <a:custGeom>
              <a:avLst/>
              <a:gdLst/>
              <a:ahLst/>
              <a:cxnLst/>
              <a:rect r="r" b="b" t="t" l="l"/>
              <a:pathLst>
                <a:path h="2872493" w="2988289">
                  <a:moveTo>
                    <a:pt x="0" y="0"/>
                  </a:moveTo>
                  <a:lnTo>
                    <a:pt x="2988289" y="0"/>
                  </a:lnTo>
                  <a:lnTo>
                    <a:pt x="2988289" y="2872493"/>
                  </a:lnTo>
                  <a:lnTo>
                    <a:pt x="0" y="287249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155096">
              <a:off x="722709" y="56929"/>
              <a:ext cx="2582826" cy="2582826"/>
            </a:xfrm>
            <a:custGeom>
              <a:avLst/>
              <a:gdLst/>
              <a:ahLst/>
              <a:cxnLst/>
              <a:rect r="r" b="b" t="t" l="l"/>
              <a:pathLst>
                <a:path h="2582826" w="2582826">
                  <a:moveTo>
                    <a:pt x="0" y="0"/>
                  </a:moveTo>
                  <a:lnTo>
                    <a:pt x="2582826" y="0"/>
                  </a:lnTo>
                  <a:lnTo>
                    <a:pt x="2582826" y="2582826"/>
                  </a:lnTo>
                  <a:lnTo>
                    <a:pt x="0" y="258282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0" y="1253418"/>
              <a:ext cx="4634937" cy="3458822"/>
            </a:xfrm>
            <a:custGeom>
              <a:avLst/>
              <a:gdLst/>
              <a:ahLst/>
              <a:cxnLst/>
              <a:rect r="r" b="b" t="t" l="l"/>
              <a:pathLst>
                <a:path h="3458822" w="4634937">
                  <a:moveTo>
                    <a:pt x="0" y="0"/>
                  </a:moveTo>
                  <a:lnTo>
                    <a:pt x="4634937" y="0"/>
                  </a:lnTo>
                  <a:lnTo>
                    <a:pt x="4634937" y="3458822"/>
                  </a:lnTo>
                  <a:lnTo>
                    <a:pt x="0" y="345882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14" id="14"/>
          <p:cNvSpPr txBox="true"/>
          <p:nvPr/>
        </p:nvSpPr>
        <p:spPr>
          <a:xfrm rot="0">
            <a:off x="1197507" y="258763"/>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Percy Julian</a:t>
            </a:r>
          </a:p>
        </p:txBody>
      </p:sp>
      <p:sp>
        <p:nvSpPr>
          <p:cNvPr name="TextBox 15" id="15"/>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1509482" y="1935506"/>
            <a:ext cx="12538767" cy="7885279"/>
            <a:chOff x="0" y="0"/>
            <a:chExt cx="16718356" cy="10513705"/>
          </a:xfrm>
        </p:grpSpPr>
        <p:grpSp>
          <p:nvGrpSpPr>
            <p:cNvPr name="Group 6" id="6"/>
            <p:cNvGrpSpPr/>
            <p:nvPr/>
          </p:nvGrpSpPr>
          <p:grpSpPr>
            <a:xfrm rot="0">
              <a:off x="0" y="0"/>
              <a:ext cx="16718356" cy="10513705"/>
              <a:chOff x="0" y="0"/>
              <a:chExt cx="4241509" cy="2667366"/>
            </a:xfrm>
          </p:grpSpPr>
          <p:sp>
            <p:nvSpPr>
              <p:cNvPr name="Freeform 7" id="7"/>
              <p:cNvSpPr/>
              <p:nvPr/>
            </p:nvSpPr>
            <p:spPr>
              <a:xfrm flipH="false" flipV="false" rot="0">
                <a:off x="0" y="0"/>
                <a:ext cx="4241509" cy="2667366"/>
              </a:xfrm>
              <a:custGeom>
                <a:avLst/>
                <a:gdLst/>
                <a:ahLst/>
                <a:cxnLst/>
                <a:rect r="r" b="b" t="t" l="l"/>
                <a:pathLst>
                  <a:path h="2667366" w="4241509">
                    <a:moveTo>
                      <a:pt x="0" y="0"/>
                    </a:moveTo>
                    <a:lnTo>
                      <a:pt x="4241509" y="0"/>
                    </a:lnTo>
                    <a:lnTo>
                      <a:pt x="4241509" y="2667366"/>
                    </a:lnTo>
                    <a:lnTo>
                      <a:pt x="0" y="2667366"/>
                    </a:lnTo>
                    <a:close/>
                  </a:path>
                </a:pathLst>
              </a:custGeom>
              <a:solidFill>
                <a:srgbClr val="7ED957"/>
              </a:solidFill>
            </p:spPr>
          </p:sp>
        </p:grpSp>
        <p:sp>
          <p:nvSpPr>
            <p:cNvPr name="TextBox 8" id="8"/>
            <p:cNvSpPr txBox="true"/>
            <p:nvPr/>
          </p:nvSpPr>
          <p:spPr>
            <a:xfrm rot="0">
              <a:off x="335773" y="474244"/>
              <a:ext cx="16068523" cy="9269941"/>
            </a:xfrm>
            <a:prstGeom prst="rect">
              <a:avLst/>
            </a:prstGeom>
          </p:spPr>
          <p:txBody>
            <a:bodyPr anchor="t" rtlCol="false" tIns="0" lIns="0" bIns="0" rIns="0">
              <a:spAutoFit/>
            </a:bodyPr>
            <a:lstStyle/>
            <a:p>
              <a:pPr algn="ctr">
                <a:lnSpc>
                  <a:spcPts val="7000"/>
                </a:lnSpc>
              </a:pPr>
              <a:r>
                <a:rPr lang="en-US" sz="3500" spc="157">
                  <a:solidFill>
                    <a:srgbClr val="000000"/>
                  </a:solidFill>
                  <a:latin typeface="Arimo"/>
                </a:rPr>
                <a:t>Stephen Hawking was a theoretical physicist. He had a disease called ALS that made it hard for him to move and speak, but that didn't stop him from studying and exploring the mysteries of the universe. He wanted to share his discoveries with others. Even though he had difficulty speaking, he used a special computer that helped him talk with a robotic voice. He didn't let his disease stop him from doing what he loved.</a:t>
              </a:r>
            </a:p>
          </p:txBody>
        </p:sp>
      </p:grpSp>
      <p:sp>
        <p:nvSpPr>
          <p:cNvPr name="Freeform 9" id="9"/>
          <p:cNvSpPr/>
          <p:nvPr/>
        </p:nvSpPr>
        <p:spPr>
          <a:xfrm flipH="false" flipV="false" rot="0">
            <a:off x="14362574" y="4999198"/>
            <a:ext cx="3616675" cy="4821587"/>
          </a:xfrm>
          <a:custGeom>
            <a:avLst/>
            <a:gdLst/>
            <a:ahLst/>
            <a:cxnLst/>
            <a:rect r="r" b="b" t="t" l="l"/>
            <a:pathLst>
              <a:path h="4821587" w="3616675">
                <a:moveTo>
                  <a:pt x="0" y="0"/>
                </a:moveTo>
                <a:lnTo>
                  <a:pt x="3616674" y="0"/>
                </a:lnTo>
                <a:lnTo>
                  <a:pt x="3616674" y="4821587"/>
                </a:lnTo>
                <a:lnTo>
                  <a:pt x="0" y="4821587"/>
                </a:lnTo>
                <a:lnTo>
                  <a:pt x="0" y="0"/>
                </a:lnTo>
                <a:close/>
              </a:path>
            </a:pathLst>
          </a:custGeom>
          <a:blipFill>
            <a:blip r:embed="rId3"/>
            <a:stretch>
              <a:fillRect l="-6320" t="-10008" r="-7541" b="0"/>
            </a:stretch>
          </a:blipFill>
        </p:spPr>
      </p:sp>
      <p:sp>
        <p:nvSpPr>
          <p:cNvPr name="Freeform 10" id="10"/>
          <p:cNvSpPr/>
          <p:nvPr/>
        </p:nvSpPr>
        <p:spPr>
          <a:xfrm flipH="false" flipV="false" rot="0">
            <a:off x="14508238" y="420688"/>
            <a:ext cx="3325345" cy="4196019"/>
          </a:xfrm>
          <a:custGeom>
            <a:avLst/>
            <a:gdLst/>
            <a:ahLst/>
            <a:cxnLst/>
            <a:rect r="r" b="b" t="t" l="l"/>
            <a:pathLst>
              <a:path h="4196019" w="3325345">
                <a:moveTo>
                  <a:pt x="0" y="0"/>
                </a:moveTo>
                <a:lnTo>
                  <a:pt x="3325346" y="0"/>
                </a:lnTo>
                <a:lnTo>
                  <a:pt x="3325346" y="4196019"/>
                </a:lnTo>
                <a:lnTo>
                  <a:pt x="0" y="41960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197507" y="258763"/>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Stephen Hawking</a:t>
            </a:r>
          </a:p>
        </p:txBody>
      </p:sp>
      <p:sp>
        <p:nvSpPr>
          <p:cNvPr name="TextBox 12" id="12"/>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2623868" y="2498698"/>
            <a:ext cx="14237771" cy="6521450"/>
            <a:chOff x="0" y="0"/>
            <a:chExt cx="18983695" cy="8695267"/>
          </a:xfrm>
        </p:grpSpPr>
        <p:grpSp>
          <p:nvGrpSpPr>
            <p:cNvPr name="Group 6" id="6"/>
            <p:cNvGrpSpPr/>
            <p:nvPr/>
          </p:nvGrpSpPr>
          <p:grpSpPr>
            <a:xfrm rot="0">
              <a:off x="0" y="0"/>
              <a:ext cx="18983695" cy="8695267"/>
              <a:chOff x="0" y="0"/>
              <a:chExt cx="4816234" cy="2206021"/>
            </a:xfrm>
          </p:grpSpPr>
          <p:sp>
            <p:nvSpPr>
              <p:cNvPr name="Freeform 7" id="7"/>
              <p:cNvSpPr/>
              <p:nvPr/>
            </p:nvSpPr>
            <p:spPr>
              <a:xfrm flipH="false" flipV="false" rot="0">
                <a:off x="0" y="0"/>
                <a:ext cx="4816234" cy="2206021"/>
              </a:xfrm>
              <a:custGeom>
                <a:avLst/>
                <a:gdLst/>
                <a:ahLst/>
                <a:cxnLst/>
                <a:rect r="r" b="b" t="t" l="l"/>
                <a:pathLst>
                  <a:path h="2206021" w="4816234">
                    <a:moveTo>
                      <a:pt x="0" y="0"/>
                    </a:moveTo>
                    <a:lnTo>
                      <a:pt x="4816234" y="0"/>
                    </a:lnTo>
                    <a:lnTo>
                      <a:pt x="4816234" y="2206021"/>
                    </a:lnTo>
                    <a:lnTo>
                      <a:pt x="0" y="2206021"/>
                    </a:lnTo>
                    <a:close/>
                  </a:path>
                </a:pathLst>
              </a:custGeom>
              <a:solidFill>
                <a:srgbClr val="7ED957"/>
              </a:solidFill>
            </p:spPr>
          </p:sp>
        </p:grpSp>
        <p:sp>
          <p:nvSpPr>
            <p:cNvPr name="TextBox 8" id="8"/>
            <p:cNvSpPr txBox="true"/>
            <p:nvPr/>
          </p:nvSpPr>
          <p:spPr>
            <a:xfrm rot="0">
              <a:off x="864607" y="1628740"/>
              <a:ext cx="17254481" cy="4678892"/>
            </a:xfrm>
            <a:prstGeom prst="rect">
              <a:avLst/>
            </a:prstGeom>
          </p:spPr>
          <p:txBody>
            <a:bodyPr anchor="t" rtlCol="false" tIns="0" lIns="0" bIns="0" rIns="0">
              <a:spAutoFit/>
            </a:bodyPr>
            <a:lstStyle/>
            <a:p>
              <a:pPr algn="ctr">
                <a:lnSpc>
                  <a:spcPts val="7000"/>
                </a:lnSpc>
                <a:spcBef>
                  <a:spcPct val="0"/>
                </a:spcBef>
              </a:pPr>
              <a:r>
                <a:rPr lang="en-US" sz="5000" spc="555">
                  <a:solidFill>
                    <a:srgbClr val="000000"/>
                  </a:solidFill>
                  <a:latin typeface="Arimo"/>
                </a:rPr>
                <a:t>How do you think the world would be different if these people had not demonstrated characteristics of perseverance? </a:t>
              </a:r>
            </a:p>
          </p:txBody>
        </p:sp>
      </p:grpSp>
      <p:sp>
        <p:nvSpPr>
          <p:cNvPr name="Freeform 9" id="9"/>
          <p:cNvSpPr/>
          <p:nvPr/>
        </p:nvSpPr>
        <p:spPr>
          <a:xfrm flipH="false" flipV="false" rot="1113537">
            <a:off x="14006851" y="6222292"/>
            <a:ext cx="3497058" cy="3601839"/>
          </a:xfrm>
          <a:custGeom>
            <a:avLst/>
            <a:gdLst/>
            <a:ahLst/>
            <a:cxnLst/>
            <a:rect r="r" b="b" t="t" l="l"/>
            <a:pathLst>
              <a:path h="3601839" w="3497058">
                <a:moveTo>
                  <a:pt x="0" y="0"/>
                </a:moveTo>
                <a:lnTo>
                  <a:pt x="3497059" y="0"/>
                </a:lnTo>
                <a:lnTo>
                  <a:pt x="3497059" y="3601839"/>
                </a:lnTo>
                <a:lnTo>
                  <a:pt x="0" y="360183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0" id="10"/>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
        <p:nvSpPr>
          <p:cNvPr name="TextBox 11" id="11"/>
          <p:cNvSpPr txBox="true"/>
          <p:nvPr/>
        </p:nvSpPr>
        <p:spPr>
          <a:xfrm rot="0">
            <a:off x="1197507" y="258763"/>
            <a:ext cx="17090493" cy="1377949"/>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Gagalin"/>
              </a:rPr>
              <a:t>Let's disscuss our research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sp>
        <p:nvSpPr>
          <p:cNvPr name="TextBox 5" id="5"/>
          <p:cNvSpPr txBox="true"/>
          <p:nvPr/>
        </p:nvSpPr>
        <p:spPr>
          <a:xfrm rot="0">
            <a:off x="1197507" y="219423"/>
            <a:ext cx="17090493" cy="4775293"/>
          </a:xfrm>
          <a:prstGeom prst="rect">
            <a:avLst/>
          </a:prstGeom>
        </p:spPr>
        <p:txBody>
          <a:bodyPr anchor="t" rtlCol="false" tIns="0" lIns="0" bIns="0" rIns="0">
            <a:spAutoFit/>
          </a:bodyPr>
          <a:lstStyle/>
          <a:p>
            <a:pPr algn="ctr">
              <a:lnSpc>
                <a:spcPts val="19157"/>
              </a:lnSpc>
            </a:pPr>
            <a:r>
              <a:rPr lang="en-US" sz="13684" spc="1518">
                <a:solidFill>
                  <a:srgbClr val="000000"/>
                </a:solidFill>
                <a:latin typeface="Gagalin"/>
              </a:rPr>
              <a:t>persistence </a:t>
            </a:r>
          </a:p>
          <a:p>
            <a:pPr algn="ctr">
              <a:lnSpc>
                <a:spcPts val="19157"/>
              </a:lnSpc>
              <a:spcBef>
                <a:spcPct val="0"/>
              </a:spcBef>
            </a:pPr>
            <a:r>
              <a:rPr lang="en-US" sz="13684" spc="1518">
                <a:solidFill>
                  <a:srgbClr val="000000"/>
                </a:solidFill>
                <a:latin typeface="Gagalin"/>
              </a:rPr>
              <a:t>in science</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
        <p:nvSpPr>
          <p:cNvPr name="Freeform 7" id="7"/>
          <p:cNvSpPr/>
          <p:nvPr/>
        </p:nvSpPr>
        <p:spPr>
          <a:xfrm flipH="false" flipV="false" rot="0">
            <a:off x="6891455" y="4961082"/>
            <a:ext cx="5702596" cy="5287862"/>
          </a:xfrm>
          <a:custGeom>
            <a:avLst/>
            <a:gdLst/>
            <a:ahLst/>
            <a:cxnLst/>
            <a:rect r="r" b="b" t="t" l="l"/>
            <a:pathLst>
              <a:path h="5287862" w="5702596">
                <a:moveTo>
                  <a:pt x="0" y="0"/>
                </a:moveTo>
                <a:lnTo>
                  <a:pt x="5702597" y="0"/>
                </a:lnTo>
                <a:lnTo>
                  <a:pt x="5702597" y="5287862"/>
                </a:lnTo>
                <a:lnTo>
                  <a:pt x="0" y="52878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sp>
        <p:nvSpPr>
          <p:cNvPr name="TextBox 5" id="5"/>
          <p:cNvSpPr txBox="true"/>
          <p:nvPr/>
        </p:nvSpPr>
        <p:spPr>
          <a:xfrm rot="0">
            <a:off x="1175446" y="185789"/>
            <a:ext cx="17054643" cy="2347208"/>
          </a:xfrm>
          <a:prstGeom prst="rect">
            <a:avLst/>
          </a:prstGeom>
        </p:spPr>
        <p:txBody>
          <a:bodyPr anchor="t" rtlCol="false" tIns="0" lIns="0" bIns="0" rIns="0">
            <a:spAutoFit/>
          </a:bodyPr>
          <a:lstStyle/>
          <a:p>
            <a:pPr algn="ctr">
              <a:lnSpc>
                <a:spcPts val="19157"/>
              </a:lnSpc>
              <a:spcBef>
                <a:spcPct val="0"/>
              </a:spcBef>
            </a:pPr>
            <a:r>
              <a:rPr lang="en-US" sz="13684" spc="1518">
                <a:solidFill>
                  <a:srgbClr val="000000"/>
                </a:solidFill>
                <a:latin typeface="Gagalin"/>
              </a:rPr>
              <a:t>Journal Prompt</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
        <p:nvSpPr>
          <p:cNvPr name="TextBox 7" id="7"/>
          <p:cNvSpPr txBox="true"/>
          <p:nvPr/>
        </p:nvSpPr>
        <p:spPr>
          <a:xfrm rot="0">
            <a:off x="1855358" y="2542921"/>
            <a:ext cx="15694819" cy="4244974"/>
          </a:xfrm>
          <a:prstGeom prst="rect">
            <a:avLst/>
          </a:prstGeom>
        </p:spPr>
        <p:txBody>
          <a:bodyPr anchor="t" rtlCol="false" tIns="0" lIns="0" bIns="0" rIns="0">
            <a:spAutoFit/>
          </a:bodyPr>
          <a:lstStyle/>
          <a:p>
            <a:pPr algn="ctr">
              <a:lnSpc>
                <a:spcPts val="11200"/>
              </a:lnSpc>
              <a:spcBef>
                <a:spcPct val="0"/>
              </a:spcBef>
            </a:pPr>
            <a:r>
              <a:rPr lang="en-US" sz="8000" spc="888">
                <a:solidFill>
                  <a:srgbClr val="000000"/>
                </a:solidFill>
                <a:latin typeface="Arimo Bold"/>
              </a:rPr>
              <a:t>Why is it important to keep working hard to achieve a goal?</a:t>
            </a:r>
            <a:r>
              <a:rPr lang="en-US" sz="8000" spc="888">
                <a:solidFill>
                  <a:srgbClr val="000000"/>
                </a:solidFill>
                <a:latin typeface="Arimo Bold"/>
              </a:rPr>
              <a:t> </a:t>
            </a:r>
          </a:p>
        </p:txBody>
      </p:sp>
      <p:sp>
        <p:nvSpPr>
          <p:cNvPr name="Freeform 8" id="8"/>
          <p:cNvSpPr/>
          <p:nvPr/>
        </p:nvSpPr>
        <p:spPr>
          <a:xfrm flipH="false" flipV="false" rot="0">
            <a:off x="7170157" y="6988319"/>
            <a:ext cx="5065222" cy="3075971"/>
          </a:xfrm>
          <a:custGeom>
            <a:avLst/>
            <a:gdLst/>
            <a:ahLst/>
            <a:cxnLst/>
            <a:rect r="r" b="b" t="t" l="l"/>
            <a:pathLst>
              <a:path h="3075971" w="5065222">
                <a:moveTo>
                  <a:pt x="0" y="0"/>
                </a:moveTo>
                <a:lnTo>
                  <a:pt x="5065222" y="0"/>
                </a:lnTo>
                <a:lnTo>
                  <a:pt x="5065222" y="3075971"/>
                </a:lnTo>
                <a:lnTo>
                  <a:pt x="0" y="30759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sp>
        <p:nvSpPr>
          <p:cNvPr name="TextBox 5" id="5"/>
          <p:cNvSpPr txBox="true"/>
          <p:nvPr/>
        </p:nvSpPr>
        <p:spPr>
          <a:xfrm rot="0">
            <a:off x="1197507" y="278719"/>
            <a:ext cx="17090493" cy="2291080"/>
          </a:xfrm>
          <a:prstGeom prst="rect">
            <a:avLst/>
          </a:prstGeom>
        </p:spPr>
        <p:txBody>
          <a:bodyPr anchor="t" rtlCol="false" tIns="0" lIns="0" bIns="0" rIns="0">
            <a:spAutoFit/>
          </a:bodyPr>
          <a:lstStyle/>
          <a:p>
            <a:pPr algn="ctr">
              <a:lnSpc>
                <a:spcPts val="8960"/>
              </a:lnSpc>
            </a:pPr>
            <a:r>
              <a:rPr lang="en-US" sz="8000" spc="888">
                <a:solidFill>
                  <a:srgbClr val="000000"/>
                </a:solidFill>
                <a:latin typeface="Gagalin"/>
              </a:rPr>
              <a:t>First, A pep talk from </a:t>
            </a:r>
          </a:p>
          <a:p>
            <a:pPr algn="ctr">
              <a:lnSpc>
                <a:spcPts val="8960"/>
              </a:lnSpc>
            </a:pPr>
            <a:r>
              <a:rPr lang="en-US" sz="8000" spc="888">
                <a:solidFill>
                  <a:srgbClr val="000000"/>
                </a:solidFill>
                <a:latin typeface="Gagalin"/>
              </a:rPr>
              <a:t>kid president </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grpSp>
        <p:nvGrpSpPr>
          <p:cNvPr name="Group 7" id="7"/>
          <p:cNvGrpSpPr/>
          <p:nvPr/>
        </p:nvGrpSpPr>
        <p:grpSpPr>
          <a:xfrm rot="0">
            <a:off x="3257449" y="2569799"/>
            <a:ext cx="12970609" cy="7511668"/>
            <a:chOff x="0" y="0"/>
            <a:chExt cx="17294145" cy="10015558"/>
          </a:xfrm>
        </p:grpSpPr>
        <p:grpSp>
          <p:nvGrpSpPr>
            <p:cNvPr name="Group 8" id="8"/>
            <p:cNvGrpSpPr/>
            <p:nvPr/>
          </p:nvGrpSpPr>
          <p:grpSpPr>
            <a:xfrm rot="0">
              <a:off x="0" y="0"/>
              <a:ext cx="17294145" cy="10015558"/>
              <a:chOff x="0" y="0"/>
              <a:chExt cx="4160655" cy="2409560"/>
            </a:xfrm>
          </p:grpSpPr>
          <p:sp>
            <p:nvSpPr>
              <p:cNvPr name="Freeform 9" id="9"/>
              <p:cNvSpPr/>
              <p:nvPr/>
            </p:nvSpPr>
            <p:spPr>
              <a:xfrm flipH="false" flipV="false" rot="0">
                <a:off x="0" y="0"/>
                <a:ext cx="4160655" cy="2409560"/>
              </a:xfrm>
              <a:custGeom>
                <a:avLst/>
                <a:gdLst/>
                <a:ahLst/>
                <a:cxnLst/>
                <a:rect r="r" b="b" t="t" l="l"/>
                <a:pathLst>
                  <a:path h="2409560" w="4160655">
                    <a:moveTo>
                      <a:pt x="0" y="0"/>
                    </a:moveTo>
                    <a:lnTo>
                      <a:pt x="4160655" y="0"/>
                    </a:lnTo>
                    <a:lnTo>
                      <a:pt x="4160655" y="2409560"/>
                    </a:lnTo>
                    <a:lnTo>
                      <a:pt x="0" y="2409560"/>
                    </a:lnTo>
                    <a:close/>
                  </a:path>
                </a:pathLst>
              </a:custGeom>
              <a:solidFill>
                <a:srgbClr val="7ED957"/>
              </a:solidFill>
            </p:spPr>
          </p:sp>
        </p:grpSp>
        <p:pic>
          <p:nvPicPr>
            <p:cNvPr name="Picture 10" id="10"/>
            <p:cNvPicPr>
              <a:picLocks noChangeAspect="true"/>
            </p:cNvPicPr>
            <p:nvPr>
              <a:videoFile r:link="rId4"/>
            </p:nvPr>
          </p:nvPicPr>
          <p:blipFill>
            <a:blip r:embed="rId3"/>
            <a:stretch>
              <a:fillRect/>
            </a:stretch>
          </p:blipFill>
          <p:spPr>
            <a:xfrm rot="0">
              <a:off x="810040" y="599449"/>
              <a:ext cx="15674065" cy="8816660"/>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5257052" y="0"/>
            <a:ext cx="13030948" cy="10287000"/>
            <a:chOff x="0" y="0"/>
            <a:chExt cx="3172497" cy="2504459"/>
          </a:xfrm>
        </p:grpSpPr>
        <p:sp>
          <p:nvSpPr>
            <p:cNvPr name="Freeform 6" id="6"/>
            <p:cNvSpPr/>
            <p:nvPr/>
          </p:nvSpPr>
          <p:spPr>
            <a:xfrm flipH="false" flipV="false" rot="0">
              <a:off x="0" y="0"/>
              <a:ext cx="3172497" cy="2504459"/>
            </a:xfrm>
            <a:custGeom>
              <a:avLst/>
              <a:gdLst/>
              <a:ahLst/>
              <a:cxnLst/>
              <a:rect r="r" b="b" t="t" l="l"/>
              <a:pathLst>
                <a:path h="2504459" w="3172497">
                  <a:moveTo>
                    <a:pt x="0" y="0"/>
                  </a:moveTo>
                  <a:lnTo>
                    <a:pt x="3172497" y="0"/>
                  </a:lnTo>
                  <a:lnTo>
                    <a:pt x="3172497" y="2504459"/>
                  </a:lnTo>
                  <a:lnTo>
                    <a:pt x="0" y="2504459"/>
                  </a:lnTo>
                  <a:close/>
                </a:path>
              </a:pathLst>
            </a:custGeom>
            <a:solidFill>
              <a:srgbClr val="7ED957"/>
            </a:solidFill>
          </p:spPr>
        </p:sp>
      </p:grpSp>
      <p:sp>
        <p:nvSpPr>
          <p:cNvPr name="Freeform 7" id="7"/>
          <p:cNvSpPr/>
          <p:nvPr/>
        </p:nvSpPr>
        <p:spPr>
          <a:xfrm flipH="false" flipV="false" rot="-986129">
            <a:off x="947907" y="1041087"/>
            <a:ext cx="4875650" cy="4423544"/>
          </a:xfrm>
          <a:custGeom>
            <a:avLst/>
            <a:gdLst/>
            <a:ahLst/>
            <a:cxnLst/>
            <a:rect r="r" b="b" t="t" l="l"/>
            <a:pathLst>
              <a:path h="4423544" w="4875650">
                <a:moveTo>
                  <a:pt x="0" y="0"/>
                </a:moveTo>
                <a:lnTo>
                  <a:pt x="4875650" y="0"/>
                </a:lnTo>
                <a:lnTo>
                  <a:pt x="4875650" y="4423544"/>
                </a:lnTo>
                <a:lnTo>
                  <a:pt x="0" y="44235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5257052" y="258763"/>
            <a:ext cx="13030948"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Gagalin"/>
              </a:rPr>
              <a:t>3 main points</a:t>
            </a:r>
          </a:p>
        </p:txBody>
      </p:sp>
      <p:sp>
        <p:nvSpPr>
          <p:cNvPr name="TextBox 9" id="9"/>
          <p:cNvSpPr txBox="true"/>
          <p:nvPr/>
        </p:nvSpPr>
        <p:spPr>
          <a:xfrm rot="0">
            <a:off x="5853738" y="2811685"/>
            <a:ext cx="11837576" cy="5845175"/>
          </a:xfrm>
          <a:prstGeom prst="rect">
            <a:avLst/>
          </a:prstGeom>
        </p:spPr>
        <p:txBody>
          <a:bodyPr anchor="t" rtlCol="false" tIns="0" lIns="0" bIns="0" rIns="0">
            <a:spAutoFit/>
          </a:bodyPr>
          <a:lstStyle/>
          <a:p>
            <a:pPr marL="1403351" indent="-701675" lvl="1">
              <a:lnSpc>
                <a:spcPts val="9100"/>
              </a:lnSpc>
              <a:buFont typeface="Arial"/>
              <a:buChar char="•"/>
            </a:pPr>
            <a:r>
              <a:rPr lang="en-US" sz="6500" spc="721">
                <a:solidFill>
                  <a:srgbClr val="000000"/>
                </a:solidFill>
                <a:latin typeface="Arimo"/>
              </a:rPr>
              <a:t>Easy is boring. You're "gooder" than that​!</a:t>
            </a:r>
          </a:p>
          <a:p>
            <a:pPr marL="1403351" indent="-701675" lvl="1">
              <a:lnSpc>
                <a:spcPts val="9100"/>
              </a:lnSpc>
              <a:buFont typeface="Arial"/>
              <a:buChar char="•"/>
            </a:pPr>
            <a:r>
              <a:rPr lang="en-US" sz="6500" spc="721">
                <a:solidFill>
                  <a:srgbClr val="000000"/>
                </a:solidFill>
                <a:latin typeface="Arimo"/>
              </a:rPr>
              <a:t>Don't stop believing!</a:t>
            </a:r>
          </a:p>
          <a:p>
            <a:pPr marL="1403351" indent="-701675" lvl="1">
              <a:lnSpc>
                <a:spcPts val="9100"/>
              </a:lnSpc>
              <a:spcBef>
                <a:spcPct val="0"/>
              </a:spcBef>
              <a:buFont typeface="Arial"/>
              <a:buChar char="•"/>
            </a:pPr>
            <a:r>
              <a:rPr lang="en-US" sz="6500" spc="721">
                <a:solidFill>
                  <a:srgbClr val="000000"/>
                </a:solidFill>
                <a:latin typeface="Arimo"/>
              </a:rPr>
              <a:t>Keep going and going and going!</a:t>
            </a:r>
          </a:p>
        </p:txBody>
      </p:sp>
      <p:sp>
        <p:nvSpPr>
          <p:cNvPr name="TextBox 10" id="10"/>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12" r="0" b="7812"/>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grpSp>
        <p:nvGrpSpPr>
          <p:cNvPr name="Group 5" id="5"/>
          <p:cNvGrpSpPr/>
          <p:nvPr/>
        </p:nvGrpSpPr>
        <p:grpSpPr>
          <a:xfrm rot="0">
            <a:off x="3605617" y="211324"/>
            <a:ext cx="12222956" cy="1634752"/>
            <a:chOff x="0" y="0"/>
            <a:chExt cx="4645523" cy="621313"/>
          </a:xfrm>
        </p:grpSpPr>
        <p:sp>
          <p:nvSpPr>
            <p:cNvPr name="Freeform 6" id="6"/>
            <p:cNvSpPr/>
            <p:nvPr/>
          </p:nvSpPr>
          <p:spPr>
            <a:xfrm flipH="false" flipV="false" rot="0">
              <a:off x="0" y="0"/>
              <a:ext cx="4645523" cy="621313"/>
            </a:xfrm>
            <a:custGeom>
              <a:avLst/>
              <a:gdLst/>
              <a:ahLst/>
              <a:cxnLst/>
              <a:rect r="r" b="b" t="t" l="l"/>
              <a:pathLst>
                <a:path h="621313" w="4645523">
                  <a:moveTo>
                    <a:pt x="0" y="0"/>
                  </a:moveTo>
                  <a:lnTo>
                    <a:pt x="4645523" y="0"/>
                  </a:lnTo>
                  <a:lnTo>
                    <a:pt x="4645523" y="621313"/>
                  </a:lnTo>
                  <a:lnTo>
                    <a:pt x="0" y="621313"/>
                  </a:lnTo>
                  <a:close/>
                </a:path>
              </a:pathLst>
            </a:custGeom>
            <a:solidFill>
              <a:srgbClr val="7ED957"/>
            </a:solidFill>
          </p:spPr>
        </p:sp>
      </p:grpSp>
      <p:grpSp>
        <p:nvGrpSpPr>
          <p:cNvPr name="Group 7" id="7"/>
          <p:cNvGrpSpPr/>
          <p:nvPr/>
        </p:nvGrpSpPr>
        <p:grpSpPr>
          <a:xfrm rot="575683">
            <a:off x="14324832" y="6884422"/>
            <a:ext cx="3338538" cy="3146354"/>
            <a:chOff x="0" y="0"/>
            <a:chExt cx="4451384" cy="4195139"/>
          </a:xfrm>
        </p:grpSpPr>
        <p:sp>
          <p:nvSpPr>
            <p:cNvPr name="Freeform 8" id="8"/>
            <p:cNvSpPr/>
            <p:nvPr/>
          </p:nvSpPr>
          <p:spPr>
            <a:xfrm flipH="false" flipV="false" rot="-4245143">
              <a:off x="2037765" y="207303"/>
              <a:ext cx="2034804" cy="2247274"/>
            </a:xfrm>
            <a:custGeom>
              <a:avLst/>
              <a:gdLst/>
              <a:ahLst/>
              <a:cxnLst/>
              <a:rect r="r" b="b" t="t" l="l"/>
              <a:pathLst>
                <a:path h="2247274" w="2034804">
                  <a:moveTo>
                    <a:pt x="0" y="0"/>
                  </a:moveTo>
                  <a:lnTo>
                    <a:pt x="2034804" y="0"/>
                  </a:lnTo>
                  <a:lnTo>
                    <a:pt x="2034804" y="2247274"/>
                  </a:lnTo>
                  <a:lnTo>
                    <a:pt x="0" y="224727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0" y="1468427"/>
              <a:ext cx="3317901" cy="2726712"/>
            </a:xfrm>
            <a:custGeom>
              <a:avLst/>
              <a:gdLst/>
              <a:ahLst/>
              <a:cxnLst/>
              <a:rect r="r" b="b" t="t" l="l"/>
              <a:pathLst>
                <a:path h="2726712" w="3317901">
                  <a:moveTo>
                    <a:pt x="0" y="0"/>
                  </a:moveTo>
                  <a:lnTo>
                    <a:pt x="3317901" y="0"/>
                  </a:lnTo>
                  <a:lnTo>
                    <a:pt x="3317901" y="2726712"/>
                  </a:lnTo>
                  <a:lnTo>
                    <a:pt x="0" y="27267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sp>
        <p:nvSpPr>
          <p:cNvPr name="TextBox 10" id="10"/>
          <p:cNvSpPr txBox="true"/>
          <p:nvPr/>
        </p:nvSpPr>
        <p:spPr>
          <a:xfrm rot="0">
            <a:off x="1171848" y="258763"/>
            <a:ext cx="17090493"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Gagalin"/>
              </a:rPr>
              <a:t>What is persistence?</a:t>
            </a:r>
          </a:p>
        </p:txBody>
      </p:sp>
      <p:sp>
        <p:nvSpPr>
          <p:cNvPr name="TextBox 11" id="11"/>
          <p:cNvSpPr txBox="true"/>
          <p:nvPr/>
        </p:nvSpPr>
        <p:spPr>
          <a:xfrm rot="0">
            <a:off x="1575073" y="2507552"/>
            <a:ext cx="16284043" cy="5759450"/>
          </a:xfrm>
          <a:prstGeom prst="rect">
            <a:avLst/>
          </a:prstGeom>
        </p:spPr>
        <p:txBody>
          <a:bodyPr anchor="t" rtlCol="false" tIns="0" lIns="0" bIns="0" rIns="0">
            <a:spAutoFit/>
          </a:bodyPr>
          <a:lstStyle/>
          <a:p>
            <a:pPr algn="ctr">
              <a:lnSpc>
                <a:spcPts val="9100"/>
              </a:lnSpc>
              <a:spcBef>
                <a:spcPct val="0"/>
              </a:spcBef>
            </a:pPr>
            <a:r>
              <a:rPr lang="en-US" sz="6500" spc="721">
                <a:solidFill>
                  <a:srgbClr val="000000"/>
                </a:solidFill>
                <a:latin typeface="Arimo"/>
              </a:rPr>
              <a:t>Merriam-Webster defines perseverance as the “continued effort to do or achieve something despite difficulties, failure or opposition”</a:t>
            </a:r>
          </a:p>
        </p:txBody>
      </p:sp>
      <p:sp>
        <p:nvSpPr>
          <p:cNvPr name="TextBox 12" id="12"/>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7812" r="0" b="7812"/>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sp>
        <p:nvSpPr>
          <p:cNvPr name="TextBox 5" id="5"/>
          <p:cNvSpPr txBox="true"/>
          <p:nvPr/>
        </p:nvSpPr>
        <p:spPr>
          <a:xfrm rot="0">
            <a:off x="2515836" y="2037104"/>
            <a:ext cx="14402518" cy="7969250"/>
          </a:xfrm>
          <a:prstGeom prst="rect">
            <a:avLst/>
          </a:prstGeom>
        </p:spPr>
        <p:txBody>
          <a:bodyPr anchor="t" rtlCol="false" tIns="0" lIns="0" bIns="0" rIns="0">
            <a:spAutoFit/>
          </a:bodyPr>
          <a:lstStyle/>
          <a:p>
            <a:pPr marL="1079501" indent="-539750" lvl="1">
              <a:lnSpc>
                <a:spcPts val="7000"/>
              </a:lnSpc>
              <a:buFont typeface="Arial"/>
              <a:buChar char="•"/>
            </a:pPr>
            <a:r>
              <a:rPr lang="en-US" sz="5000" spc="555">
                <a:solidFill>
                  <a:srgbClr val="000000"/>
                </a:solidFill>
                <a:latin typeface="Arimo"/>
              </a:rPr>
              <a:t> Don’t be afraid to fail. ​</a:t>
            </a:r>
          </a:p>
          <a:p>
            <a:pPr marL="1079501" indent="-539750" lvl="1">
              <a:lnSpc>
                <a:spcPts val="7000"/>
              </a:lnSpc>
              <a:buFont typeface="Arial"/>
              <a:buChar char="•"/>
            </a:pPr>
            <a:r>
              <a:rPr lang="en-US" sz="5000" spc="555">
                <a:solidFill>
                  <a:srgbClr val="000000"/>
                </a:solidFill>
                <a:latin typeface="Arimo"/>
              </a:rPr>
              <a:t> If you fail, get back up and try again.​</a:t>
            </a:r>
          </a:p>
          <a:p>
            <a:pPr marL="1079501" indent="-539750" lvl="1">
              <a:lnSpc>
                <a:spcPts val="7000"/>
              </a:lnSpc>
              <a:buFont typeface="Arial"/>
              <a:buChar char="•"/>
            </a:pPr>
            <a:r>
              <a:rPr lang="en-US" sz="5000" spc="555">
                <a:solidFill>
                  <a:srgbClr val="000000"/>
                </a:solidFill>
                <a:latin typeface="Arimo"/>
              </a:rPr>
              <a:t> Be 1% better every day.​</a:t>
            </a:r>
          </a:p>
          <a:p>
            <a:pPr marL="1079501" indent="-539750" lvl="1">
              <a:lnSpc>
                <a:spcPts val="7000"/>
              </a:lnSpc>
              <a:buFont typeface="Arial"/>
              <a:buChar char="•"/>
            </a:pPr>
            <a:r>
              <a:rPr lang="en-US" sz="5000" spc="555">
                <a:solidFill>
                  <a:srgbClr val="000000"/>
                </a:solidFill>
                <a:latin typeface="Arimo"/>
              </a:rPr>
              <a:t> Be willing to take risks​.</a:t>
            </a:r>
          </a:p>
          <a:p>
            <a:pPr marL="1079501" indent="-539750" lvl="1">
              <a:lnSpc>
                <a:spcPts val="7000"/>
              </a:lnSpc>
              <a:buFont typeface="Arial"/>
              <a:buChar char="•"/>
            </a:pPr>
            <a:r>
              <a:rPr lang="en-US" sz="5000" spc="555">
                <a:solidFill>
                  <a:srgbClr val="000000"/>
                </a:solidFill>
                <a:latin typeface="Arimo"/>
              </a:rPr>
              <a:t> Set clear goals.</a:t>
            </a:r>
          </a:p>
          <a:p>
            <a:pPr marL="1079501" indent="-539750" lvl="1">
              <a:lnSpc>
                <a:spcPts val="7000"/>
              </a:lnSpc>
              <a:buFont typeface="Arial"/>
              <a:buChar char="•"/>
            </a:pPr>
            <a:r>
              <a:rPr lang="en-US" sz="5000" spc="555">
                <a:solidFill>
                  <a:srgbClr val="000000"/>
                </a:solidFill>
                <a:latin typeface="Arimo"/>
              </a:rPr>
              <a:t> Understand your motivations for achieving your goals.</a:t>
            </a:r>
          </a:p>
          <a:p>
            <a:pPr marL="1079501" indent="-539750" lvl="1">
              <a:lnSpc>
                <a:spcPts val="7000"/>
              </a:lnSpc>
              <a:spcBef>
                <a:spcPct val="0"/>
              </a:spcBef>
              <a:buFont typeface="Arial"/>
              <a:buChar char="•"/>
            </a:pPr>
            <a:r>
              <a:rPr lang="en-US" sz="5000" spc="555">
                <a:solidFill>
                  <a:srgbClr val="000000"/>
                </a:solidFill>
                <a:latin typeface="Arimo"/>
              </a:rPr>
              <a:t> Understand resistance and how to respond to challenges.</a:t>
            </a:r>
          </a:p>
        </p:txBody>
      </p:sp>
      <p:sp>
        <p:nvSpPr>
          <p:cNvPr name="TextBox 6" id="6"/>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sp>
        <p:nvSpPr>
          <p:cNvPr name="Freeform 7" id="7"/>
          <p:cNvSpPr/>
          <p:nvPr/>
        </p:nvSpPr>
        <p:spPr>
          <a:xfrm flipH="false" flipV="false" rot="0">
            <a:off x="13979476" y="4022822"/>
            <a:ext cx="3690855" cy="2241356"/>
          </a:xfrm>
          <a:custGeom>
            <a:avLst/>
            <a:gdLst/>
            <a:ahLst/>
            <a:cxnLst/>
            <a:rect r="r" b="b" t="t" l="l"/>
            <a:pathLst>
              <a:path h="2241356" w="3690855">
                <a:moveTo>
                  <a:pt x="0" y="0"/>
                </a:moveTo>
                <a:lnTo>
                  <a:pt x="3690855" y="0"/>
                </a:lnTo>
                <a:lnTo>
                  <a:pt x="3690855" y="2241356"/>
                </a:lnTo>
                <a:lnTo>
                  <a:pt x="0" y="224135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2646890" y="211324"/>
            <a:ext cx="14140411" cy="1634752"/>
            <a:chOff x="0" y="0"/>
            <a:chExt cx="5374281" cy="621313"/>
          </a:xfrm>
        </p:grpSpPr>
        <p:sp>
          <p:nvSpPr>
            <p:cNvPr name="Freeform 9" id="9"/>
            <p:cNvSpPr/>
            <p:nvPr/>
          </p:nvSpPr>
          <p:spPr>
            <a:xfrm flipH="false" flipV="false" rot="0">
              <a:off x="0" y="0"/>
              <a:ext cx="5374281" cy="621313"/>
            </a:xfrm>
            <a:custGeom>
              <a:avLst/>
              <a:gdLst/>
              <a:ahLst/>
              <a:cxnLst/>
              <a:rect r="r" b="b" t="t" l="l"/>
              <a:pathLst>
                <a:path h="621313" w="5374281">
                  <a:moveTo>
                    <a:pt x="0" y="0"/>
                  </a:moveTo>
                  <a:lnTo>
                    <a:pt x="5374281" y="0"/>
                  </a:lnTo>
                  <a:lnTo>
                    <a:pt x="5374281" y="621313"/>
                  </a:lnTo>
                  <a:lnTo>
                    <a:pt x="0" y="621313"/>
                  </a:lnTo>
                  <a:close/>
                </a:path>
              </a:pathLst>
            </a:custGeom>
            <a:solidFill>
              <a:srgbClr val="7ED957"/>
            </a:solidFill>
          </p:spPr>
        </p:sp>
      </p:grpSp>
      <p:sp>
        <p:nvSpPr>
          <p:cNvPr name="TextBox 10" id="10"/>
          <p:cNvSpPr txBox="true"/>
          <p:nvPr/>
        </p:nvSpPr>
        <p:spPr>
          <a:xfrm rot="0">
            <a:off x="1171848" y="258763"/>
            <a:ext cx="17090493"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Gagalin"/>
              </a:rPr>
              <a:t>ways to improve persistence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sp>
        <p:nvSpPr>
          <p:cNvPr name="Freeform 5" id="5"/>
          <p:cNvSpPr/>
          <p:nvPr/>
        </p:nvSpPr>
        <p:spPr>
          <a:xfrm flipH="false" flipV="false" rot="0">
            <a:off x="4115270" y="0"/>
            <a:ext cx="9994881" cy="10452163"/>
          </a:xfrm>
          <a:custGeom>
            <a:avLst/>
            <a:gdLst/>
            <a:ahLst/>
            <a:cxnLst/>
            <a:rect r="r" b="b" t="t" l="l"/>
            <a:pathLst>
              <a:path h="10452163" w="9994881">
                <a:moveTo>
                  <a:pt x="0" y="0"/>
                </a:moveTo>
                <a:lnTo>
                  <a:pt x="9994881" y="0"/>
                </a:lnTo>
                <a:lnTo>
                  <a:pt x="9994881" y="10452163"/>
                </a:lnTo>
                <a:lnTo>
                  <a:pt x="0" y="10452163"/>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197507" y="160565"/>
            <a:ext cx="17090493"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Gagalin"/>
              </a:rPr>
              <a:t>Scientists who Persisted</a:t>
            </a:r>
          </a:p>
        </p:txBody>
      </p:sp>
      <p:sp>
        <p:nvSpPr>
          <p:cNvPr name="TextBox 7" id="7"/>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grpSp>
        <p:nvGrpSpPr>
          <p:cNvPr name="Group 8" id="8"/>
          <p:cNvGrpSpPr/>
          <p:nvPr/>
        </p:nvGrpSpPr>
        <p:grpSpPr>
          <a:xfrm rot="0">
            <a:off x="1987309" y="2181389"/>
            <a:ext cx="4522596" cy="3378947"/>
            <a:chOff x="0" y="0"/>
            <a:chExt cx="2028782" cy="1515755"/>
          </a:xfrm>
        </p:grpSpPr>
        <p:sp>
          <p:nvSpPr>
            <p:cNvPr name="Freeform 9" id="9"/>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10" id="10"/>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11" id="11"/>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12" id="12"/>
          <p:cNvSpPr txBox="true"/>
          <p:nvPr/>
        </p:nvSpPr>
        <p:spPr>
          <a:xfrm rot="0">
            <a:off x="1987309" y="2934238"/>
            <a:ext cx="4522596" cy="1758950"/>
          </a:xfrm>
          <a:prstGeom prst="rect">
            <a:avLst/>
          </a:prstGeom>
        </p:spPr>
        <p:txBody>
          <a:bodyPr anchor="t" rtlCol="false" tIns="0" lIns="0" bIns="0" rIns="0">
            <a:spAutoFit/>
          </a:bodyPr>
          <a:lstStyle/>
          <a:p>
            <a:pPr algn="ctr">
              <a:lnSpc>
                <a:spcPts val="6999"/>
              </a:lnSpc>
            </a:pPr>
            <a:r>
              <a:rPr lang="en-US" sz="4999" spc="554">
                <a:solidFill>
                  <a:srgbClr val="000000"/>
                </a:solidFill>
                <a:latin typeface="Arimo"/>
              </a:rPr>
              <a:t>Thomas</a:t>
            </a:r>
          </a:p>
          <a:p>
            <a:pPr algn="ctr">
              <a:lnSpc>
                <a:spcPts val="6999"/>
              </a:lnSpc>
              <a:spcBef>
                <a:spcPct val="0"/>
              </a:spcBef>
            </a:pPr>
            <a:r>
              <a:rPr lang="en-US" sz="4999" spc="554">
                <a:solidFill>
                  <a:srgbClr val="000000"/>
                </a:solidFill>
                <a:latin typeface="Arimo"/>
              </a:rPr>
              <a:t>Edison</a:t>
            </a:r>
          </a:p>
        </p:txBody>
      </p:sp>
      <p:grpSp>
        <p:nvGrpSpPr>
          <p:cNvPr name="Group 13" id="13"/>
          <p:cNvGrpSpPr/>
          <p:nvPr/>
        </p:nvGrpSpPr>
        <p:grpSpPr>
          <a:xfrm rot="0">
            <a:off x="7481455" y="2181389"/>
            <a:ext cx="4522596" cy="3378947"/>
            <a:chOff x="0" y="0"/>
            <a:chExt cx="2028782" cy="1515755"/>
          </a:xfrm>
        </p:grpSpPr>
        <p:sp>
          <p:nvSpPr>
            <p:cNvPr name="Freeform 14" id="14"/>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15" id="15"/>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16" id="16"/>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17" id="17"/>
          <p:cNvSpPr txBox="true"/>
          <p:nvPr/>
        </p:nvSpPr>
        <p:spPr>
          <a:xfrm rot="0">
            <a:off x="7481455" y="2922363"/>
            <a:ext cx="4522596" cy="1768475"/>
          </a:xfrm>
          <a:prstGeom prst="rect">
            <a:avLst/>
          </a:prstGeom>
        </p:spPr>
        <p:txBody>
          <a:bodyPr anchor="t" rtlCol="false" tIns="0" lIns="0" bIns="0" rIns="0">
            <a:spAutoFit/>
          </a:bodyPr>
          <a:lstStyle/>
          <a:p>
            <a:pPr algn="ctr">
              <a:lnSpc>
                <a:spcPts val="7000"/>
              </a:lnSpc>
            </a:pPr>
            <a:r>
              <a:rPr lang="en-US" sz="5000" spc="555">
                <a:solidFill>
                  <a:srgbClr val="000000"/>
                </a:solidFill>
                <a:latin typeface="Arimo"/>
              </a:rPr>
              <a:t>Marie</a:t>
            </a:r>
          </a:p>
          <a:p>
            <a:pPr algn="ctr">
              <a:lnSpc>
                <a:spcPts val="7000"/>
              </a:lnSpc>
              <a:spcBef>
                <a:spcPct val="0"/>
              </a:spcBef>
            </a:pPr>
            <a:r>
              <a:rPr lang="en-US" sz="5000" spc="555">
                <a:solidFill>
                  <a:srgbClr val="000000"/>
                </a:solidFill>
                <a:latin typeface="Arimo"/>
              </a:rPr>
              <a:t>Curie</a:t>
            </a:r>
          </a:p>
        </p:txBody>
      </p:sp>
      <p:grpSp>
        <p:nvGrpSpPr>
          <p:cNvPr name="Group 18" id="18"/>
          <p:cNvGrpSpPr/>
          <p:nvPr/>
        </p:nvGrpSpPr>
        <p:grpSpPr>
          <a:xfrm rot="0">
            <a:off x="12975601" y="2181389"/>
            <a:ext cx="4522596" cy="3378947"/>
            <a:chOff x="0" y="0"/>
            <a:chExt cx="2028782" cy="1515755"/>
          </a:xfrm>
        </p:grpSpPr>
        <p:sp>
          <p:nvSpPr>
            <p:cNvPr name="Freeform 19" id="19"/>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20" id="20"/>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21" id="21"/>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22" id="22"/>
          <p:cNvSpPr txBox="true"/>
          <p:nvPr/>
        </p:nvSpPr>
        <p:spPr>
          <a:xfrm rot="0">
            <a:off x="12975601" y="2924713"/>
            <a:ext cx="4495514" cy="1768475"/>
          </a:xfrm>
          <a:prstGeom prst="rect">
            <a:avLst/>
          </a:prstGeom>
        </p:spPr>
        <p:txBody>
          <a:bodyPr anchor="t" rtlCol="false" tIns="0" lIns="0" bIns="0" rIns="0">
            <a:spAutoFit/>
          </a:bodyPr>
          <a:lstStyle/>
          <a:p>
            <a:pPr algn="ctr">
              <a:lnSpc>
                <a:spcPts val="7000"/>
              </a:lnSpc>
            </a:pPr>
            <a:r>
              <a:rPr lang="en-US" sz="5000" spc="555">
                <a:solidFill>
                  <a:srgbClr val="000000"/>
                </a:solidFill>
                <a:latin typeface="Arimo"/>
              </a:rPr>
              <a:t>Albert</a:t>
            </a:r>
          </a:p>
          <a:p>
            <a:pPr algn="ctr">
              <a:lnSpc>
                <a:spcPts val="7000"/>
              </a:lnSpc>
              <a:spcBef>
                <a:spcPct val="0"/>
              </a:spcBef>
            </a:pPr>
            <a:r>
              <a:rPr lang="en-US" sz="5000" spc="555">
                <a:solidFill>
                  <a:srgbClr val="000000"/>
                </a:solidFill>
                <a:latin typeface="Arimo"/>
              </a:rPr>
              <a:t>Einstein</a:t>
            </a:r>
          </a:p>
        </p:txBody>
      </p:sp>
      <p:grpSp>
        <p:nvGrpSpPr>
          <p:cNvPr name="Group 23" id="23"/>
          <p:cNvGrpSpPr/>
          <p:nvPr/>
        </p:nvGrpSpPr>
        <p:grpSpPr>
          <a:xfrm rot="0">
            <a:off x="2041474" y="6198512"/>
            <a:ext cx="4522596" cy="3378947"/>
            <a:chOff x="0" y="0"/>
            <a:chExt cx="2028782" cy="1515755"/>
          </a:xfrm>
        </p:grpSpPr>
        <p:sp>
          <p:nvSpPr>
            <p:cNvPr name="Freeform 24" id="24"/>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25" id="25"/>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26" id="26"/>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27" id="27"/>
          <p:cNvSpPr txBox="true"/>
          <p:nvPr/>
        </p:nvSpPr>
        <p:spPr>
          <a:xfrm rot="0">
            <a:off x="2041474" y="6498923"/>
            <a:ext cx="4468432" cy="2654300"/>
          </a:xfrm>
          <a:prstGeom prst="rect">
            <a:avLst/>
          </a:prstGeom>
        </p:spPr>
        <p:txBody>
          <a:bodyPr anchor="t" rtlCol="false" tIns="0" lIns="0" bIns="0" rIns="0">
            <a:spAutoFit/>
          </a:bodyPr>
          <a:lstStyle/>
          <a:p>
            <a:pPr algn="ctr">
              <a:lnSpc>
                <a:spcPts val="7000"/>
              </a:lnSpc>
            </a:pPr>
            <a:r>
              <a:rPr lang="en-US" sz="5000" spc="555">
                <a:solidFill>
                  <a:srgbClr val="000000"/>
                </a:solidFill>
                <a:latin typeface="Arimo"/>
              </a:rPr>
              <a:t>George</a:t>
            </a:r>
          </a:p>
          <a:p>
            <a:pPr algn="ctr">
              <a:lnSpc>
                <a:spcPts val="7000"/>
              </a:lnSpc>
            </a:pPr>
            <a:r>
              <a:rPr lang="en-US" sz="5000" spc="555">
                <a:solidFill>
                  <a:srgbClr val="000000"/>
                </a:solidFill>
                <a:latin typeface="Arimo"/>
              </a:rPr>
              <a:t>Washington</a:t>
            </a:r>
          </a:p>
          <a:p>
            <a:pPr algn="ctr">
              <a:lnSpc>
                <a:spcPts val="7000"/>
              </a:lnSpc>
              <a:spcBef>
                <a:spcPct val="0"/>
              </a:spcBef>
            </a:pPr>
            <a:r>
              <a:rPr lang="en-US" sz="5000" spc="555">
                <a:solidFill>
                  <a:srgbClr val="000000"/>
                </a:solidFill>
                <a:latin typeface="Arimo"/>
              </a:rPr>
              <a:t>Carver</a:t>
            </a:r>
          </a:p>
        </p:txBody>
      </p:sp>
      <p:grpSp>
        <p:nvGrpSpPr>
          <p:cNvPr name="Group 28" id="28"/>
          <p:cNvGrpSpPr/>
          <p:nvPr/>
        </p:nvGrpSpPr>
        <p:grpSpPr>
          <a:xfrm rot="0">
            <a:off x="7535620" y="6198512"/>
            <a:ext cx="4522596" cy="3378947"/>
            <a:chOff x="0" y="0"/>
            <a:chExt cx="2028782" cy="1515755"/>
          </a:xfrm>
        </p:grpSpPr>
        <p:sp>
          <p:nvSpPr>
            <p:cNvPr name="Freeform 29" id="29"/>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30" id="30"/>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31" id="31"/>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32" id="32"/>
          <p:cNvSpPr txBox="true"/>
          <p:nvPr/>
        </p:nvSpPr>
        <p:spPr>
          <a:xfrm rot="0">
            <a:off x="7562702" y="6897868"/>
            <a:ext cx="4468432" cy="1768475"/>
          </a:xfrm>
          <a:prstGeom prst="rect">
            <a:avLst/>
          </a:prstGeom>
        </p:spPr>
        <p:txBody>
          <a:bodyPr anchor="t" rtlCol="false" tIns="0" lIns="0" bIns="0" rIns="0">
            <a:spAutoFit/>
          </a:bodyPr>
          <a:lstStyle/>
          <a:p>
            <a:pPr algn="ctr">
              <a:lnSpc>
                <a:spcPts val="7000"/>
              </a:lnSpc>
            </a:pPr>
            <a:r>
              <a:rPr lang="en-US" sz="5000" spc="555">
                <a:solidFill>
                  <a:srgbClr val="000000"/>
                </a:solidFill>
                <a:latin typeface="Arimo"/>
              </a:rPr>
              <a:t>Percy</a:t>
            </a:r>
          </a:p>
          <a:p>
            <a:pPr algn="ctr">
              <a:lnSpc>
                <a:spcPts val="7000"/>
              </a:lnSpc>
              <a:spcBef>
                <a:spcPct val="0"/>
              </a:spcBef>
            </a:pPr>
            <a:r>
              <a:rPr lang="en-US" sz="5000" spc="555">
                <a:solidFill>
                  <a:srgbClr val="000000"/>
                </a:solidFill>
                <a:latin typeface="Arimo"/>
              </a:rPr>
              <a:t>Julian</a:t>
            </a:r>
          </a:p>
        </p:txBody>
      </p:sp>
      <p:grpSp>
        <p:nvGrpSpPr>
          <p:cNvPr name="Group 33" id="33"/>
          <p:cNvGrpSpPr/>
          <p:nvPr/>
        </p:nvGrpSpPr>
        <p:grpSpPr>
          <a:xfrm rot="0">
            <a:off x="13029766" y="6198512"/>
            <a:ext cx="4522596" cy="3378947"/>
            <a:chOff x="0" y="0"/>
            <a:chExt cx="2028782" cy="1515755"/>
          </a:xfrm>
        </p:grpSpPr>
        <p:sp>
          <p:nvSpPr>
            <p:cNvPr name="Freeform 34" id="34"/>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35" id="35"/>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36" id="36"/>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37" id="37"/>
          <p:cNvSpPr txBox="true"/>
          <p:nvPr/>
        </p:nvSpPr>
        <p:spPr>
          <a:xfrm rot="0">
            <a:off x="13058341" y="6897868"/>
            <a:ext cx="4468432" cy="1768475"/>
          </a:xfrm>
          <a:prstGeom prst="rect">
            <a:avLst/>
          </a:prstGeom>
        </p:spPr>
        <p:txBody>
          <a:bodyPr anchor="t" rtlCol="false" tIns="0" lIns="0" bIns="0" rIns="0">
            <a:spAutoFit/>
          </a:bodyPr>
          <a:lstStyle/>
          <a:p>
            <a:pPr algn="ctr">
              <a:lnSpc>
                <a:spcPts val="7000"/>
              </a:lnSpc>
            </a:pPr>
            <a:r>
              <a:rPr lang="en-US" sz="5000" spc="555">
                <a:solidFill>
                  <a:srgbClr val="000000"/>
                </a:solidFill>
                <a:latin typeface="Arimo"/>
              </a:rPr>
              <a:t>Stephen</a:t>
            </a:r>
          </a:p>
          <a:p>
            <a:pPr algn="ctr">
              <a:lnSpc>
                <a:spcPts val="7000"/>
              </a:lnSpc>
              <a:spcBef>
                <a:spcPct val="0"/>
              </a:spcBef>
            </a:pPr>
            <a:r>
              <a:rPr lang="en-US" sz="5000" spc="555">
                <a:solidFill>
                  <a:srgbClr val="000000"/>
                </a:solidFill>
                <a:latin typeface="Arimo"/>
              </a:rPr>
              <a:t>Hawking</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3354" t="17469" r="6628" b="6578"/>
          <a:stretch>
            <a:fillRect/>
          </a:stretch>
        </p:blipFill>
        <p:spPr>
          <a:xfrm flipH="false" flipV="false">
            <a:off x="0" y="0"/>
            <a:ext cx="18288000" cy="10287000"/>
          </a:xfrm>
          <a:prstGeom prst="rect">
            <a:avLst/>
          </a:prstGeom>
        </p:spPr>
      </p:pic>
      <p:grpSp>
        <p:nvGrpSpPr>
          <p:cNvPr name="Group 3" id="3"/>
          <p:cNvGrpSpPr/>
          <p:nvPr/>
        </p:nvGrpSpPr>
        <p:grpSpPr>
          <a:xfrm rot="0">
            <a:off x="249203" y="-364837"/>
            <a:ext cx="948304" cy="10651837"/>
            <a:chOff x="0" y="0"/>
            <a:chExt cx="320784" cy="3603214"/>
          </a:xfrm>
        </p:grpSpPr>
        <p:sp>
          <p:nvSpPr>
            <p:cNvPr name="Freeform 4" id="4"/>
            <p:cNvSpPr/>
            <p:nvPr/>
          </p:nvSpPr>
          <p:spPr>
            <a:xfrm flipH="false" flipV="false" rot="0">
              <a:off x="0" y="0"/>
              <a:ext cx="320784" cy="3603214"/>
            </a:xfrm>
            <a:custGeom>
              <a:avLst/>
              <a:gdLst/>
              <a:ahLst/>
              <a:cxnLst/>
              <a:rect r="r" b="b" t="t" l="l"/>
              <a:pathLst>
                <a:path h="3603214" w="320784">
                  <a:moveTo>
                    <a:pt x="0" y="0"/>
                  </a:moveTo>
                  <a:lnTo>
                    <a:pt x="320784" y="0"/>
                  </a:lnTo>
                  <a:lnTo>
                    <a:pt x="320784" y="3603214"/>
                  </a:lnTo>
                  <a:lnTo>
                    <a:pt x="0" y="3603214"/>
                  </a:lnTo>
                  <a:close/>
                </a:path>
              </a:pathLst>
            </a:custGeom>
            <a:solidFill>
              <a:srgbClr val="7ED957"/>
            </a:solidFill>
          </p:spPr>
        </p:sp>
      </p:grpSp>
      <p:sp>
        <p:nvSpPr>
          <p:cNvPr name="Freeform 5" id="5"/>
          <p:cNvSpPr/>
          <p:nvPr/>
        </p:nvSpPr>
        <p:spPr>
          <a:xfrm flipH="false" flipV="false" rot="0">
            <a:off x="4115270" y="0"/>
            <a:ext cx="9994881" cy="10452163"/>
          </a:xfrm>
          <a:custGeom>
            <a:avLst/>
            <a:gdLst/>
            <a:ahLst/>
            <a:cxnLst/>
            <a:rect r="r" b="b" t="t" l="l"/>
            <a:pathLst>
              <a:path h="10452163" w="9994881">
                <a:moveTo>
                  <a:pt x="0" y="0"/>
                </a:moveTo>
                <a:lnTo>
                  <a:pt x="9994881" y="0"/>
                </a:lnTo>
                <a:lnTo>
                  <a:pt x="9994881" y="10452163"/>
                </a:lnTo>
                <a:lnTo>
                  <a:pt x="0" y="10452163"/>
                </a:lnTo>
                <a:lnTo>
                  <a:pt x="0" y="0"/>
                </a:lnTo>
                <a:close/>
              </a:path>
            </a:pathLst>
          </a:custGeom>
          <a:blipFill>
            <a:blip r:embed="rId3">
              <a:alphaModFix amt="30000"/>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1197507" y="160565"/>
            <a:ext cx="17090493" cy="1377949"/>
          </a:xfrm>
          <a:prstGeom prst="rect">
            <a:avLst/>
          </a:prstGeom>
        </p:spPr>
        <p:txBody>
          <a:bodyPr anchor="t" rtlCol="false" tIns="0" lIns="0" bIns="0" rIns="0">
            <a:spAutoFit/>
          </a:bodyPr>
          <a:lstStyle/>
          <a:p>
            <a:pPr algn="ctr">
              <a:lnSpc>
                <a:spcPts val="11200"/>
              </a:lnSpc>
              <a:spcBef>
                <a:spcPct val="0"/>
              </a:spcBef>
            </a:pPr>
            <a:r>
              <a:rPr lang="en-US" sz="8000">
                <a:solidFill>
                  <a:srgbClr val="000000"/>
                </a:solidFill>
                <a:latin typeface="Gagalin"/>
              </a:rPr>
              <a:t>Scientists who Persisted</a:t>
            </a:r>
          </a:p>
        </p:txBody>
      </p:sp>
      <p:sp>
        <p:nvSpPr>
          <p:cNvPr name="TextBox 7" id="7"/>
          <p:cNvSpPr txBox="true"/>
          <p:nvPr/>
        </p:nvSpPr>
        <p:spPr>
          <a:xfrm rot="-5400000">
            <a:off x="-5039178" y="4803775"/>
            <a:ext cx="11448866" cy="679450"/>
          </a:xfrm>
          <a:prstGeom prst="rect">
            <a:avLst/>
          </a:prstGeom>
        </p:spPr>
        <p:txBody>
          <a:bodyPr anchor="t" rtlCol="false" tIns="0" lIns="0" bIns="0" rIns="0">
            <a:spAutoFit/>
          </a:bodyPr>
          <a:lstStyle/>
          <a:p>
            <a:pPr algn="ctr">
              <a:lnSpc>
                <a:spcPts val="5599"/>
              </a:lnSpc>
              <a:spcBef>
                <a:spcPct val="0"/>
              </a:spcBef>
            </a:pPr>
            <a:r>
              <a:rPr lang="en-US" sz="3999" spc="443">
                <a:solidFill>
                  <a:srgbClr val="FFFFFF"/>
                </a:solidFill>
                <a:latin typeface="Gagalin"/>
              </a:rPr>
              <a:t>persistence</a:t>
            </a:r>
          </a:p>
        </p:txBody>
      </p:sp>
      <p:grpSp>
        <p:nvGrpSpPr>
          <p:cNvPr name="Group 8" id="8"/>
          <p:cNvGrpSpPr/>
          <p:nvPr/>
        </p:nvGrpSpPr>
        <p:grpSpPr>
          <a:xfrm rot="0">
            <a:off x="1987309" y="2181389"/>
            <a:ext cx="4522596" cy="3378947"/>
            <a:chOff x="0" y="0"/>
            <a:chExt cx="2028782" cy="1515755"/>
          </a:xfrm>
        </p:grpSpPr>
        <p:sp>
          <p:nvSpPr>
            <p:cNvPr name="Freeform 9" id="9"/>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10" id="10"/>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11" id="11"/>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12" id="12"/>
          <p:cNvSpPr txBox="true"/>
          <p:nvPr/>
        </p:nvSpPr>
        <p:spPr>
          <a:xfrm rot="0">
            <a:off x="2113848" y="2168705"/>
            <a:ext cx="4156521" cy="3200400"/>
          </a:xfrm>
          <a:prstGeom prst="rect">
            <a:avLst/>
          </a:prstGeom>
        </p:spPr>
        <p:txBody>
          <a:bodyPr anchor="t" rtlCol="false" tIns="0" lIns="0" bIns="0" rIns="0">
            <a:spAutoFit/>
          </a:bodyPr>
          <a:lstStyle/>
          <a:p>
            <a:pPr algn="ctr">
              <a:lnSpc>
                <a:spcPts val="4200"/>
              </a:lnSpc>
              <a:spcBef>
                <a:spcPct val="0"/>
              </a:spcBef>
            </a:pPr>
            <a:r>
              <a:rPr lang="en-US" sz="3000" spc="333">
                <a:solidFill>
                  <a:srgbClr val="000000"/>
                </a:solidFill>
                <a:latin typeface="Arimo"/>
              </a:rPr>
              <a:t>Thomas Edison never gave up and kept trying until he invented things to make our lives easier and better.</a:t>
            </a:r>
          </a:p>
        </p:txBody>
      </p:sp>
      <p:grpSp>
        <p:nvGrpSpPr>
          <p:cNvPr name="Group 13" id="13"/>
          <p:cNvGrpSpPr/>
          <p:nvPr/>
        </p:nvGrpSpPr>
        <p:grpSpPr>
          <a:xfrm rot="0">
            <a:off x="7481455" y="2181389"/>
            <a:ext cx="4522596" cy="3378947"/>
            <a:chOff x="0" y="0"/>
            <a:chExt cx="2028782" cy="1515755"/>
          </a:xfrm>
        </p:grpSpPr>
        <p:sp>
          <p:nvSpPr>
            <p:cNvPr name="Freeform 14" id="14"/>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15" id="15"/>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16" id="16"/>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17" id="17"/>
          <p:cNvSpPr txBox="true"/>
          <p:nvPr/>
        </p:nvSpPr>
        <p:spPr>
          <a:xfrm rot="0">
            <a:off x="7562702" y="2168705"/>
            <a:ext cx="4263713" cy="3200400"/>
          </a:xfrm>
          <a:prstGeom prst="rect">
            <a:avLst/>
          </a:prstGeom>
        </p:spPr>
        <p:txBody>
          <a:bodyPr anchor="t" rtlCol="false" tIns="0" lIns="0" bIns="0" rIns="0">
            <a:spAutoFit/>
          </a:bodyPr>
          <a:lstStyle/>
          <a:p>
            <a:pPr algn="ctr">
              <a:lnSpc>
                <a:spcPts val="4200"/>
              </a:lnSpc>
              <a:spcBef>
                <a:spcPct val="0"/>
              </a:spcBef>
            </a:pPr>
            <a:r>
              <a:rPr lang="en-US" sz="3000" spc="333">
                <a:solidFill>
                  <a:srgbClr val="000000"/>
                </a:solidFill>
                <a:latin typeface="Arimo"/>
              </a:rPr>
              <a:t>Marie Curie discovered radiation which helped us understand more about atoms and energy.</a:t>
            </a:r>
          </a:p>
        </p:txBody>
      </p:sp>
      <p:grpSp>
        <p:nvGrpSpPr>
          <p:cNvPr name="Group 18" id="18"/>
          <p:cNvGrpSpPr/>
          <p:nvPr/>
        </p:nvGrpSpPr>
        <p:grpSpPr>
          <a:xfrm rot="0">
            <a:off x="12975601" y="2181389"/>
            <a:ext cx="4522596" cy="3378947"/>
            <a:chOff x="0" y="0"/>
            <a:chExt cx="2028782" cy="1515755"/>
          </a:xfrm>
        </p:grpSpPr>
        <p:sp>
          <p:nvSpPr>
            <p:cNvPr name="Freeform 19" id="19"/>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20" id="20"/>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21" id="21"/>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22" id="22"/>
          <p:cNvSpPr txBox="true"/>
          <p:nvPr/>
        </p:nvSpPr>
        <p:spPr>
          <a:xfrm rot="0">
            <a:off x="13061326" y="2232563"/>
            <a:ext cx="4293224" cy="3200400"/>
          </a:xfrm>
          <a:prstGeom prst="rect">
            <a:avLst/>
          </a:prstGeom>
        </p:spPr>
        <p:txBody>
          <a:bodyPr anchor="t" rtlCol="false" tIns="0" lIns="0" bIns="0" rIns="0">
            <a:spAutoFit/>
          </a:bodyPr>
          <a:lstStyle/>
          <a:p>
            <a:pPr algn="ctr">
              <a:lnSpc>
                <a:spcPts val="4200"/>
              </a:lnSpc>
              <a:spcBef>
                <a:spcPct val="0"/>
              </a:spcBef>
            </a:pPr>
            <a:r>
              <a:rPr lang="en-US" sz="3000" spc="333">
                <a:solidFill>
                  <a:srgbClr val="000000"/>
                </a:solidFill>
                <a:latin typeface="Arimo"/>
              </a:rPr>
              <a:t>Albert Einstein was a very smart scientist who came up with new ideas about how the universe works.</a:t>
            </a:r>
          </a:p>
        </p:txBody>
      </p:sp>
      <p:grpSp>
        <p:nvGrpSpPr>
          <p:cNvPr name="Group 23" id="23"/>
          <p:cNvGrpSpPr/>
          <p:nvPr/>
        </p:nvGrpSpPr>
        <p:grpSpPr>
          <a:xfrm rot="0">
            <a:off x="2041474" y="6198512"/>
            <a:ext cx="4522596" cy="3378947"/>
            <a:chOff x="0" y="0"/>
            <a:chExt cx="2028782" cy="1515755"/>
          </a:xfrm>
        </p:grpSpPr>
        <p:sp>
          <p:nvSpPr>
            <p:cNvPr name="Freeform 24" id="24"/>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25" id="25"/>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26" id="26"/>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27" id="27"/>
          <p:cNvSpPr txBox="true"/>
          <p:nvPr/>
        </p:nvSpPr>
        <p:spPr>
          <a:xfrm rot="0">
            <a:off x="2052902" y="6198522"/>
            <a:ext cx="4391410" cy="3200400"/>
          </a:xfrm>
          <a:prstGeom prst="rect">
            <a:avLst/>
          </a:prstGeom>
        </p:spPr>
        <p:txBody>
          <a:bodyPr anchor="t" rtlCol="false" tIns="0" lIns="0" bIns="0" rIns="0">
            <a:spAutoFit/>
          </a:bodyPr>
          <a:lstStyle/>
          <a:p>
            <a:pPr algn="ctr">
              <a:lnSpc>
                <a:spcPts val="4200"/>
              </a:lnSpc>
              <a:spcBef>
                <a:spcPct val="0"/>
              </a:spcBef>
            </a:pPr>
            <a:r>
              <a:rPr lang="en-US" sz="3000" spc="333">
                <a:solidFill>
                  <a:srgbClr val="000000"/>
                </a:solidFill>
                <a:latin typeface="Arimo"/>
              </a:rPr>
              <a:t>George Washington Carver found helpful uses for plants, like making peanut butter, to support farmers.</a:t>
            </a:r>
          </a:p>
        </p:txBody>
      </p:sp>
      <p:grpSp>
        <p:nvGrpSpPr>
          <p:cNvPr name="Group 28" id="28"/>
          <p:cNvGrpSpPr/>
          <p:nvPr/>
        </p:nvGrpSpPr>
        <p:grpSpPr>
          <a:xfrm rot="0">
            <a:off x="7535620" y="6198512"/>
            <a:ext cx="4522596" cy="3378947"/>
            <a:chOff x="0" y="0"/>
            <a:chExt cx="2028782" cy="1515755"/>
          </a:xfrm>
        </p:grpSpPr>
        <p:sp>
          <p:nvSpPr>
            <p:cNvPr name="Freeform 29" id="29"/>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30" id="30"/>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31" id="31"/>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32" id="32"/>
          <p:cNvSpPr txBox="true"/>
          <p:nvPr/>
        </p:nvSpPr>
        <p:spPr>
          <a:xfrm rot="0">
            <a:off x="7610897" y="6198522"/>
            <a:ext cx="4263713" cy="3200400"/>
          </a:xfrm>
          <a:prstGeom prst="rect">
            <a:avLst/>
          </a:prstGeom>
        </p:spPr>
        <p:txBody>
          <a:bodyPr anchor="t" rtlCol="false" tIns="0" lIns="0" bIns="0" rIns="0">
            <a:spAutoFit/>
          </a:bodyPr>
          <a:lstStyle/>
          <a:p>
            <a:pPr algn="ctr">
              <a:lnSpc>
                <a:spcPts val="4200"/>
              </a:lnSpc>
              <a:spcBef>
                <a:spcPct val="0"/>
              </a:spcBef>
            </a:pPr>
            <a:r>
              <a:rPr lang="en-US" sz="3000" spc="333">
                <a:solidFill>
                  <a:srgbClr val="000000"/>
                </a:solidFill>
                <a:latin typeface="Arimo"/>
              </a:rPr>
              <a:t>Percy Julian was a clever scientist who made important discoveries using plants to help people feel better.</a:t>
            </a:r>
          </a:p>
        </p:txBody>
      </p:sp>
      <p:grpSp>
        <p:nvGrpSpPr>
          <p:cNvPr name="Group 33" id="33"/>
          <p:cNvGrpSpPr/>
          <p:nvPr/>
        </p:nvGrpSpPr>
        <p:grpSpPr>
          <a:xfrm rot="0">
            <a:off x="13029766" y="6198512"/>
            <a:ext cx="4522596" cy="3378947"/>
            <a:chOff x="0" y="0"/>
            <a:chExt cx="2028782" cy="1515755"/>
          </a:xfrm>
        </p:grpSpPr>
        <p:sp>
          <p:nvSpPr>
            <p:cNvPr name="Freeform 34" id="34"/>
            <p:cNvSpPr/>
            <p:nvPr/>
          </p:nvSpPr>
          <p:spPr>
            <a:xfrm flipH="false" flipV="false" rot="0">
              <a:off x="92710" y="106680"/>
              <a:ext cx="1924643" cy="1396375"/>
            </a:xfrm>
            <a:custGeom>
              <a:avLst/>
              <a:gdLst/>
              <a:ahLst/>
              <a:cxnLst/>
              <a:rect r="r" b="b" t="t" l="l"/>
              <a:pathLst>
                <a:path h="1396375" w="1924643">
                  <a:moveTo>
                    <a:pt x="1897972" y="1207145"/>
                  </a:moveTo>
                  <a:cubicBezTo>
                    <a:pt x="1897972" y="1294775"/>
                    <a:pt x="1821772" y="1365895"/>
                    <a:pt x="1740492" y="1365895"/>
                  </a:cubicBezTo>
                  <a:lnTo>
                    <a:pt x="66040" y="1365895"/>
                  </a:lnTo>
                  <a:cubicBezTo>
                    <a:pt x="43180" y="1365895"/>
                    <a:pt x="20320" y="1360815"/>
                    <a:pt x="0" y="1351925"/>
                  </a:cubicBezTo>
                  <a:cubicBezTo>
                    <a:pt x="26670" y="1379865"/>
                    <a:pt x="63500" y="1396375"/>
                    <a:pt x="106394" y="1396375"/>
                  </a:cubicBezTo>
                  <a:lnTo>
                    <a:pt x="1778592" y="1396375"/>
                  </a:lnTo>
                  <a:cubicBezTo>
                    <a:pt x="1858602" y="1396375"/>
                    <a:pt x="1924642" y="1330335"/>
                    <a:pt x="1924642" y="1250325"/>
                  </a:cubicBezTo>
                  <a:lnTo>
                    <a:pt x="1924642" y="95250"/>
                  </a:lnTo>
                  <a:cubicBezTo>
                    <a:pt x="1924642" y="58420"/>
                    <a:pt x="1910672" y="25400"/>
                    <a:pt x="1889082" y="0"/>
                  </a:cubicBezTo>
                  <a:cubicBezTo>
                    <a:pt x="1895432" y="16510"/>
                    <a:pt x="1897972" y="34290"/>
                    <a:pt x="1897972" y="52070"/>
                  </a:cubicBezTo>
                  <a:lnTo>
                    <a:pt x="1897972" y="1207145"/>
                  </a:lnTo>
                  <a:lnTo>
                    <a:pt x="1897972" y="1207145"/>
                  </a:lnTo>
                  <a:close/>
                </a:path>
              </a:pathLst>
            </a:custGeom>
            <a:solidFill>
              <a:srgbClr val="9AA7B2"/>
            </a:solidFill>
          </p:spPr>
        </p:sp>
        <p:sp>
          <p:nvSpPr>
            <p:cNvPr name="Freeform 35" id="35"/>
            <p:cNvSpPr/>
            <p:nvPr/>
          </p:nvSpPr>
          <p:spPr>
            <a:xfrm flipH="false" flipV="false" rot="0">
              <a:off x="12700" y="12700"/>
              <a:ext cx="1964012" cy="1447175"/>
            </a:xfrm>
            <a:custGeom>
              <a:avLst/>
              <a:gdLst/>
              <a:ahLst/>
              <a:cxnLst/>
              <a:rect r="r" b="b" t="t" l="l"/>
              <a:pathLst>
                <a:path h="1447175" w="1964012">
                  <a:moveTo>
                    <a:pt x="146050" y="1447175"/>
                  </a:moveTo>
                  <a:lnTo>
                    <a:pt x="1817962" y="1447175"/>
                  </a:lnTo>
                  <a:cubicBezTo>
                    <a:pt x="1897973" y="1447175"/>
                    <a:pt x="1964012" y="1381135"/>
                    <a:pt x="1964012" y="1301125"/>
                  </a:cubicBezTo>
                  <a:lnTo>
                    <a:pt x="1964012" y="146050"/>
                  </a:lnTo>
                  <a:cubicBezTo>
                    <a:pt x="1964012" y="66040"/>
                    <a:pt x="1897973" y="0"/>
                    <a:pt x="1817962" y="0"/>
                  </a:cubicBezTo>
                  <a:lnTo>
                    <a:pt x="146050" y="0"/>
                  </a:lnTo>
                  <a:cubicBezTo>
                    <a:pt x="66040" y="0"/>
                    <a:pt x="0" y="66040"/>
                    <a:pt x="0" y="146050"/>
                  </a:cubicBezTo>
                  <a:lnTo>
                    <a:pt x="0" y="1301125"/>
                  </a:lnTo>
                  <a:cubicBezTo>
                    <a:pt x="0" y="1382405"/>
                    <a:pt x="66040" y="1447175"/>
                    <a:pt x="146050" y="1447175"/>
                  </a:cubicBezTo>
                  <a:close/>
                </a:path>
              </a:pathLst>
            </a:custGeom>
            <a:solidFill>
              <a:srgbClr val="7ED957"/>
            </a:solidFill>
          </p:spPr>
        </p:sp>
        <p:sp>
          <p:nvSpPr>
            <p:cNvPr name="Freeform 36" id="36"/>
            <p:cNvSpPr/>
            <p:nvPr/>
          </p:nvSpPr>
          <p:spPr>
            <a:xfrm flipH="false" flipV="false" rot="0">
              <a:off x="0" y="0"/>
              <a:ext cx="2028783" cy="1515755"/>
            </a:xfrm>
            <a:custGeom>
              <a:avLst/>
              <a:gdLst/>
              <a:ahLst/>
              <a:cxnLst/>
              <a:rect r="r" b="b" t="t" l="l"/>
              <a:pathLst>
                <a:path h="1515755" w="2028783">
                  <a:moveTo>
                    <a:pt x="1965283" y="74930"/>
                  </a:moveTo>
                  <a:cubicBezTo>
                    <a:pt x="1937342" y="30480"/>
                    <a:pt x="1887812" y="0"/>
                    <a:pt x="1830662" y="0"/>
                  </a:cubicBezTo>
                  <a:lnTo>
                    <a:pt x="158750" y="0"/>
                  </a:lnTo>
                  <a:cubicBezTo>
                    <a:pt x="71120" y="0"/>
                    <a:pt x="0" y="71120"/>
                    <a:pt x="0" y="158750"/>
                  </a:cubicBezTo>
                  <a:lnTo>
                    <a:pt x="0" y="1313825"/>
                  </a:lnTo>
                  <a:cubicBezTo>
                    <a:pt x="0" y="1365895"/>
                    <a:pt x="25400" y="1411615"/>
                    <a:pt x="63500" y="1440825"/>
                  </a:cubicBezTo>
                  <a:cubicBezTo>
                    <a:pt x="91440" y="1485275"/>
                    <a:pt x="140970" y="1515755"/>
                    <a:pt x="200726" y="1515755"/>
                  </a:cubicBezTo>
                  <a:lnTo>
                    <a:pt x="1870033" y="1515755"/>
                  </a:lnTo>
                  <a:cubicBezTo>
                    <a:pt x="1957662" y="1515755"/>
                    <a:pt x="2028783" y="1444635"/>
                    <a:pt x="2028783" y="1357005"/>
                  </a:cubicBezTo>
                  <a:lnTo>
                    <a:pt x="2028783" y="201930"/>
                  </a:lnTo>
                  <a:cubicBezTo>
                    <a:pt x="2028782" y="149860"/>
                    <a:pt x="2003382" y="104140"/>
                    <a:pt x="1965283" y="74930"/>
                  </a:cubicBezTo>
                  <a:close/>
                  <a:moveTo>
                    <a:pt x="12700" y="1313825"/>
                  </a:moveTo>
                  <a:lnTo>
                    <a:pt x="12700" y="158750"/>
                  </a:lnTo>
                  <a:cubicBezTo>
                    <a:pt x="12700" y="78740"/>
                    <a:pt x="78740" y="12700"/>
                    <a:pt x="158750" y="12700"/>
                  </a:cubicBezTo>
                  <a:lnTo>
                    <a:pt x="1830662" y="12700"/>
                  </a:lnTo>
                  <a:cubicBezTo>
                    <a:pt x="1910673" y="12700"/>
                    <a:pt x="1976712" y="78740"/>
                    <a:pt x="1976712" y="158750"/>
                  </a:cubicBezTo>
                  <a:lnTo>
                    <a:pt x="1976712" y="1313825"/>
                  </a:lnTo>
                  <a:cubicBezTo>
                    <a:pt x="1976712" y="1393835"/>
                    <a:pt x="1910673" y="1459875"/>
                    <a:pt x="1830662" y="1459875"/>
                  </a:cubicBezTo>
                  <a:lnTo>
                    <a:pt x="158750" y="1459875"/>
                  </a:lnTo>
                  <a:cubicBezTo>
                    <a:pt x="78740" y="1459875"/>
                    <a:pt x="12700" y="1395105"/>
                    <a:pt x="12700" y="1313825"/>
                  </a:cubicBezTo>
                  <a:close/>
                  <a:moveTo>
                    <a:pt x="2017352" y="1357005"/>
                  </a:moveTo>
                  <a:cubicBezTo>
                    <a:pt x="2017352" y="1437015"/>
                    <a:pt x="1950042" y="1503055"/>
                    <a:pt x="1870033" y="1503055"/>
                  </a:cubicBezTo>
                  <a:lnTo>
                    <a:pt x="200726" y="1503055"/>
                  </a:lnTo>
                  <a:cubicBezTo>
                    <a:pt x="157480" y="1503055"/>
                    <a:pt x="120650" y="1486545"/>
                    <a:pt x="93980" y="1458605"/>
                  </a:cubicBezTo>
                  <a:cubicBezTo>
                    <a:pt x="114300" y="1467495"/>
                    <a:pt x="135890" y="1472575"/>
                    <a:pt x="160020" y="1472575"/>
                  </a:cubicBezTo>
                  <a:lnTo>
                    <a:pt x="1831933" y="1472575"/>
                  </a:lnTo>
                  <a:cubicBezTo>
                    <a:pt x="1919562" y="1472575"/>
                    <a:pt x="1990683" y="1401455"/>
                    <a:pt x="1990683" y="1313825"/>
                  </a:cubicBezTo>
                  <a:lnTo>
                    <a:pt x="1990683" y="158750"/>
                  </a:lnTo>
                  <a:cubicBezTo>
                    <a:pt x="1990683" y="140970"/>
                    <a:pt x="1986873" y="123190"/>
                    <a:pt x="1981793" y="106680"/>
                  </a:cubicBezTo>
                  <a:cubicBezTo>
                    <a:pt x="2003383" y="132080"/>
                    <a:pt x="2017352" y="165100"/>
                    <a:pt x="2017352" y="201930"/>
                  </a:cubicBezTo>
                  <a:lnTo>
                    <a:pt x="2017352" y="1357005"/>
                  </a:lnTo>
                  <a:cubicBezTo>
                    <a:pt x="2017352" y="1357005"/>
                    <a:pt x="2017352" y="1357005"/>
                    <a:pt x="2017352" y="1357005"/>
                  </a:cubicBezTo>
                  <a:close/>
                </a:path>
              </a:pathLst>
            </a:custGeom>
            <a:solidFill>
              <a:srgbClr val="77838D"/>
            </a:solidFill>
          </p:spPr>
        </p:sp>
      </p:grpSp>
      <p:sp>
        <p:nvSpPr>
          <p:cNvPr name="TextBox 37" id="37"/>
          <p:cNvSpPr txBox="true"/>
          <p:nvPr/>
        </p:nvSpPr>
        <p:spPr>
          <a:xfrm rot="0">
            <a:off x="13088795" y="6198522"/>
            <a:ext cx="4296209" cy="3200400"/>
          </a:xfrm>
          <a:prstGeom prst="rect">
            <a:avLst/>
          </a:prstGeom>
        </p:spPr>
        <p:txBody>
          <a:bodyPr anchor="t" rtlCol="false" tIns="0" lIns="0" bIns="0" rIns="0">
            <a:spAutoFit/>
          </a:bodyPr>
          <a:lstStyle/>
          <a:p>
            <a:pPr algn="ctr">
              <a:lnSpc>
                <a:spcPts val="4200"/>
              </a:lnSpc>
              <a:spcBef>
                <a:spcPct val="0"/>
              </a:spcBef>
            </a:pPr>
            <a:r>
              <a:rPr lang="en-US" sz="3000" spc="333">
                <a:solidFill>
                  <a:srgbClr val="000000"/>
                </a:solidFill>
                <a:latin typeface="Arimo"/>
              </a:rPr>
              <a:t>Stephen Hawking was a scientist who studied space and taught us many things about the universe.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DAFmAFDj93k</dc:identifier>
  <dcterms:modified xsi:type="dcterms:W3CDTF">2011-08-01T06:04:30Z</dcterms:modified>
  <cp:revision>1</cp:revision>
  <dc:title>Slide Show 1.2</dc:title>
</cp:coreProperties>
</file>