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galin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18" Target="slides/slide8.xml" Type="http://schemas.openxmlformats.org/officeDocument/2006/relationships/slide"/><Relationship Id="rId19" Target="slides/slide9.xml" Type="http://schemas.openxmlformats.org/officeDocument/2006/relationships/slide"/><Relationship Id="rId2" Target="presProps.xml" Type="http://schemas.openxmlformats.org/officeDocument/2006/relationships/presProps"/><Relationship Id="rId20" Target="notesMasters/notesMaster1.xml" Type="http://schemas.openxmlformats.org/officeDocument/2006/relationships/notesMaster"/><Relationship Id="rId21" Target="theme/theme2.xml" Type="http://schemas.openxmlformats.org/officeDocument/2006/relationships/theme"/><Relationship Id="rId22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jpeg" Type="http://schemas.openxmlformats.org/officeDocument/2006/relationships/image"/><Relationship Id="rId4" Target="https://youtu.be/2MGMvEnoD6U" TargetMode="External" Type="http://schemas.openxmlformats.org/officeDocument/2006/relationships/video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716" b="1625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68820" y="0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892906" y="7761904"/>
            <a:ext cx="9064476" cy="2181583"/>
          </a:xfrm>
          <a:custGeom>
            <a:avLst/>
            <a:gdLst/>
            <a:ahLst/>
            <a:cxnLst/>
            <a:rect r="r" b="b" t="t" l="l"/>
            <a:pathLst>
              <a:path h="2181583" w="9064476">
                <a:moveTo>
                  <a:pt x="0" y="0"/>
                </a:moveTo>
                <a:lnTo>
                  <a:pt x="9064476" y="0"/>
                </a:lnTo>
                <a:lnTo>
                  <a:pt x="9064476" y="2181582"/>
                </a:lnTo>
                <a:lnTo>
                  <a:pt x="0" y="2181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63936" y="3937147"/>
            <a:ext cx="4882158" cy="5321153"/>
          </a:xfrm>
          <a:custGeom>
            <a:avLst/>
            <a:gdLst/>
            <a:ahLst/>
            <a:cxnLst/>
            <a:rect r="r" b="b" t="t" l="l"/>
            <a:pathLst>
              <a:path h="5321153" w="4882158">
                <a:moveTo>
                  <a:pt x="0" y="0"/>
                </a:moveTo>
                <a:lnTo>
                  <a:pt x="4882157" y="0"/>
                </a:lnTo>
                <a:lnTo>
                  <a:pt x="4882157" y="5321153"/>
                </a:lnTo>
                <a:lnTo>
                  <a:pt x="0" y="5321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4919562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7123" y="289474"/>
            <a:ext cx="16970877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Gagalin"/>
              </a:rPr>
              <a:t>Constructing your future: Persistence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28756" y="4563534"/>
            <a:ext cx="7992777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agalin"/>
              </a:rPr>
              <a:t>Lesson 1: 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Gagalin"/>
              </a:rPr>
              <a:t>Being Persistent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734012">
            <a:off x="7268370" y="2888439"/>
            <a:ext cx="4948767" cy="6671132"/>
          </a:xfrm>
          <a:custGeom>
            <a:avLst/>
            <a:gdLst/>
            <a:ahLst/>
            <a:cxnLst/>
            <a:rect r="r" b="b" t="t" l="l"/>
            <a:pathLst>
              <a:path h="6671132" w="4948767">
                <a:moveTo>
                  <a:pt x="0" y="0"/>
                </a:moveTo>
                <a:lnTo>
                  <a:pt x="4948767" y="0"/>
                </a:lnTo>
                <a:lnTo>
                  <a:pt x="4948767" y="6671132"/>
                </a:lnTo>
                <a:lnTo>
                  <a:pt x="0" y="6671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507" y="219423"/>
            <a:ext cx="17090493" cy="23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Being persistent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75446" y="185789"/>
            <a:ext cx="17054643" cy="23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Journal Prompt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16758" y="2739798"/>
            <a:ext cx="15984784" cy="5664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Arimo Bold"/>
              </a:rPr>
              <a:t>Why is it important to keep trying and not give up if you face a challenge in school?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088149" y="7083558"/>
            <a:ext cx="4713392" cy="2862314"/>
          </a:xfrm>
          <a:custGeom>
            <a:avLst/>
            <a:gdLst/>
            <a:ahLst/>
            <a:cxnLst/>
            <a:rect r="r" b="b" t="t" l="l"/>
            <a:pathLst>
              <a:path h="2862314" w="4713392">
                <a:moveTo>
                  <a:pt x="0" y="0"/>
                </a:moveTo>
                <a:lnTo>
                  <a:pt x="4713392" y="0"/>
                </a:lnTo>
                <a:lnTo>
                  <a:pt x="4713392" y="2862314"/>
                </a:lnTo>
                <a:lnTo>
                  <a:pt x="0" y="28623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2985" y="2135149"/>
            <a:ext cx="14419537" cy="7123151"/>
            <a:chOff x="0" y="0"/>
            <a:chExt cx="4877720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7720" cy="2409560"/>
            </a:xfrm>
            <a:custGeom>
              <a:avLst/>
              <a:gdLst/>
              <a:ahLst/>
              <a:cxnLst/>
              <a:rect r="r" b="b" t="t" l="l"/>
              <a:pathLst>
                <a:path h="2409560" w="4877720">
                  <a:moveTo>
                    <a:pt x="0" y="0"/>
                  </a:moveTo>
                  <a:lnTo>
                    <a:pt x="4877720" y="0"/>
                  </a:lnTo>
                  <a:lnTo>
                    <a:pt x="4877720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What is persistence?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268190" y="3312299"/>
            <a:ext cx="12949127" cy="460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Persistence is when we do something even if it is hard to do, or when we continue trying even if we fail.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701085" y="2362811"/>
            <a:ext cx="11907809" cy="7123151"/>
            <a:chOff x="0" y="0"/>
            <a:chExt cx="4028074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28074" cy="2409560"/>
            </a:xfrm>
            <a:custGeom>
              <a:avLst/>
              <a:gdLst/>
              <a:ahLst/>
              <a:cxnLst/>
              <a:rect r="r" b="b" t="t" l="l"/>
              <a:pathLst>
                <a:path h="2409560" w="4028074">
                  <a:moveTo>
                    <a:pt x="0" y="0"/>
                  </a:moveTo>
                  <a:lnTo>
                    <a:pt x="4028074" y="0"/>
                  </a:lnTo>
                  <a:lnTo>
                    <a:pt x="4028074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111566" y="2742243"/>
            <a:ext cx="11086847" cy="6269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We use persistence all the time!​ 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We use persistence when we: 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learn how to ride our bikes even though we kept falling​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practice a sport we want to get better at ​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try a recipe again even though we burnt last week​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study hard to get a good grade​</a:t>
            </a:r>
          </a:p>
          <a:p>
            <a:pPr marL="755651" indent="-377825" lvl="1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work hard to get the job we want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112472" y="2822762"/>
            <a:ext cx="3794406" cy="4641476"/>
          </a:xfrm>
          <a:custGeom>
            <a:avLst/>
            <a:gdLst/>
            <a:ahLst/>
            <a:cxnLst/>
            <a:rect r="r" b="b" t="t" l="l"/>
            <a:pathLst>
              <a:path h="4641476" w="3794406">
                <a:moveTo>
                  <a:pt x="0" y="0"/>
                </a:moveTo>
                <a:lnTo>
                  <a:pt x="3794406" y="0"/>
                </a:lnTo>
                <a:lnTo>
                  <a:pt x="3794406" y="4641476"/>
                </a:lnTo>
                <a:lnTo>
                  <a:pt x="0" y="46414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When do we use it? 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276505" y="723379"/>
            <a:ext cx="14982795" cy="8840241"/>
            <a:chOff x="0" y="0"/>
            <a:chExt cx="5068254" cy="29904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68254" cy="2990403"/>
            </a:xfrm>
            <a:custGeom>
              <a:avLst/>
              <a:gdLst/>
              <a:ahLst/>
              <a:cxnLst/>
              <a:rect r="r" b="b" t="t" l="l"/>
              <a:pathLst>
                <a:path h="2990403" w="5068254">
                  <a:moveTo>
                    <a:pt x="0" y="0"/>
                  </a:moveTo>
                  <a:lnTo>
                    <a:pt x="5068254" y="0"/>
                  </a:lnTo>
                  <a:lnTo>
                    <a:pt x="5068254" y="2990403"/>
                  </a:lnTo>
                  <a:lnTo>
                    <a:pt x="0" y="2990403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pic>
        <p:nvPicPr>
          <p:cNvPr name="Picture 8" id="8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3428390" y="1577524"/>
            <a:ext cx="12679026" cy="7131951"/>
          </a:xfrm>
          <a:prstGeom prst="rect">
            <a:avLst/>
          </a:prstGeom>
        </p:spPr>
      </p:pic>
      <p:sp>
        <p:nvSpPr>
          <p:cNvPr name="Freeform 9" id="9"/>
          <p:cNvSpPr/>
          <p:nvPr/>
        </p:nvSpPr>
        <p:spPr>
          <a:xfrm flipH="false" flipV="false" rot="0">
            <a:off x="15646187" y="324797"/>
            <a:ext cx="2432568" cy="2505454"/>
          </a:xfrm>
          <a:custGeom>
            <a:avLst/>
            <a:gdLst/>
            <a:ahLst/>
            <a:cxnLst/>
            <a:rect r="r" b="b" t="t" l="l"/>
            <a:pathLst>
              <a:path h="2505454" w="2432568">
                <a:moveTo>
                  <a:pt x="0" y="0"/>
                </a:moveTo>
                <a:lnTo>
                  <a:pt x="2432568" y="0"/>
                </a:lnTo>
                <a:lnTo>
                  <a:pt x="2432568" y="2505454"/>
                </a:lnTo>
                <a:lnTo>
                  <a:pt x="0" y="2505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872931" y="6352330"/>
            <a:ext cx="4386369" cy="2905970"/>
          </a:xfrm>
          <a:custGeom>
            <a:avLst/>
            <a:gdLst/>
            <a:ahLst/>
            <a:cxnLst/>
            <a:rect r="r" b="b" t="t" l="l"/>
            <a:pathLst>
              <a:path h="2905970" w="4386369">
                <a:moveTo>
                  <a:pt x="0" y="0"/>
                </a:moveTo>
                <a:lnTo>
                  <a:pt x="4386369" y="0"/>
                </a:lnTo>
                <a:lnTo>
                  <a:pt x="4386369" y="2905970"/>
                </a:lnTo>
                <a:lnTo>
                  <a:pt x="0" y="29059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04488" y="258763"/>
            <a:ext cx="17083512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Gagalin"/>
              </a:rPr>
              <a:t>Steven Claunch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68566" y="2581645"/>
            <a:ext cx="13955357" cy="2425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4999" spc="554">
                <a:solidFill>
                  <a:srgbClr val="000000"/>
                </a:solidFill>
                <a:latin typeface="Arimo"/>
              </a:rPr>
              <a:t>Let's talk about what we learned about </a:t>
            </a:r>
          </a:p>
          <a:p>
            <a:pPr algn="ctr">
              <a:lnSpc>
                <a:spcPts val="9999"/>
              </a:lnSpc>
            </a:pPr>
            <a:r>
              <a:rPr lang="en-US" sz="4999" spc="554">
                <a:solidFill>
                  <a:srgbClr val="000000"/>
                </a:solidFill>
                <a:latin typeface="Arimo"/>
              </a:rPr>
              <a:t>Steven Claunch and how he persisted.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1007756">
            <a:off x="13703594" y="5973846"/>
            <a:ext cx="3435175" cy="3592340"/>
          </a:xfrm>
          <a:custGeom>
            <a:avLst/>
            <a:gdLst/>
            <a:ahLst/>
            <a:cxnLst/>
            <a:rect r="r" b="b" t="t" l="l"/>
            <a:pathLst>
              <a:path h="3592340" w="3435175">
                <a:moveTo>
                  <a:pt x="0" y="0"/>
                </a:moveTo>
                <a:lnTo>
                  <a:pt x="3435175" y="0"/>
                </a:lnTo>
                <a:lnTo>
                  <a:pt x="3435175" y="3592340"/>
                </a:lnTo>
                <a:lnTo>
                  <a:pt x="0" y="3592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04488" y="258763"/>
            <a:ext cx="17083512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Gagalin"/>
              </a:rPr>
              <a:t>Our persistence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07963" y="1852100"/>
            <a:ext cx="15676562" cy="370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All of us have been </a:t>
            </a:r>
            <a:r>
              <a:rPr lang="en-US" sz="5000" spc="555">
                <a:solidFill>
                  <a:srgbClr val="000000"/>
                </a:solidFill>
                <a:latin typeface="Arimo Italics"/>
              </a:rPr>
              <a:t>persistent</a:t>
            </a:r>
            <a:r>
              <a:rPr lang="en-US" sz="5000" spc="555">
                <a:solidFill>
                  <a:srgbClr val="000000"/>
                </a:solidFill>
                <a:latin typeface="Arimo"/>
              </a:rPr>
              <a:t> in something. </a:t>
            </a:r>
          </a:p>
          <a:p>
            <a:pPr algn="ctr">
              <a:lnSpc>
                <a:spcPts val="10000"/>
              </a:lnSpc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Can you think of a time when you have been persistent?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204488" y="258763"/>
            <a:ext cx="17083512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Gagalin"/>
              </a:rPr>
              <a:t>Our persistence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66297" y="1913335"/>
            <a:ext cx="14159893" cy="442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Now it is your turn!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On your notecard, write about a time when you have been persistent.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You can write about more than time you have been persistent!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1007756">
            <a:off x="13703594" y="5973846"/>
            <a:ext cx="3435175" cy="3592340"/>
          </a:xfrm>
          <a:custGeom>
            <a:avLst/>
            <a:gdLst/>
            <a:ahLst/>
            <a:cxnLst/>
            <a:rect r="r" b="b" t="t" l="l"/>
            <a:pathLst>
              <a:path h="3592340" w="3435175">
                <a:moveTo>
                  <a:pt x="0" y="0"/>
                </a:moveTo>
                <a:lnTo>
                  <a:pt x="3435175" y="0"/>
                </a:lnTo>
                <a:lnTo>
                  <a:pt x="3435175" y="3592340"/>
                </a:lnTo>
                <a:lnTo>
                  <a:pt x="0" y="3592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DAFmAHpSwLA</dc:identifier>
  <dcterms:modified xsi:type="dcterms:W3CDTF">2011-08-01T06:04:30Z</dcterms:modified>
  <cp:revision>1</cp:revision>
  <dc:title>Slide Show 1.1</dc:title>
</cp:coreProperties>
</file>