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compatMode="1" strictFirstAndLastChars="0" saveSubsetFonts="1">
  <p:sldMasterIdLst>
    <p:sldMasterId id="2147483649" r:id="rId1"/>
  </p:sldMasterIdLst>
  <p:notesMasterIdLst>
    <p:notesMasterId r:id="rId71"/>
  </p:notesMasterIdLst>
  <p:handoutMasterIdLst>
    <p:handoutMasterId r:id="rId72"/>
  </p:handoutMasterIdLst>
  <p:sldIdLst>
    <p:sldId id="428" r:id="rId2"/>
    <p:sldId id="364" r:id="rId3"/>
    <p:sldId id="280" r:id="rId4"/>
    <p:sldId id="367" r:id="rId5"/>
    <p:sldId id="325" r:id="rId6"/>
    <p:sldId id="273" r:id="rId7"/>
    <p:sldId id="336" r:id="rId8"/>
    <p:sldId id="326" r:id="rId9"/>
    <p:sldId id="328" r:id="rId10"/>
    <p:sldId id="344" r:id="rId11"/>
    <p:sldId id="369" r:id="rId12"/>
    <p:sldId id="368" r:id="rId13"/>
    <p:sldId id="361" r:id="rId14"/>
    <p:sldId id="256" r:id="rId15"/>
    <p:sldId id="400" r:id="rId16"/>
    <p:sldId id="315" r:id="rId17"/>
    <p:sldId id="313" r:id="rId18"/>
    <p:sldId id="314" r:id="rId19"/>
    <p:sldId id="370" r:id="rId20"/>
    <p:sldId id="401" r:id="rId21"/>
    <p:sldId id="402" r:id="rId22"/>
    <p:sldId id="403" r:id="rId23"/>
    <p:sldId id="408" r:id="rId24"/>
    <p:sldId id="371" r:id="rId25"/>
    <p:sldId id="329" r:id="rId26"/>
    <p:sldId id="373" r:id="rId27"/>
    <p:sldId id="375" r:id="rId28"/>
    <p:sldId id="394" r:id="rId29"/>
    <p:sldId id="376" r:id="rId30"/>
    <p:sldId id="420" r:id="rId31"/>
    <p:sldId id="399" r:id="rId32"/>
    <p:sldId id="421" r:id="rId33"/>
    <p:sldId id="425" r:id="rId34"/>
    <p:sldId id="386" r:id="rId35"/>
    <p:sldId id="422" r:id="rId36"/>
    <p:sldId id="391" r:id="rId37"/>
    <p:sldId id="423" r:id="rId38"/>
    <p:sldId id="389" r:id="rId39"/>
    <p:sldId id="393" r:id="rId40"/>
    <p:sldId id="392" r:id="rId41"/>
    <p:sldId id="395" r:id="rId42"/>
    <p:sldId id="397" r:id="rId43"/>
    <p:sldId id="332" r:id="rId44"/>
    <p:sldId id="284" r:id="rId45"/>
    <p:sldId id="283" r:id="rId46"/>
    <p:sldId id="262" r:id="rId47"/>
    <p:sldId id="286" r:id="rId48"/>
    <p:sldId id="404" r:id="rId49"/>
    <p:sldId id="405" r:id="rId50"/>
    <p:sldId id="406" r:id="rId51"/>
    <p:sldId id="407" r:id="rId52"/>
    <p:sldId id="410" r:id="rId53"/>
    <p:sldId id="411" r:id="rId54"/>
    <p:sldId id="409" r:id="rId55"/>
    <p:sldId id="412" r:id="rId56"/>
    <p:sldId id="413" r:id="rId57"/>
    <p:sldId id="414" r:id="rId58"/>
    <p:sldId id="415" r:id="rId59"/>
    <p:sldId id="416" r:id="rId60"/>
    <p:sldId id="417" r:id="rId61"/>
    <p:sldId id="418" r:id="rId62"/>
    <p:sldId id="419" r:id="rId63"/>
    <p:sldId id="297" r:id="rId64"/>
    <p:sldId id="299" r:id="rId65"/>
    <p:sldId id="302" r:id="rId66"/>
    <p:sldId id="304" r:id="rId67"/>
    <p:sldId id="305" r:id="rId68"/>
    <p:sldId id="309" r:id="rId69"/>
    <p:sldId id="424"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3265"/>
  </p:normalViewPr>
  <p:slideViewPr>
    <p:cSldViewPr>
      <p:cViewPr varScale="1">
        <p:scale>
          <a:sx n="105" d="100"/>
          <a:sy n="105" d="100"/>
        </p:scale>
        <p:origin x="137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690DA7B7-A70F-B2FC-4223-D008E55503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361475" name="Rectangle 3">
            <a:extLst>
              <a:ext uri="{FF2B5EF4-FFF2-40B4-BE49-F238E27FC236}">
                <a16:creationId xmlns:a16="http://schemas.microsoft.com/office/drawing/2014/main" id="{080078CC-7610-A397-6806-4DFC0D6DC10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361476" name="Rectangle 4">
            <a:extLst>
              <a:ext uri="{FF2B5EF4-FFF2-40B4-BE49-F238E27FC236}">
                <a16:creationId xmlns:a16="http://schemas.microsoft.com/office/drawing/2014/main" id="{990CD7F0-707D-6319-22E0-030B10E25FC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361477" name="Rectangle 5">
            <a:extLst>
              <a:ext uri="{FF2B5EF4-FFF2-40B4-BE49-F238E27FC236}">
                <a16:creationId xmlns:a16="http://schemas.microsoft.com/office/drawing/2014/main" id="{7BC4ADCD-0BC5-AA69-13F5-83D8BFADCE8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D71F60A-B819-DB47-9A77-5DFFA3D65A6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FF36212-1ACC-7274-303D-C6546663663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099" name="Rectangle 3">
            <a:extLst>
              <a:ext uri="{FF2B5EF4-FFF2-40B4-BE49-F238E27FC236}">
                <a16:creationId xmlns:a16="http://schemas.microsoft.com/office/drawing/2014/main" id="{C3DE2A10-477A-D14C-52D6-5BC819ED0D7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72708" name="Rectangle 4">
            <a:extLst>
              <a:ext uri="{FF2B5EF4-FFF2-40B4-BE49-F238E27FC236}">
                <a16:creationId xmlns:a16="http://schemas.microsoft.com/office/drawing/2014/main" id="{55311E81-2F7A-DD89-2827-5E1C09C2E887}"/>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A46CAD86-9C40-C93D-0F4C-3CCC258F7C7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6E046C5-C477-3236-2F2D-EE0C1B769AE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4103" name="Rectangle 7">
            <a:extLst>
              <a:ext uri="{FF2B5EF4-FFF2-40B4-BE49-F238E27FC236}">
                <a16:creationId xmlns:a16="http://schemas.microsoft.com/office/drawing/2014/main" id="{D1F95319-67FF-80F4-0FD2-76758A89744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0F485A7-F4B9-9A4C-A805-3614812BA45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36B2E479-9134-00EA-12F3-EB56CC2F4B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80951C-2380-EF4E-8D14-A9A267C26D4C}" type="slidenum">
              <a:rPr lang="en-US" altLang="en-US" sz="1200"/>
              <a:pPr/>
              <a:t>0</a:t>
            </a:fld>
            <a:endParaRPr lang="en-US" altLang="en-US" sz="1200"/>
          </a:p>
        </p:txBody>
      </p:sp>
      <p:sp>
        <p:nvSpPr>
          <p:cNvPr id="73731" name="Rectangle 2">
            <a:extLst>
              <a:ext uri="{FF2B5EF4-FFF2-40B4-BE49-F238E27FC236}">
                <a16:creationId xmlns:a16="http://schemas.microsoft.com/office/drawing/2014/main" id="{8E5E4DF3-1319-0E52-C6C8-44B88D599E94}"/>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CD0C112E-D933-3014-F3C5-94519BE93B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A380E6B-0A0A-785D-3E4A-5A332B7E0B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2C2B2A-BA84-3841-9289-3EAD5027024F}" type="slidenum">
              <a:rPr lang="en-US" altLang="en-US" sz="1200"/>
              <a:pPr/>
              <a:t>9</a:t>
            </a:fld>
            <a:endParaRPr lang="en-US" altLang="en-US" sz="1200"/>
          </a:p>
        </p:txBody>
      </p:sp>
      <p:sp>
        <p:nvSpPr>
          <p:cNvPr id="82947" name="Rectangle 2">
            <a:extLst>
              <a:ext uri="{FF2B5EF4-FFF2-40B4-BE49-F238E27FC236}">
                <a16:creationId xmlns:a16="http://schemas.microsoft.com/office/drawing/2014/main" id="{E96E4DBC-B382-CDF9-3226-B326FAC74E82}"/>
              </a:ext>
            </a:extLst>
          </p:cNvPr>
          <p:cNvSpPr>
            <a:spLocks noChangeArrowheads="1" noTextEdit="1"/>
          </p:cNvSpPr>
          <p:nvPr>
            <p:ph type="sldImg"/>
          </p:nvPr>
        </p:nvSpPr>
        <p:spPr>
          <a:ln/>
        </p:spPr>
      </p:sp>
      <p:sp>
        <p:nvSpPr>
          <p:cNvPr id="82948" name="Rectangle 3">
            <a:extLst>
              <a:ext uri="{FF2B5EF4-FFF2-40B4-BE49-F238E27FC236}">
                <a16:creationId xmlns:a16="http://schemas.microsoft.com/office/drawing/2014/main" id="{07288172-9E98-5F3F-C0CE-B2218685D9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BF3E16F-637A-AE1A-82D4-4B2537542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635B44-4B13-7241-8544-239C8EA94302}" type="slidenum">
              <a:rPr lang="en-US" altLang="en-US" sz="1200"/>
              <a:pPr/>
              <a:t>10</a:t>
            </a:fld>
            <a:endParaRPr lang="en-US" altLang="en-US" sz="1200"/>
          </a:p>
        </p:txBody>
      </p:sp>
      <p:sp>
        <p:nvSpPr>
          <p:cNvPr id="83971" name="Rectangle 2">
            <a:extLst>
              <a:ext uri="{FF2B5EF4-FFF2-40B4-BE49-F238E27FC236}">
                <a16:creationId xmlns:a16="http://schemas.microsoft.com/office/drawing/2014/main" id="{34022607-C2D5-0D6C-6F8D-FBBDF5EAA2BC}"/>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E7C38CF2-16BF-CC73-36DC-9A962C06F6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4C8BC74-273F-B956-CE2D-BAFD2C7CFC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E502FE-E01F-7044-B8ED-FBB73B069C5B}" type="slidenum">
              <a:rPr lang="en-US" altLang="en-US" sz="1200"/>
              <a:pPr/>
              <a:t>11</a:t>
            </a:fld>
            <a:endParaRPr lang="en-US" altLang="en-US" sz="1200"/>
          </a:p>
        </p:txBody>
      </p:sp>
      <p:sp>
        <p:nvSpPr>
          <p:cNvPr id="84995" name="Rectangle 2">
            <a:extLst>
              <a:ext uri="{FF2B5EF4-FFF2-40B4-BE49-F238E27FC236}">
                <a16:creationId xmlns:a16="http://schemas.microsoft.com/office/drawing/2014/main" id="{E57A75D8-A44F-8182-E31D-2C9F5A44F888}"/>
              </a:ext>
            </a:extLst>
          </p:cNvPr>
          <p:cNvSpPr>
            <a:spLocks noChangeArrowheads="1" noTextEdit="1"/>
          </p:cNvSpPr>
          <p:nvPr>
            <p:ph type="sldImg"/>
          </p:nvPr>
        </p:nvSpPr>
        <p:spPr>
          <a:ln/>
        </p:spPr>
      </p:sp>
      <p:sp>
        <p:nvSpPr>
          <p:cNvPr id="84996" name="Rectangle 3">
            <a:extLst>
              <a:ext uri="{FF2B5EF4-FFF2-40B4-BE49-F238E27FC236}">
                <a16:creationId xmlns:a16="http://schemas.microsoft.com/office/drawing/2014/main" id="{439A482F-732A-4AE9-3A66-1FC896A59D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7A1BB43-F56F-5C4F-7BA1-7791610423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9ACE0C-3EC9-F545-A79D-1E6FCE2D6335}" type="slidenum">
              <a:rPr lang="en-US" altLang="en-US" sz="1200"/>
              <a:pPr/>
              <a:t>12</a:t>
            </a:fld>
            <a:endParaRPr lang="en-US" altLang="en-US" sz="1200"/>
          </a:p>
        </p:txBody>
      </p:sp>
      <p:sp>
        <p:nvSpPr>
          <p:cNvPr id="86019" name="Rectangle 2">
            <a:extLst>
              <a:ext uri="{FF2B5EF4-FFF2-40B4-BE49-F238E27FC236}">
                <a16:creationId xmlns:a16="http://schemas.microsoft.com/office/drawing/2014/main" id="{F8DBA4DE-90EA-72D6-3B4A-FC70CC0034B3}"/>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937BD8EE-DD13-9E58-419E-711AE8DC3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3D71B250-6684-71FC-15BD-91A50BCD4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984E54-3E98-4748-8FCE-3C658420084F}" type="slidenum">
              <a:rPr lang="en-US" altLang="en-US" sz="1200"/>
              <a:pPr/>
              <a:t>13</a:t>
            </a:fld>
            <a:endParaRPr lang="en-US" altLang="en-US" sz="1200"/>
          </a:p>
        </p:txBody>
      </p:sp>
      <p:sp>
        <p:nvSpPr>
          <p:cNvPr id="87043" name="Rectangle 2">
            <a:extLst>
              <a:ext uri="{FF2B5EF4-FFF2-40B4-BE49-F238E27FC236}">
                <a16:creationId xmlns:a16="http://schemas.microsoft.com/office/drawing/2014/main" id="{13871C6A-D7D0-9213-8B3C-514C44180B62}"/>
              </a:ext>
            </a:extLst>
          </p:cNvPr>
          <p:cNvSpPr>
            <a:spLocks noChangeArrowheads="1" noTextEdit="1"/>
          </p:cNvSpPr>
          <p:nvPr>
            <p:ph type="sldImg"/>
          </p:nvPr>
        </p:nvSpPr>
        <p:spPr>
          <a:ln/>
        </p:spPr>
      </p:sp>
      <p:sp>
        <p:nvSpPr>
          <p:cNvPr id="87044" name="Rectangle 3">
            <a:extLst>
              <a:ext uri="{FF2B5EF4-FFF2-40B4-BE49-F238E27FC236}">
                <a16:creationId xmlns:a16="http://schemas.microsoft.com/office/drawing/2014/main" id="{FAC15E00-5CBC-6860-0AE2-D5EC78712F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B9DFB00F-029C-970E-CBE0-AF688F278E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5FBF04-F203-274A-BC36-A6E930A7DC2A}" type="slidenum">
              <a:rPr lang="en-US" altLang="en-US" sz="1200"/>
              <a:pPr/>
              <a:t>14</a:t>
            </a:fld>
            <a:endParaRPr lang="en-US" altLang="en-US" sz="1200"/>
          </a:p>
        </p:txBody>
      </p:sp>
      <p:sp>
        <p:nvSpPr>
          <p:cNvPr id="88067" name="Rectangle 2">
            <a:extLst>
              <a:ext uri="{FF2B5EF4-FFF2-40B4-BE49-F238E27FC236}">
                <a16:creationId xmlns:a16="http://schemas.microsoft.com/office/drawing/2014/main" id="{126CB5AD-D235-7022-0C22-2964D8D66923}"/>
              </a:ext>
            </a:extLst>
          </p:cNvPr>
          <p:cNvSpPr>
            <a:spLocks noChangeArrowheads="1" noTextEdit="1"/>
          </p:cNvSpPr>
          <p:nvPr>
            <p:ph type="sldImg"/>
          </p:nvPr>
        </p:nvSpPr>
        <p:spPr>
          <a:solidFill>
            <a:srgbClr val="FFFFFF"/>
          </a:solidFill>
          <a:ln/>
        </p:spPr>
      </p:sp>
      <p:sp>
        <p:nvSpPr>
          <p:cNvPr id="88068" name="Rectangle 3">
            <a:extLst>
              <a:ext uri="{FF2B5EF4-FFF2-40B4-BE49-F238E27FC236}">
                <a16:creationId xmlns:a16="http://schemas.microsoft.com/office/drawing/2014/main" id="{B2032316-0DEC-587F-6E8A-5BB474D63BD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1319CBF-7C5C-0FDB-BB7C-5552B9903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C5B133-AAD4-6745-93C9-DDA2B1B036B0}" type="slidenum">
              <a:rPr lang="en-US" altLang="en-US" sz="1200"/>
              <a:pPr/>
              <a:t>15</a:t>
            </a:fld>
            <a:endParaRPr lang="en-US" altLang="en-US" sz="1200"/>
          </a:p>
        </p:txBody>
      </p:sp>
      <p:sp>
        <p:nvSpPr>
          <p:cNvPr id="89091" name="Rectangle 2">
            <a:extLst>
              <a:ext uri="{FF2B5EF4-FFF2-40B4-BE49-F238E27FC236}">
                <a16:creationId xmlns:a16="http://schemas.microsoft.com/office/drawing/2014/main" id="{C1FE5875-4C80-93E2-5FE8-81E30FB3DE91}"/>
              </a:ext>
            </a:extLst>
          </p:cNvPr>
          <p:cNvSpPr>
            <a:spLocks noChangeArrowheads="1" noTextEdit="1"/>
          </p:cNvSpPr>
          <p:nvPr>
            <p:ph type="sldImg"/>
          </p:nvPr>
        </p:nvSpPr>
        <p:spPr>
          <a:ln/>
        </p:spPr>
      </p:sp>
      <p:sp>
        <p:nvSpPr>
          <p:cNvPr id="89092" name="Rectangle 3">
            <a:extLst>
              <a:ext uri="{FF2B5EF4-FFF2-40B4-BE49-F238E27FC236}">
                <a16:creationId xmlns:a16="http://schemas.microsoft.com/office/drawing/2014/main" id="{373BBB2C-94AF-89DD-5EBF-A23614482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5E9FAB9D-7521-92C1-3FB1-743798DE0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3D80BC-6510-6E42-A86B-9671C4F5105C}" type="slidenum">
              <a:rPr lang="en-US" altLang="en-US" sz="1200"/>
              <a:pPr/>
              <a:t>16</a:t>
            </a:fld>
            <a:endParaRPr lang="en-US" altLang="en-US" sz="1200"/>
          </a:p>
        </p:txBody>
      </p:sp>
      <p:sp>
        <p:nvSpPr>
          <p:cNvPr id="90115" name="Rectangle 2">
            <a:extLst>
              <a:ext uri="{FF2B5EF4-FFF2-40B4-BE49-F238E27FC236}">
                <a16:creationId xmlns:a16="http://schemas.microsoft.com/office/drawing/2014/main" id="{FADD04FF-6CBB-8B8B-C498-DA80D825727F}"/>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EFB26850-2150-3E72-2740-858A8EF41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5FC1E1D-9358-FEE9-6D57-9A3C6D26B2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D39A4E-E918-FB49-9794-367880C8AA1C}" type="slidenum">
              <a:rPr lang="en-US" altLang="en-US" sz="1200"/>
              <a:pPr/>
              <a:t>17</a:t>
            </a:fld>
            <a:endParaRPr lang="en-US" altLang="en-US" sz="1200"/>
          </a:p>
        </p:txBody>
      </p:sp>
      <p:sp>
        <p:nvSpPr>
          <p:cNvPr id="91139" name="Rectangle 2">
            <a:extLst>
              <a:ext uri="{FF2B5EF4-FFF2-40B4-BE49-F238E27FC236}">
                <a16:creationId xmlns:a16="http://schemas.microsoft.com/office/drawing/2014/main" id="{E75D893B-9857-61C3-FE5D-69AC263769B3}"/>
              </a:ext>
            </a:extLst>
          </p:cNvPr>
          <p:cNvSpPr>
            <a:spLocks noChangeArrowheads="1" noTextEdit="1"/>
          </p:cNvSpPr>
          <p:nvPr>
            <p:ph type="sldImg"/>
          </p:nvPr>
        </p:nvSpPr>
        <p:spPr>
          <a:ln/>
        </p:spPr>
      </p:sp>
      <p:sp>
        <p:nvSpPr>
          <p:cNvPr id="91140" name="Rectangle 3">
            <a:extLst>
              <a:ext uri="{FF2B5EF4-FFF2-40B4-BE49-F238E27FC236}">
                <a16:creationId xmlns:a16="http://schemas.microsoft.com/office/drawing/2014/main" id="{19079481-1D55-0732-6E2B-50E9275BF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E6A11D6-FD31-36A6-4177-E945D376C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E45381-08B4-9946-A888-1C192360C30E}" type="slidenum">
              <a:rPr lang="en-US" altLang="en-US" sz="1200"/>
              <a:pPr/>
              <a:t>18</a:t>
            </a:fld>
            <a:endParaRPr lang="en-US" altLang="en-US" sz="1200"/>
          </a:p>
        </p:txBody>
      </p:sp>
      <p:sp>
        <p:nvSpPr>
          <p:cNvPr id="92163" name="Rectangle 2">
            <a:extLst>
              <a:ext uri="{FF2B5EF4-FFF2-40B4-BE49-F238E27FC236}">
                <a16:creationId xmlns:a16="http://schemas.microsoft.com/office/drawing/2014/main" id="{EBE67FB4-C392-0ED7-EA5B-CCE12624CFBE}"/>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62AF6467-59FA-C1F5-4B32-A259528F5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2D16C54-EB35-61A0-1F7B-73ED5F31C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0D11C3-18F8-AE46-A8C2-16C4266E1DF0}" type="slidenum">
              <a:rPr lang="en-US" altLang="en-US" sz="1200"/>
              <a:pPr/>
              <a:t>1</a:t>
            </a:fld>
            <a:endParaRPr lang="en-US" altLang="en-US" sz="1200"/>
          </a:p>
        </p:txBody>
      </p:sp>
      <p:sp>
        <p:nvSpPr>
          <p:cNvPr id="74755" name="Rectangle 2">
            <a:extLst>
              <a:ext uri="{FF2B5EF4-FFF2-40B4-BE49-F238E27FC236}">
                <a16:creationId xmlns:a16="http://schemas.microsoft.com/office/drawing/2014/main" id="{7D461717-B221-F10A-5601-297B5793ED3F}"/>
              </a:ext>
            </a:extLst>
          </p:cNvPr>
          <p:cNvSpPr>
            <a:spLocks noChangeArrowheads="1" noTextEdit="1"/>
          </p:cNvSpPr>
          <p:nvPr>
            <p:ph type="sldImg"/>
          </p:nvPr>
        </p:nvSpPr>
        <p:spPr>
          <a:ln/>
        </p:spPr>
      </p:sp>
      <p:sp>
        <p:nvSpPr>
          <p:cNvPr id="74756" name="Rectangle 3">
            <a:extLst>
              <a:ext uri="{FF2B5EF4-FFF2-40B4-BE49-F238E27FC236}">
                <a16:creationId xmlns:a16="http://schemas.microsoft.com/office/drawing/2014/main" id="{2D4695E8-6AFA-F228-5644-7878A8E2A4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A37D1A0-8CC5-F6B7-D87C-93EFD89086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DC373C-B898-8C4E-A1C6-F81B7DBC967E}" type="slidenum">
              <a:rPr lang="en-US" altLang="en-US" sz="1200"/>
              <a:pPr/>
              <a:t>19</a:t>
            </a:fld>
            <a:endParaRPr lang="en-US" altLang="en-US" sz="1200"/>
          </a:p>
        </p:txBody>
      </p:sp>
      <p:sp>
        <p:nvSpPr>
          <p:cNvPr id="93187" name="Rectangle 2">
            <a:extLst>
              <a:ext uri="{FF2B5EF4-FFF2-40B4-BE49-F238E27FC236}">
                <a16:creationId xmlns:a16="http://schemas.microsoft.com/office/drawing/2014/main" id="{CFE9C3F6-568E-1E55-7540-E5887CC8102B}"/>
              </a:ext>
            </a:extLst>
          </p:cNvPr>
          <p:cNvSpPr>
            <a:spLocks noChangeArrowheads="1" noTextEdit="1"/>
          </p:cNvSpPr>
          <p:nvPr>
            <p:ph type="sldImg"/>
          </p:nvPr>
        </p:nvSpPr>
        <p:spPr>
          <a:ln/>
        </p:spPr>
      </p:sp>
      <p:sp>
        <p:nvSpPr>
          <p:cNvPr id="93188" name="Rectangle 3">
            <a:extLst>
              <a:ext uri="{FF2B5EF4-FFF2-40B4-BE49-F238E27FC236}">
                <a16:creationId xmlns:a16="http://schemas.microsoft.com/office/drawing/2014/main" id="{39FCCE9C-4152-9FEA-703E-079299A9E0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750A79E-1B75-4064-6E06-740C91A58A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313FED-59AD-624D-BBAA-8349437BF92B}" type="slidenum">
              <a:rPr lang="en-US" altLang="en-US" sz="1200"/>
              <a:pPr/>
              <a:t>20</a:t>
            </a:fld>
            <a:endParaRPr lang="en-US" altLang="en-US" sz="1200"/>
          </a:p>
        </p:txBody>
      </p:sp>
      <p:sp>
        <p:nvSpPr>
          <p:cNvPr id="94211" name="Rectangle 2">
            <a:extLst>
              <a:ext uri="{FF2B5EF4-FFF2-40B4-BE49-F238E27FC236}">
                <a16:creationId xmlns:a16="http://schemas.microsoft.com/office/drawing/2014/main" id="{676CFDCB-D965-7E89-56BD-0CFEEC55FA46}"/>
              </a:ext>
            </a:extLst>
          </p:cNvPr>
          <p:cNvSpPr>
            <a:spLocks noChangeArrowheads="1" noTextEdit="1"/>
          </p:cNvSpPr>
          <p:nvPr>
            <p:ph type="sldImg"/>
          </p:nvPr>
        </p:nvSpPr>
        <p:spPr>
          <a:ln/>
        </p:spPr>
      </p:sp>
      <p:sp>
        <p:nvSpPr>
          <p:cNvPr id="94212" name="Rectangle 3">
            <a:extLst>
              <a:ext uri="{FF2B5EF4-FFF2-40B4-BE49-F238E27FC236}">
                <a16:creationId xmlns:a16="http://schemas.microsoft.com/office/drawing/2014/main" id="{9451CFCD-71FD-333D-6F17-0F5DFB005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D9293E6-2276-75F8-4877-F24E3B4739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3733AC-EAD3-204C-A522-32E2B859AE9A}" type="slidenum">
              <a:rPr lang="en-US" altLang="en-US" sz="1200"/>
              <a:pPr/>
              <a:t>21</a:t>
            </a:fld>
            <a:endParaRPr lang="en-US" altLang="en-US" sz="1200"/>
          </a:p>
        </p:txBody>
      </p:sp>
      <p:sp>
        <p:nvSpPr>
          <p:cNvPr id="95235" name="Rectangle 2">
            <a:extLst>
              <a:ext uri="{FF2B5EF4-FFF2-40B4-BE49-F238E27FC236}">
                <a16:creationId xmlns:a16="http://schemas.microsoft.com/office/drawing/2014/main" id="{3FBD436E-7D7C-40E6-9F91-8B3F739261BB}"/>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AB36DF6E-A700-C89C-D6AB-82197CA5F3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D8CA7CA-B2D9-746B-1FEC-D14D3B480A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6DC0AF-7C1F-EC4C-9A7F-3E90C0751CB5}" type="slidenum">
              <a:rPr lang="en-US" altLang="en-US" sz="1200"/>
              <a:pPr/>
              <a:t>22</a:t>
            </a:fld>
            <a:endParaRPr lang="en-US" altLang="en-US" sz="1200"/>
          </a:p>
        </p:txBody>
      </p:sp>
      <p:sp>
        <p:nvSpPr>
          <p:cNvPr id="96259" name="Rectangle 2">
            <a:extLst>
              <a:ext uri="{FF2B5EF4-FFF2-40B4-BE49-F238E27FC236}">
                <a16:creationId xmlns:a16="http://schemas.microsoft.com/office/drawing/2014/main" id="{F49D67EE-B7F3-4A84-61BA-D028DF37892E}"/>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4F167D8A-64A4-17C2-CBB3-F74A28288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1D59E5C-E127-3EA8-90BC-8F3B24F72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1C5739-608F-2E40-BC74-0961BD98FA7F}" type="slidenum">
              <a:rPr lang="en-US" altLang="en-US" sz="1200"/>
              <a:pPr/>
              <a:t>23</a:t>
            </a:fld>
            <a:endParaRPr lang="en-US" altLang="en-US" sz="1200"/>
          </a:p>
        </p:txBody>
      </p:sp>
      <p:sp>
        <p:nvSpPr>
          <p:cNvPr id="97283" name="Rectangle 2">
            <a:extLst>
              <a:ext uri="{FF2B5EF4-FFF2-40B4-BE49-F238E27FC236}">
                <a16:creationId xmlns:a16="http://schemas.microsoft.com/office/drawing/2014/main" id="{63E4AC92-1DE5-9581-2A13-3B268F4A9950}"/>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22225EC9-DCC7-A43E-7FD4-6B567327A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582AFC8-DDB8-B7C3-A9B4-5AA60AD14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DF514D-030F-A044-86D5-F8A07725A1EB}" type="slidenum">
              <a:rPr lang="en-US" altLang="en-US" sz="1200"/>
              <a:pPr/>
              <a:t>24</a:t>
            </a:fld>
            <a:endParaRPr lang="en-US" altLang="en-US" sz="1200"/>
          </a:p>
        </p:txBody>
      </p:sp>
      <p:sp>
        <p:nvSpPr>
          <p:cNvPr id="98307" name="Rectangle 2">
            <a:extLst>
              <a:ext uri="{FF2B5EF4-FFF2-40B4-BE49-F238E27FC236}">
                <a16:creationId xmlns:a16="http://schemas.microsoft.com/office/drawing/2014/main" id="{6537B364-F550-A755-4F3F-DC5E7264DB21}"/>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BCAC2D9F-9213-3589-04C2-7B1BF176D4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Students should already have their IEP from Lesson 2. Have them look at the transition pages.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EF53041-1568-8401-E538-9E01344B6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3A8F6E-71DE-884E-B7B7-625997EAB135}" type="slidenum">
              <a:rPr lang="en-US" altLang="en-US" sz="1200"/>
              <a:pPr/>
              <a:t>25</a:t>
            </a:fld>
            <a:endParaRPr lang="en-US" altLang="en-US" sz="1200"/>
          </a:p>
        </p:txBody>
      </p:sp>
      <p:sp>
        <p:nvSpPr>
          <p:cNvPr id="99331" name="Rectangle 2">
            <a:extLst>
              <a:ext uri="{FF2B5EF4-FFF2-40B4-BE49-F238E27FC236}">
                <a16:creationId xmlns:a16="http://schemas.microsoft.com/office/drawing/2014/main" id="{32D6382A-CF2C-4D91-4495-2C7EABED435E}"/>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FEFE6CAC-916E-AF36-D773-7BBC9D188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F864C181-F1D2-907D-6110-35BF52D858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0BDC63-4462-9446-B2E5-A88D257C22B7}" type="slidenum">
              <a:rPr lang="en-US" altLang="en-US" sz="1200"/>
              <a:pPr/>
              <a:t>26</a:t>
            </a:fld>
            <a:endParaRPr lang="en-US" altLang="en-US" sz="1200"/>
          </a:p>
        </p:txBody>
      </p:sp>
      <p:sp>
        <p:nvSpPr>
          <p:cNvPr id="100355" name="Rectangle 2">
            <a:extLst>
              <a:ext uri="{FF2B5EF4-FFF2-40B4-BE49-F238E27FC236}">
                <a16:creationId xmlns:a16="http://schemas.microsoft.com/office/drawing/2014/main" id="{274A50F8-18BF-AE80-DF56-EB6F35F97A41}"/>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F72D8AE2-9120-7B25-D41D-045CFA7868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2F258CC-817C-D7CD-36A9-1F4CE3CDC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282E79-3CE1-3040-9D6C-69DEEB6D90A9}" type="slidenum">
              <a:rPr lang="en-US" altLang="en-US" sz="1200"/>
              <a:pPr/>
              <a:t>27</a:t>
            </a:fld>
            <a:endParaRPr lang="en-US" altLang="en-US" sz="1200"/>
          </a:p>
        </p:txBody>
      </p:sp>
      <p:sp>
        <p:nvSpPr>
          <p:cNvPr id="101379" name="Rectangle 2">
            <a:extLst>
              <a:ext uri="{FF2B5EF4-FFF2-40B4-BE49-F238E27FC236}">
                <a16:creationId xmlns:a16="http://schemas.microsoft.com/office/drawing/2014/main" id="{677C068A-EFED-A9A2-A9E1-74D9F755FA69}"/>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D2C2FF15-80E5-6B0F-31DC-D3727EE3F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3A3C676F-1F58-7FA0-7940-5A402A7827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370D0E-326E-1547-A332-34CDB78196F2}" type="slidenum">
              <a:rPr lang="en-US" altLang="en-US" sz="1200"/>
              <a:pPr/>
              <a:t>28</a:t>
            </a:fld>
            <a:endParaRPr lang="en-US" altLang="en-US" sz="1200"/>
          </a:p>
        </p:txBody>
      </p:sp>
      <p:sp>
        <p:nvSpPr>
          <p:cNvPr id="102403" name="Rectangle 2">
            <a:extLst>
              <a:ext uri="{FF2B5EF4-FFF2-40B4-BE49-F238E27FC236}">
                <a16:creationId xmlns:a16="http://schemas.microsoft.com/office/drawing/2014/main" id="{AE40E602-A020-6B32-D7CF-08BD3189F94D}"/>
              </a:ext>
            </a:extLst>
          </p:cNvPr>
          <p:cNvSpPr>
            <a:spLocks noChangeArrowheads="1" noTextEdit="1"/>
          </p:cNvSpPr>
          <p:nvPr>
            <p:ph type="sldImg"/>
          </p:nvPr>
        </p:nvSpPr>
        <p:spPr>
          <a:ln/>
        </p:spPr>
      </p:sp>
      <p:sp>
        <p:nvSpPr>
          <p:cNvPr id="102404" name="Rectangle 3">
            <a:extLst>
              <a:ext uri="{FF2B5EF4-FFF2-40B4-BE49-F238E27FC236}">
                <a16:creationId xmlns:a16="http://schemas.microsoft.com/office/drawing/2014/main" id="{37E55EE5-8082-FE2D-49F7-C1EC70A43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20D9B4C-9517-CAFC-9C1B-64AF8FBF49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F5E714-E816-C54B-A10F-5465027AE3D1}" type="slidenum">
              <a:rPr lang="en-US" altLang="en-US" sz="1200"/>
              <a:pPr/>
              <a:t>2</a:t>
            </a:fld>
            <a:endParaRPr lang="en-US" altLang="en-US" sz="1200"/>
          </a:p>
        </p:txBody>
      </p:sp>
      <p:sp>
        <p:nvSpPr>
          <p:cNvPr id="75779" name="Rectangle 2">
            <a:extLst>
              <a:ext uri="{FF2B5EF4-FFF2-40B4-BE49-F238E27FC236}">
                <a16:creationId xmlns:a16="http://schemas.microsoft.com/office/drawing/2014/main" id="{180B77A8-A278-13F5-1B89-4835DB173C43}"/>
              </a:ext>
            </a:extLst>
          </p:cNvPr>
          <p:cNvSpPr>
            <a:spLocks noChangeArrowheads="1" noTextEdit="1"/>
          </p:cNvSpPr>
          <p:nvPr>
            <p:ph type="sldImg"/>
          </p:nvPr>
        </p:nvSpPr>
        <p:spPr>
          <a:solidFill>
            <a:srgbClr val="FFFFFF"/>
          </a:solidFill>
          <a:ln/>
        </p:spPr>
      </p:sp>
      <p:sp>
        <p:nvSpPr>
          <p:cNvPr id="75780" name="Rectangle 3">
            <a:extLst>
              <a:ext uri="{FF2B5EF4-FFF2-40B4-BE49-F238E27FC236}">
                <a16:creationId xmlns:a16="http://schemas.microsoft.com/office/drawing/2014/main" id="{92727668-6A23-713F-4B1F-250090E66FC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3B7281B-2F2B-6999-83AD-1704E551BA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4FBAB5-7A9D-034D-942B-4C3673F1A5A8}" type="slidenum">
              <a:rPr lang="en-US" altLang="en-US" sz="1200"/>
              <a:pPr/>
              <a:t>29</a:t>
            </a:fld>
            <a:endParaRPr lang="en-US" altLang="en-US" sz="1200"/>
          </a:p>
        </p:txBody>
      </p:sp>
      <p:sp>
        <p:nvSpPr>
          <p:cNvPr id="103427" name="Rectangle 2">
            <a:extLst>
              <a:ext uri="{FF2B5EF4-FFF2-40B4-BE49-F238E27FC236}">
                <a16:creationId xmlns:a16="http://schemas.microsoft.com/office/drawing/2014/main" id="{C9EE2D55-28C4-2CBB-7BF2-57BA6CFCFE45}"/>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36343632-5DBB-4A9C-7B1E-548F0306B9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6FE05FC-D308-59E5-15B9-928D3683D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518F71-1ABE-F24C-8A8C-ACD59310EF76}" type="slidenum">
              <a:rPr lang="en-US" altLang="en-US" sz="1200"/>
              <a:pPr/>
              <a:t>30</a:t>
            </a:fld>
            <a:endParaRPr lang="en-US" altLang="en-US" sz="1200"/>
          </a:p>
        </p:txBody>
      </p:sp>
      <p:sp>
        <p:nvSpPr>
          <p:cNvPr id="104451" name="Rectangle 2">
            <a:extLst>
              <a:ext uri="{FF2B5EF4-FFF2-40B4-BE49-F238E27FC236}">
                <a16:creationId xmlns:a16="http://schemas.microsoft.com/office/drawing/2014/main" id="{97A55C5E-5D93-160C-CCD3-482F6D3FFCEE}"/>
              </a:ext>
            </a:extLst>
          </p:cNvPr>
          <p:cNvSpPr>
            <a:spLocks noChangeArrowheads="1" noTextEdit="1"/>
          </p:cNvSpPr>
          <p:nvPr>
            <p:ph type="sldImg"/>
          </p:nvPr>
        </p:nvSpPr>
        <p:spPr>
          <a:ln/>
        </p:spPr>
      </p:sp>
      <p:sp>
        <p:nvSpPr>
          <p:cNvPr id="104452" name="Rectangle 3">
            <a:extLst>
              <a:ext uri="{FF2B5EF4-FFF2-40B4-BE49-F238E27FC236}">
                <a16:creationId xmlns:a16="http://schemas.microsoft.com/office/drawing/2014/main" id="{52CF57BF-3FD9-DBB7-9C51-1A87EC3C6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282F4DF-C83F-AD00-9D05-CF37B1AD1B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A19C98-FFB2-AA4D-B50D-E47BBD54EBF7}" type="slidenum">
              <a:rPr lang="en-US" altLang="en-US" sz="1200"/>
              <a:pPr/>
              <a:t>31</a:t>
            </a:fld>
            <a:endParaRPr lang="en-US" altLang="en-US" sz="1200"/>
          </a:p>
        </p:txBody>
      </p:sp>
      <p:sp>
        <p:nvSpPr>
          <p:cNvPr id="105475" name="Rectangle 2">
            <a:extLst>
              <a:ext uri="{FF2B5EF4-FFF2-40B4-BE49-F238E27FC236}">
                <a16:creationId xmlns:a16="http://schemas.microsoft.com/office/drawing/2014/main" id="{B3421864-44F4-63A9-F334-91601FD3999B}"/>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4F5CF1ED-1383-3D39-4F04-EEF858EAA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99B6F3DA-A68D-4FC5-EAB7-E9B5E3AA33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746025-D0A7-844E-B1A7-1F8EEE1286C2}" type="slidenum">
              <a:rPr lang="en-US" altLang="en-US" sz="1200"/>
              <a:pPr/>
              <a:t>32</a:t>
            </a:fld>
            <a:endParaRPr lang="en-US" altLang="en-US" sz="1200"/>
          </a:p>
        </p:txBody>
      </p:sp>
      <p:sp>
        <p:nvSpPr>
          <p:cNvPr id="106499" name="Rectangle 2">
            <a:extLst>
              <a:ext uri="{FF2B5EF4-FFF2-40B4-BE49-F238E27FC236}">
                <a16:creationId xmlns:a16="http://schemas.microsoft.com/office/drawing/2014/main" id="{F86C177D-48FF-44C1-ADA5-9529D389C959}"/>
              </a:ext>
            </a:extLst>
          </p:cNvPr>
          <p:cNvSpPr>
            <a:spLocks noChangeArrowheads="1" noTextEdit="1"/>
          </p:cNvSpPr>
          <p:nvPr>
            <p:ph type="sldImg"/>
          </p:nvPr>
        </p:nvSpPr>
        <p:spPr>
          <a:ln/>
        </p:spPr>
      </p:sp>
      <p:sp>
        <p:nvSpPr>
          <p:cNvPr id="106500" name="Rectangle 3">
            <a:extLst>
              <a:ext uri="{FF2B5EF4-FFF2-40B4-BE49-F238E27FC236}">
                <a16:creationId xmlns:a16="http://schemas.microsoft.com/office/drawing/2014/main" id="{0B03C466-2B57-43C2-DF4A-2C3ADBAA0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8526820-5A59-F652-C8B0-8CF6A2DBC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F33342-1741-4E42-8B78-0398B6CDBC8A}" type="slidenum">
              <a:rPr lang="en-US" altLang="en-US" sz="1200"/>
              <a:pPr/>
              <a:t>33</a:t>
            </a:fld>
            <a:endParaRPr lang="en-US" altLang="en-US" sz="1200"/>
          </a:p>
        </p:txBody>
      </p:sp>
      <p:sp>
        <p:nvSpPr>
          <p:cNvPr id="107523" name="Rectangle 2">
            <a:extLst>
              <a:ext uri="{FF2B5EF4-FFF2-40B4-BE49-F238E27FC236}">
                <a16:creationId xmlns:a16="http://schemas.microsoft.com/office/drawing/2014/main" id="{32265BBB-FEAB-0057-8030-541059900C9A}"/>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36EF3B28-0193-04DC-5CCC-6C64147CCE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B9B07E90-D836-8C94-F5A4-88EFEB4DD4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B59CDA-BA66-7441-9FA6-972587F756C2}" type="slidenum">
              <a:rPr lang="en-US" altLang="en-US" sz="1200"/>
              <a:pPr/>
              <a:t>34</a:t>
            </a:fld>
            <a:endParaRPr lang="en-US" altLang="en-US" sz="1200"/>
          </a:p>
        </p:txBody>
      </p:sp>
      <p:sp>
        <p:nvSpPr>
          <p:cNvPr id="108547" name="Rectangle 2">
            <a:extLst>
              <a:ext uri="{FF2B5EF4-FFF2-40B4-BE49-F238E27FC236}">
                <a16:creationId xmlns:a16="http://schemas.microsoft.com/office/drawing/2014/main" id="{03F24D50-9BB5-1A85-4A00-77E674A88F10}"/>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E1E2130E-6219-726A-C914-C8D6EF36E7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DFD47AF-B64C-957E-2D87-186DFB6DD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24F6CA-CAAD-0B49-92FB-6990A908FF4A}" type="slidenum">
              <a:rPr lang="en-US" altLang="en-US" sz="1200"/>
              <a:pPr/>
              <a:t>35</a:t>
            </a:fld>
            <a:endParaRPr lang="en-US" altLang="en-US" sz="1200"/>
          </a:p>
        </p:txBody>
      </p:sp>
      <p:sp>
        <p:nvSpPr>
          <p:cNvPr id="109571" name="Rectangle 2">
            <a:extLst>
              <a:ext uri="{FF2B5EF4-FFF2-40B4-BE49-F238E27FC236}">
                <a16:creationId xmlns:a16="http://schemas.microsoft.com/office/drawing/2014/main" id="{5461B41D-A6AE-4418-AE00-D97C07AC1652}"/>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A7B0AF94-1F88-972E-5C05-6CEDA22B0A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EE549A6F-72E2-1783-C6DE-0C31764EE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A30D11-5973-A142-922F-A694E9183804}" type="slidenum">
              <a:rPr lang="en-US" altLang="en-US" sz="1200"/>
              <a:pPr/>
              <a:t>36</a:t>
            </a:fld>
            <a:endParaRPr lang="en-US" altLang="en-US" sz="1200"/>
          </a:p>
        </p:txBody>
      </p:sp>
      <p:sp>
        <p:nvSpPr>
          <p:cNvPr id="110595" name="Rectangle 2">
            <a:extLst>
              <a:ext uri="{FF2B5EF4-FFF2-40B4-BE49-F238E27FC236}">
                <a16:creationId xmlns:a16="http://schemas.microsoft.com/office/drawing/2014/main" id="{65C0B09A-E7F4-EAA4-9774-95866CAEACBC}"/>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40183E6E-4F96-B2AC-8988-0427DD71D6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56D8F253-3407-3BD9-5599-FC75FAEB28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57968F-C7EF-CB40-8DD7-108CB343F5B4}" type="slidenum">
              <a:rPr lang="en-US" altLang="en-US" sz="1200"/>
              <a:pPr/>
              <a:t>37</a:t>
            </a:fld>
            <a:endParaRPr lang="en-US" altLang="en-US" sz="1200"/>
          </a:p>
        </p:txBody>
      </p:sp>
      <p:sp>
        <p:nvSpPr>
          <p:cNvPr id="111619" name="Rectangle 2">
            <a:extLst>
              <a:ext uri="{FF2B5EF4-FFF2-40B4-BE49-F238E27FC236}">
                <a16:creationId xmlns:a16="http://schemas.microsoft.com/office/drawing/2014/main" id="{A762B879-E7C0-0AF7-DBA4-AB8BA8AECEC0}"/>
              </a:ext>
            </a:extLst>
          </p:cNvPr>
          <p:cNvSpPr>
            <a:spLocks noChangeArrowheads="1" noTextEdit="1"/>
          </p:cNvSpPr>
          <p:nvPr>
            <p:ph type="sldImg"/>
          </p:nvPr>
        </p:nvSpPr>
        <p:spPr>
          <a:ln/>
        </p:spPr>
      </p:sp>
      <p:sp>
        <p:nvSpPr>
          <p:cNvPr id="111620" name="Rectangle 3">
            <a:extLst>
              <a:ext uri="{FF2B5EF4-FFF2-40B4-BE49-F238E27FC236}">
                <a16:creationId xmlns:a16="http://schemas.microsoft.com/office/drawing/2014/main" id="{F7F7D161-F72D-4C33-4C9C-D3A60D9E3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48F5F12-E8C6-65A4-019C-9152951D37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BBEAB4-090C-8241-BB3F-2BA22615E92C}" type="slidenum">
              <a:rPr lang="en-US" altLang="en-US" sz="1200"/>
              <a:pPr/>
              <a:t>38</a:t>
            </a:fld>
            <a:endParaRPr lang="en-US" altLang="en-US" sz="1200"/>
          </a:p>
        </p:txBody>
      </p:sp>
      <p:sp>
        <p:nvSpPr>
          <p:cNvPr id="112643" name="Rectangle 2">
            <a:extLst>
              <a:ext uri="{FF2B5EF4-FFF2-40B4-BE49-F238E27FC236}">
                <a16:creationId xmlns:a16="http://schemas.microsoft.com/office/drawing/2014/main" id="{4BD66E33-753E-898B-BD58-EA29E616AC7D}"/>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02392A4D-B7CA-1944-0FFD-AEBD25899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4F1E28A-926B-954E-00D1-D5B2D903C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6F6781-EB4E-7C41-B31A-4D8BD3668DD8}" type="slidenum">
              <a:rPr lang="en-US" altLang="en-US" sz="1200"/>
              <a:pPr/>
              <a:t>3</a:t>
            </a:fld>
            <a:endParaRPr lang="en-US" altLang="en-US" sz="1200"/>
          </a:p>
        </p:txBody>
      </p:sp>
      <p:sp>
        <p:nvSpPr>
          <p:cNvPr id="76803" name="Rectangle 2">
            <a:extLst>
              <a:ext uri="{FF2B5EF4-FFF2-40B4-BE49-F238E27FC236}">
                <a16:creationId xmlns:a16="http://schemas.microsoft.com/office/drawing/2014/main" id="{1FBE25F5-54F1-5316-48CA-4B4A265A6B1C}"/>
              </a:ext>
            </a:extLst>
          </p:cNvPr>
          <p:cNvSpPr>
            <a:spLocks noChangeArrowheads="1" noTextEdit="1"/>
          </p:cNvSpPr>
          <p:nvPr>
            <p:ph type="sldImg"/>
          </p:nvPr>
        </p:nvSpPr>
        <p:spPr>
          <a:ln/>
        </p:spPr>
      </p:sp>
      <p:sp>
        <p:nvSpPr>
          <p:cNvPr id="76804" name="Rectangle 3">
            <a:extLst>
              <a:ext uri="{FF2B5EF4-FFF2-40B4-BE49-F238E27FC236}">
                <a16:creationId xmlns:a16="http://schemas.microsoft.com/office/drawing/2014/main" id="{F0DA4C4B-5EC4-F356-18E8-45D0DA1DD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2E934F4-724F-9C4F-841F-D6F07B1D0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FB1155-2931-834A-B94D-E557E16CED53}" type="slidenum">
              <a:rPr lang="en-US" altLang="en-US" sz="1200"/>
              <a:pPr/>
              <a:t>39</a:t>
            </a:fld>
            <a:endParaRPr lang="en-US" altLang="en-US" sz="1200"/>
          </a:p>
        </p:txBody>
      </p:sp>
      <p:sp>
        <p:nvSpPr>
          <p:cNvPr id="113667" name="Rectangle 2">
            <a:extLst>
              <a:ext uri="{FF2B5EF4-FFF2-40B4-BE49-F238E27FC236}">
                <a16:creationId xmlns:a16="http://schemas.microsoft.com/office/drawing/2014/main" id="{EBE6D96F-F531-5E21-BB42-D4AB536122A3}"/>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BFC7A505-5A1F-1BC8-D444-18B9579DB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AAFDF6A-BB24-D420-574E-80C0107A50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BD3291-9D91-9B42-A1DF-B23FB05CAF14}" type="slidenum">
              <a:rPr lang="en-US" altLang="en-US" sz="1200"/>
              <a:pPr/>
              <a:t>40</a:t>
            </a:fld>
            <a:endParaRPr lang="en-US" altLang="en-US" sz="1200"/>
          </a:p>
        </p:txBody>
      </p:sp>
      <p:sp>
        <p:nvSpPr>
          <p:cNvPr id="114691" name="Rectangle 2">
            <a:extLst>
              <a:ext uri="{FF2B5EF4-FFF2-40B4-BE49-F238E27FC236}">
                <a16:creationId xmlns:a16="http://schemas.microsoft.com/office/drawing/2014/main" id="{638A0E15-47F5-B316-7262-3C1CF98AC58C}"/>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B0E634DF-FA6E-A092-B50D-1251ED377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A09D78C-5BB3-5D0E-C0F9-823BF0849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36006C-FBD7-4045-9E1C-E221FDA61B6B}" type="slidenum">
              <a:rPr lang="en-US" altLang="en-US" sz="1200"/>
              <a:pPr/>
              <a:t>41</a:t>
            </a:fld>
            <a:endParaRPr lang="en-US" altLang="en-US" sz="1200"/>
          </a:p>
        </p:txBody>
      </p:sp>
      <p:sp>
        <p:nvSpPr>
          <p:cNvPr id="115715" name="Rectangle 2">
            <a:extLst>
              <a:ext uri="{FF2B5EF4-FFF2-40B4-BE49-F238E27FC236}">
                <a16:creationId xmlns:a16="http://schemas.microsoft.com/office/drawing/2014/main" id="{E8C28768-4868-BD94-263E-2768BE7AFDAA}"/>
              </a:ext>
            </a:extLst>
          </p:cNvPr>
          <p:cNvSpPr>
            <a:spLocks noChangeArrowheads="1" noTextEdit="1"/>
          </p:cNvSpPr>
          <p:nvPr>
            <p:ph type="sldImg"/>
          </p:nvPr>
        </p:nvSpPr>
        <p:spPr>
          <a:ln/>
        </p:spPr>
      </p:sp>
      <p:sp>
        <p:nvSpPr>
          <p:cNvPr id="115716" name="Rectangle 3">
            <a:extLst>
              <a:ext uri="{FF2B5EF4-FFF2-40B4-BE49-F238E27FC236}">
                <a16:creationId xmlns:a16="http://schemas.microsoft.com/office/drawing/2014/main" id="{7C5CA9CC-2F07-8C5B-A40B-51A8BB6C09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028379B-4EAE-663F-C68C-C9130AC651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A3537D-37DA-B84B-87C7-FC86C9E48EB8}" type="slidenum">
              <a:rPr lang="en-US" altLang="en-US" sz="1200"/>
              <a:pPr/>
              <a:t>42</a:t>
            </a:fld>
            <a:endParaRPr lang="en-US" altLang="en-US" sz="1200"/>
          </a:p>
        </p:txBody>
      </p:sp>
      <p:sp>
        <p:nvSpPr>
          <p:cNvPr id="116739" name="Rectangle 2">
            <a:extLst>
              <a:ext uri="{FF2B5EF4-FFF2-40B4-BE49-F238E27FC236}">
                <a16:creationId xmlns:a16="http://schemas.microsoft.com/office/drawing/2014/main" id="{2195A37B-3FEE-985B-0591-732A15191329}"/>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BF8D9D4D-6E52-81A4-A510-1677085CE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46B9254A-D18D-B1C4-2CD2-CEFB0F28C5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8D650C-85CB-D94F-92FF-63067F658259}" type="slidenum">
              <a:rPr lang="en-US" altLang="en-US" sz="1200"/>
              <a:pPr/>
              <a:t>43</a:t>
            </a:fld>
            <a:endParaRPr lang="en-US" altLang="en-US" sz="1200"/>
          </a:p>
        </p:txBody>
      </p:sp>
      <p:sp>
        <p:nvSpPr>
          <p:cNvPr id="117763" name="Rectangle 2">
            <a:extLst>
              <a:ext uri="{FF2B5EF4-FFF2-40B4-BE49-F238E27FC236}">
                <a16:creationId xmlns:a16="http://schemas.microsoft.com/office/drawing/2014/main" id="{0D115DC8-06B2-24E1-E72F-11389BFC8AD2}"/>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AAFF3E75-6757-DAC3-A6BE-59BC77FCEE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3537E11-3369-8C4D-B364-E7AAC63C2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8B531B-BFEA-8044-95E4-7282A0DAB41D}" type="slidenum">
              <a:rPr lang="en-US" altLang="en-US" sz="1200"/>
              <a:pPr/>
              <a:t>44</a:t>
            </a:fld>
            <a:endParaRPr lang="en-US" altLang="en-US" sz="1200"/>
          </a:p>
        </p:txBody>
      </p:sp>
      <p:sp>
        <p:nvSpPr>
          <p:cNvPr id="118787" name="Rectangle 2">
            <a:extLst>
              <a:ext uri="{FF2B5EF4-FFF2-40B4-BE49-F238E27FC236}">
                <a16:creationId xmlns:a16="http://schemas.microsoft.com/office/drawing/2014/main" id="{2FFA3C04-E07E-E190-5EA9-9A87BCB6493B}"/>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F6E8DEF0-021F-0B69-0AD8-C595CB5485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EF5C4387-9553-A9D1-2AC4-A27F8288BD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DE5AB4-60E9-4149-98A6-2DA12FABA1BD}" type="slidenum">
              <a:rPr lang="en-US" altLang="en-US" sz="1200"/>
              <a:pPr/>
              <a:t>45</a:t>
            </a:fld>
            <a:endParaRPr lang="en-US" altLang="en-US" sz="1200"/>
          </a:p>
        </p:txBody>
      </p:sp>
      <p:sp>
        <p:nvSpPr>
          <p:cNvPr id="119811" name="Rectangle 2">
            <a:extLst>
              <a:ext uri="{FF2B5EF4-FFF2-40B4-BE49-F238E27FC236}">
                <a16:creationId xmlns:a16="http://schemas.microsoft.com/office/drawing/2014/main" id="{C0CA6D16-42B8-4D3A-38F9-3057B195F23D}"/>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A5EE65DA-BC95-CD01-3B00-F8221078B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Make circle words appear separately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0C6DB89F-D1EF-2AEB-D2AA-FC7268E7E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1AC903-9026-2645-940B-2665B7B48A45}" type="slidenum">
              <a:rPr lang="en-US" altLang="en-US" sz="1200"/>
              <a:pPr/>
              <a:t>46</a:t>
            </a:fld>
            <a:endParaRPr lang="en-US" altLang="en-US" sz="1200"/>
          </a:p>
        </p:txBody>
      </p:sp>
      <p:sp>
        <p:nvSpPr>
          <p:cNvPr id="120835" name="Rectangle 2">
            <a:extLst>
              <a:ext uri="{FF2B5EF4-FFF2-40B4-BE49-F238E27FC236}">
                <a16:creationId xmlns:a16="http://schemas.microsoft.com/office/drawing/2014/main" id="{23763954-9C61-E15A-184D-30809FDB3AAD}"/>
              </a:ext>
            </a:extLst>
          </p:cNvPr>
          <p:cNvSpPr>
            <a:spLocks noChangeArrowheads="1" noTextEdit="1"/>
          </p:cNvSpPr>
          <p:nvPr>
            <p:ph type="sldImg"/>
          </p:nvPr>
        </p:nvSpPr>
        <p:spPr>
          <a:solidFill>
            <a:srgbClr val="FFFFFF"/>
          </a:solidFill>
          <a:ln/>
        </p:spPr>
      </p:sp>
      <p:sp>
        <p:nvSpPr>
          <p:cNvPr id="120836" name="Rectangle 3">
            <a:extLst>
              <a:ext uri="{FF2B5EF4-FFF2-40B4-BE49-F238E27FC236}">
                <a16:creationId xmlns:a16="http://schemas.microsoft.com/office/drawing/2014/main" id="{B6D780FC-9907-D033-A5E9-C9F08449C74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E9712BEB-932E-D7A9-6A71-90842ED1DB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D5EAD1-34BD-0447-97E8-AE34EE17335A}" type="slidenum">
              <a:rPr lang="en-US" altLang="en-US" sz="1200"/>
              <a:pPr/>
              <a:t>47</a:t>
            </a:fld>
            <a:endParaRPr lang="en-US" altLang="en-US" sz="1200"/>
          </a:p>
        </p:txBody>
      </p:sp>
      <p:sp>
        <p:nvSpPr>
          <p:cNvPr id="121859" name="Rectangle 2">
            <a:extLst>
              <a:ext uri="{FF2B5EF4-FFF2-40B4-BE49-F238E27FC236}">
                <a16:creationId xmlns:a16="http://schemas.microsoft.com/office/drawing/2014/main" id="{760A4528-0E6B-9F5A-39F6-5080DC599EC7}"/>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A78990E6-0220-ACCE-04A3-AB5964B5F5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FE0B72F-BBC6-A439-15DF-6C44740C9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9324D6-C4F2-A64A-80B9-5163200AA782}" type="slidenum">
              <a:rPr lang="en-US" altLang="en-US" sz="1200"/>
              <a:pPr/>
              <a:t>48</a:t>
            </a:fld>
            <a:endParaRPr lang="en-US" altLang="en-US" sz="1200"/>
          </a:p>
        </p:txBody>
      </p:sp>
      <p:sp>
        <p:nvSpPr>
          <p:cNvPr id="122883" name="Rectangle 2">
            <a:extLst>
              <a:ext uri="{FF2B5EF4-FFF2-40B4-BE49-F238E27FC236}">
                <a16:creationId xmlns:a16="http://schemas.microsoft.com/office/drawing/2014/main" id="{C887F6C5-3A88-4093-B0D4-A89EC0AAA2B7}"/>
              </a:ext>
            </a:extLst>
          </p:cNvPr>
          <p:cNvSpPr>
            <a:spLocks noChangeArrowheads="1" noTextEdit="1"/>
          </p:cNvSpPr>
          <p:nvPr>
            <p:ph type="sldImg"/>
          </p:nvPr>
        </p:nvSpPr>
        <p:spPr>
          <a:ln/>
        </p:spPr>
      </p:sp>
      <p:sp>
        <p:nvSpPr>
          <p:cNvPr id="122884" name="Rectangle 3">
            <a:extLst>
              <a:ext uri="{FF2B5EF4-FFF2-40B4-BE49-F238E27FC236}">
                <a16:creationId xmlns:a16="http://schemas.microsoft.com/office/drawing/2014/main" id="{B97F623F-F5A6-D7F1-49AB-990C4DAB7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D3D3457-0ACB-60E5-10D0-C5A670C0D7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9A5E02-DA26-2347-AADB-8ED2898FE49D}" type="slidenum">
              <a:rPr lang="en-US" altLang="en-US" sz="1200"/>
              <a:pPr/>
              <a:t>4</a:t>
            </a:fld>
            <a:endParaRPr lang="en-US" altLang="en-US" sz="1200"/>
          </a:p>
        </p:txBody>
      </p:sp>
      <p:sp>
        <p:nvSpPr>
          <p:cNvPr id="77827" name="Rectangle 2">
            <a:extLst>
              <a:ext uri="{FF2B5EF4-FFF2-40B4-BE49-F238E27FC236}">
                <a16:creationId xmlns:a16="http://schemas.microsoft.com/office/drawing/2014/main" id="{91EAA0B9-FF9B-DB6B-CE0B-8D810D7C4FBF}"/>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C53454E4-12FA-89A3-5054-CB28611943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D799528E-D66C-47F1-E370-5EF5684630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9CD52F-6287-AC4E-90CD-B1C1440E81DE}" type="slidenum">
              <a:rPr lang="en-US" altLang="en-US" sz="1200"/>
              <a:pPr/>
              <a:t>49</a:t>
            </a:fld>
            <a:endParaRPr lang="en-US" altLang="en-US" sz="1200"/>
          </a:p>
        </p:txBody>
      </p:sp>
      <p:sp>
        <p:nvSpPr>
          <p:cNvPr id="123907" name="Rectangle 2">
            <a:extLst>
              <a:ext uri="{FF2B5EF4-FFF2-40B4-BE49-F238E27FC236}">
                <a16:creationId xmlns:a16="http://schemas.microsoft.com/office/drawing/2014/main" id="{6EA9DE3E-1072-DFE8-35B9-D04B232CD050}"/>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8B342FF3-6CD5-0CAE-6BE5-5969255A4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004903F5-5998-1AA1-80F2-C7DFA68BD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30A43E-16F3-934C-8838-921AF03B474D}" type="slidenum">
              <a:rPr lang="en-US" altLang="en-US" sz="1200"/>
              <a:pPr/>
              <a:t>50</a:t>
            </a:fld>
            <a:endParaRPr lang="en-US" altLang="en-US" sz="1200"/>
          </a:p>
        </p:txBody>
      </p:sp>
      <p:sp>
        <p:nvSpPr>
          <p:cNvPr id="124931" name="Rectangle 2">
            <a:extLst>
              <a:ext uri="{FF2B5EF4-FFF2-40B4-BE49-F238E27FC236}">
                <a16:creationId xmlns:a16="http://schemas.microsoft.com/office/drawing/2014/main" id="{AC48FAD4-D87C-D581-8E91-C5CEDE04B672}"/>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E8A9E7E6-1CA4-DA74-8BBE-929593FAB4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828DFDD-F2C3-AD8E-6631-DE9A60F91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BD4A1A-ABAE-054F-8606-7E4C6ADD793F}" type="slidenum">
              <a:rPr lang="en-US" altLang="en-US" sz="1200"/>
              <a:pPr/>
              <a:t>51</a:t>
            </a:fld>
            <a:endParaRPr lang="en-US" altLang="en-US" sz="1200"/>
          </a:p>
        </p:txBody>
      </p:sp>
      <p:sp>
        <p:nvSpPr>
          <p:cNvPr id="125955" name="Rectangle 2">
            <a:extLst>
              <a:ext uri="{FF2B5EF4-FFF2-40B4-BE49-F238E27FC236}">
                <a16:creationId xmlns:a16="http://schemas.microsoft.com/office/drawing/2014/main" id="{CDB9BEB9-9686-3588-DCC6-70E38984B876}"/>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75E789B6-4CF6-5C95-0DE1-0602C0591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548AAD1F-F75F-A5D4-4930-F2AD76488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FFDB5C-7DF6-7B46-BA43-901EB36162BE}" type="slidenum">
              <a:rPr lang="en-US" altLang="en-US" sz="1200"/>
              <a:pPr/>
              <a:t>52</a:t>
            </a:fld>
            <a:endParaRPr lang="en-US" altLang="en-US" sz="1200"/>
          </a:p>
        </p:txBody>
      </p:sp>
      <p:sp>
        <p:nvSpPr>
          <p:cNvPr id="126979" name="Rectangle 2">
            <a:extLst>
              <a:ext uri="{FF2B5EF4-FFF2-40B4-BE49-F238E27FC236}">
                <a16:creationId xmlns:a16="http://schemas.microsoft.com/office/drawing/2014/main" id="{ABF6D71F-3FFF-A7A3-A72F-8027B1326368}"/>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623D9749-2767-A0BA-F339-0CC258AA0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9B2973BC-4F9C-D9B0-BE87-64A46D5CC9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6B2E54-2DCB-1C47-BE01-AB946FB40532}" type="slidenum">
              <a:rPr lang="en-US" altLang="en-US" sz="1200"/>
              <a:pPr/>
              <a:t>53</a:t>
            </a:fld>
            <a:endParaRPr lang="en-US" altLang="en-US" sz="1200"/>
          </a:p>
        </p:txBody>
      </p:sp>
      <p:sp>
        <p:nvSpPr>
          <p:cNvPr id="128003" name="Rectangle 2">
            <a:extLst>
              <a:ext uri="{FF2B5EF4-FFF2-40B4-BE49-F238E27FC236}">
                <a16:creationId xmlns:a16="http://schemas.microsoft.com/office/drawing/2014/main" id="{E6AC2418-C9DB-A06E-D121-FEA3B9848314}"/>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3BB01EC4-F622-483E-AA6C-6BDE06F712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34B585D-1676-A9C4-69F7-E374002D79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B9504D7-D9E1-AD46-B98C-345F8AFC5F60}" type="slidenum">
              <a:rPr lang="en-US" altLang="en-US" sz="1200"/>
              <a:pPr/>
              <a:t>54</a:t>
            </a:fld>
            <a:endParaRPr lang="en-US" altLang="en-US" sz="1200"/>
          </a:p>
        </p:txBody>
      </p:sp>
      <p:sp>
        <p:nvSpPr>
          <p:cNvPr id="129027" name="Rectangle 2">
            <a:extLst>
              <a:ext uri="{FF2B5EF4-FFF2-40B4-BE49-F238E27FC236}">
                <a16:creationId xmlns:a16="http://schemas.microsoft.com/office/drawing/2014/main" id="{1A16D73C-5617-6B4B-507F-BD671DD7FEC2}"/>
              </a:ext>
            </a:extLst>
          </p:cNvPr>
          <p:cNvSpPr>
            <a:spLocks noChangeArrowheads="1" noTextEdit="1"/>
          </p:cNvSpPr>
          <p:nvPr>
            <p:ph type="sldImg"/>
          </p:nvPr>
        </p:nvSpPr>
        <p:spPr>
          <a:ln/>
        </p:spPr>
      </p:sp>
      <p:sp>
        <p:nvSpPr>
          <p:cNvPr id="129028" name="Rectangle 3">
            <a:extLst>
              <a:ext uri="{FF2B5EF4-FFF2-40B4-BE49-F238E27FC236}">
                <a16:creationId xmlns:a16="http://schemas.microsoft.com/office/drawing/2014/main" id="{D047BE6C-3250-E76F-60DD-6A2734419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C7C179C2-74AE-A49A-23D5-D41846DAA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CA88C5-E941-CA45-9F18-EB819E1BE970}" type="slidenum">
              <a:rPr lang="en-US" altLang="en-US" sz="1200"/>
              <a:pPr/>
              <a:t>55</a:t>
            </a:fld>
            <a:endParaRPr lang="en-US" altLang="en-US" sz="1200"/>
          </a:p>
        </p:txBody>
      </p:sp>
      <p:sp>
        <p:nvSpPr>
          <p:cNvPr id="130051" name="Rectangle 2">
            <a:extLst>
              <a:ext uri="{FF2B5EF4-FFF2-40B4-BE49-F238E27FC236}">
                <a16:creationId xmlns:a16="http://schemas.microsoft.com/office/drawing/2014/main" id="{3F60DC21-3F64-02AC-96C2-40518ACE29B2}"/>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8FA7DBE6-23B3-CFBE-DCB5-DE23931E73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ACDB12A-7278-E60A-33C6-D649D75CB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41F3FB-B201-A147-ADB7-96C6C59D72E5}" type="slidenum">
              <a:rPr lang="en-US" altLang="en-US" sz="1200"/>
              <a:pPr/>
              <a:t>56</a:t>
            </a:fld>
            <a:endParaRPr lang="en-US" altLang="en-US" sz="1200"/>
          </a:p>
        </p:txBody>
      </p:sp>
      <p:sp>
        <p:nvSpPr>
          <p:cNvPr id="131075" name="Rectangle 2">
            <a:extLst>
              <a:ext uri="{FF2B5EF4-FFF2-40B4-BE49-F238E27FC236}">
                <a16:creationId xmlns:a16="http://schemas.microsoft.com/office/drawing/2014/main" id="{952E36B5-64D6-B1CC-16E4-F7434F7CFAB6}"/>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29C7F54A-481C-2B9D-1958-10832D207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27B4D1A8-136E-4815-4A9C-681B6FAE6D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974E04-8E9B-6548-9F47-0D40ABA26581}" type="slidenum">
              <a:rPr lang="en-US" altLang="en-US" sz="1200"/>
              <a:pPr/>
              <a:t>57</a:t>
            </a:fld>
            <a:endParaRPr lang="en-US" altLang="en-US" sz="1200"/>
          </a:p>
        </p:txBody>
      </p:sp>
      <p:sp>
        <p:nvSpPr>
          <p:cNvPr id="132099" name="Rectangle 2">
            <a:extLst>
              <a:ext uri="{FF2B5EF4-FFF2-40B4-BE49-F238E27FC236}">
                <a16:creationId xmlns:a16="http://schemas.microsoft.com/office/drawing/2014/main" id="{A7926986-EF09-A40E-0D13-AB4145E5DF92}"/>
              </a:ext>
            </a:extLst>
          </p:cNvPr>
          <p:cNvSpPr>
            <a:spLocks noChangeArrowheads="1" noTextEdit="1"/>
          </p:cNvSpPr>
          <p:nvPr>
            <p:ph type="sldImg"/>
          </p:nvPr>
        </p:nvSpPr>
        <p:spPr>
          <a:ln/>
        </p:spPr>
      </p:sp>
      <p:sp>
        <p:nvSpPr>
          <p:cNvPr id="132100" name="Rectangle 3">
            <a:extLst>
              <a:ext uri="{FF2B5EF4-FFF2-40B4-BE49-F238E27FC236}">
                <a16:creationId xmlns:a16="http://schemas.microsoft.com/office/drawing/2014/main" id="{4303E798-8D2D-A97C-1BD3-023C316D4A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E96FB552-525A-E2AF-2D58-C1EFB7F3B3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64680D-F2C9-2844-AE96-BDDA8AD757F5}" type="slidenum">
              <a:rPr lang="en-US" altLang="en-US" sz="1200"/>
              <a:pPr/>
              <a:t>58</a:t>
            </a:fld>
            <a:endParaRPr lang="en-US" altLang="en-US" sz="1200"/>
          </a:p>
        </p:txBody>
      </p:sp>
      <p:sp>
        <p:nvSpPr>
          <p:cNvPr id="133123" name="Rectangle 2">
            <a:extLst>
              <a:ext uri="{FF2B5EF4-FFF2-40B4-BE49-F238E27FC236}">
                <a16:creationId xmlns:a16="http://schemas.microsoft.com/office/drawing/2014/main" id="{8AC5B03C-706F-526F-2612-CDEA8ABF6C2D}"/>
              </a:ext>
            </a:extLst>
          </p:cNvPr>
          <p:cNvSpPr>
            <a:spLocks noChangeArrowheads="1" noTextEdit="1"/>
          </p:cNvSpPr>
          <p:nvPr>
            <p:ph type="sldImg"/>
          </p:nvPr>
        </p:nvSpPr>
        <p:spPr>
          <a:ln/>
        </p:spPr>
      </p:sp>
      <p:sp>
        <p:nvSpPr>
          <p:cNvPr id="133124" name="Rectangle 3">
            <a:extLst>
              <a:ext uri="{FF2B5EF4-FFF2-40B4-BE49-F238E27FC236}">
                <a16:creationId xmlns:a16="http://schemas.microsoft.com/office/drawing/2014/main" id="{6995FA6F-4584-348C-FDB1-165AB91EE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34ACCD7-BB53-6542-4B20-6E964A4C9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FA3D55-FB0C-A347-A623-00158D11A37D}" type="slidenum">
              <a:rPr lang="en-US" altLang="en-US" sz="1200"/>
              <a:pPr/>
              <a:t>5</a:t>
            </a:fld>
            <a:endParaRPr lang="en-US" altLang="en-US" sz="1200"/>
          </a:p>
        </p:txBody>
      </p:sp>
      <p:sp>
        <p:nvSpPr>
          <p:cNvPr id="78851" name="Rectangle 2">
            <a:extLst>
              <a:ext uri="{FF2B5EF4-FFF2-40B4-BE49-F238E27FC236}">
                <a16:creationId xmlns:a16="http://schemas.microsoft.com/office/drawing/2014/main" id="{B5AE2B74-16D4-35B7-070C-CA57C0B3134C}"/>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3FE9CBEE-8407-DC62-2E23-6DA6494B8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4C36C90-B9DD-3C10-867B-662992671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D77519-E67F-F046-9BE7-772DE75B4109}" type="slidenum">
              <a:rPr lang="en-US" altLang="en-US" sz="1200"/>
              <a:pPr/>
              <a:t>59</a:t>
            </a:fld>
            <a:endParaRPr lang="en-US" altLang="en-US" sz="1200"/>
          </a:p>
        </p:txBody>
      </p:sp>
      <p:sp>
        <p:nvSpPr>
          <p:cNvPr id="134147" name="Rectangle 2">
            <a:extLst>
              <a:ext uri="{FF2B5EF4-FFF2-40B4-BE49-F238E27FC236}">
                <a16:creationId xmlns:a16="http://schemas.microsoft.com/office/drawing/2014/main" id="{783D5D22-B155-89F8-AA1E-5D2381E270DE}"/>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76001A00-18B3-5657-7874-697706D9FD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9CB2752D-EA5B-4C02-EFD3-834AF04EB1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692679-AB94-3C49-9ED2-38F8B9A4C80B}" type="slidenum">
              <a:rPr lang="en-US" altLang="en-US" sz="1200"/>
              <a:pPr/>
              <a:t>60</a:t>
            </a:fld>
            <a:endParaRPr lang="en-US" altLang="en-US" sz="1200"/>
          </a:p>
        </p:txBody>
      </p:sp>
      <p:sp>
        <p:nvSpPr>
          <p:cNvPr id="135171" name="Rectangle 2">
            <a:extLst>
              <a:ext uri="{FF2B5EF4-FFF2-40B4-BE49-F238E27FC236}">
                <a16:creationId xmlns:a16="http://schemas.microsoft.com/office/drawing/2014/main" id="{1FD34C96-B4F0-ED05-11B6-FA586D75B5C9}"/>
              </a:ext>
            </a:extLst>
          </p:cNvPr>
          <p:cNvSpPr>
            <a:spLocks noChangeArrowheads="1" noTextEdit="1"/>
          </p:cNvSpPr>
          <p:nvPr>
            <p:ph type="sldImg"/>
          </p:nvPr>
        </p:nvSpPr>
        <p:spPr>
          <a:ln/>
        </p:spPr>
      </p:sp>
      <p:sp>
        <p:nvSpPr>
          <p:cNvPr id="135172" name="Rectangle 3">
            <a:extLst>
              <a:ext uri="{FF2B5EF4-FFF2-40B4-BE49-F238E27FC236}">
                <a16:creationId xmlns:a16="http://schemas.microsoft.com/office/drawing/2014/main" id="{3E4B65A7-7ED9-385F-6A74-AEE84E1BB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6798A2EC-D5E3-7D1F-6EBC-8FB65F0DEE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CB150B-4AFA-AC40-884A-522840281A58}" type="slidenum">
              <a:rPr lang="en-US" altLang="en-US" sz="1200"/>
              <a:pPr/>
              <a:t>61</a:t>
            </a:fld>
            <a:endParaRPr lang="en-US" altLang="en-US" sz="1200"/>
          </a:p>
        </p:txBody>
      </p:sp>
      <p:sp>
        <p:nvSpPr>
          <p:cNvPr id="136195" name="Rectangle 2">
            <a:extLst>
              <a:ext uri="{FF2B5EF4-FFF2-40B4-BE49-F238E27FC236}">
                <a16:creationId xmlns:a16="http://schemas.microsoft.com/office/drawing/2014/main" id="{826961B4-7B14-5816-25AF-120BB5BBA085}"/>
              </a:ext>
            </a:extLst>
          </p:cNvPr>
          <p:cNvSpPr>
            <a:spLocks noChangeArrowheads="1" noTextEdit="1"/>
          </p:cNvSpPr>
          <p:nvPr>
            <p:ph type="sldImg"/>
          </p:nvPr>
        </p:nvSpPr>
        <p:spPr>
          <a:ln/>
        </p:spPr>
      </p:sp>
      <p:sp>
        <p:nvSpPr>
          <p:cNvPr id="136196" name="Rectangle 3">
            <a:extLst>
              <a:ext uri="{FF2B5EF4-FFF2-40B4-BE49-F238E27FC236}">
                <a16:creationId xmlns:a16="http://schemas.microsoft.com/office/drawing/2014/main" id="{E284BC07-3C79-20A2-CE02-4C9B27D8E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A673A534-EFFC-30CF-2C8B-7A8282569E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5A6BF8-1230-3041-B1B9-7AD45679B5AF}" type="slidenum">
              <a:rPr lang="en-US" altLang="en-US" sz="1200"/>
              <a:pPr/>
              <a:t>62</a:t>
            </a:fld>
            <a:endParaRPr lang="en-US" altLang="en-US" sz="1200"/>
          </a:p>
        </p:txBody>
      </p:sp>
      <p:sp>
        <p:nvSpPr>
          <p:cNvPr id="137219" name="Rectangle 2">
            <a:extLst>
              <a:ext uri="{FF2B5EF4-FFF2-40B4-BE49-F238E27FC236}">
                <a16:creationId xmlns:a16="http://schemas.microsoft.com/office/drawing/2014/main" id="{9D0C7CFE-01A8-678D-6EC2-F8BEA8E1A2E7}"/>
              </a:ext>
            </a:extLst>
          </p:cNvPr>
          <p:cNvSpPr>
            <a:spLocks noChangeArrowheads="1" noTextEdit="1"/>
          </p:cNvSpPr>
          <p:nvPr>
            <p:ph type="sldImg"/>
          </p:nvPr>
        </p:nvSpPr>
        <p:spPr>
          <a:ln/>
        </p:spPr>
      </p:sp>
      <p:sp>
        <p:nvSpPr>
          <p:cNvPr id="137220" name="Rectangle 3">
            <a:extLst>
              <a:ext uri="{FF2B5EF4-FFF2-40B4-BE49-F238E27FC236}">
                <a16:creationId xmlns:a16="http://schemas.microsoft.com/office/drawing/2014/main" id="{479ABCB7-75F2-C4EC-F049-971C706BD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Question regarding the need for circles for all of these…vs. just looking at strengths, needs, and finally coming up with a vision statement.,   IS THIS TOO MUCH TO DO FOR HOMEWORK IN ONE NIGHT?  IT WOULD BE LIKE GOING THROUGH BOB’S EXAMPLE WITH THE STUDENTS….???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0E27283-9186-611A-7C8F-BB358D59E7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AC886E-DD02-7940-8DE4-1B5D2F5FCBAF}" type="slidenum">
              <a:rPr lang="en-US" altLang="en-US" sz="1200"/>
              <a:pPr/>
              <a:t>63</a:t>
            </a:fld>
            <a:endParaRPr lang="en-US" altLang="en-US" sz="1200"/>
          </a:p>
        </p:txBody>
      </p:sp>
      <p:sp>
        <p:nvSpPr>
          <p:cNvPr id="138243" name="Rectangle 2">
            <a:extLst>
              <a:ext uri="{FF2B5EF4-FFF2-40B4-BE49-F238E27FC236}">
                <a16:creationId xmlns:a16="http://schemas.microsoft.com/office/drawing/2014/main" id="{732F5A27-8DDB-D3EB-DB9E-396E49F8CB22}"/>
              </a:ext>
            </a:extLst>
          </p:cNvPr>
          <p:cNvSpPr>
            <a:spLocks noChangeArrowheads="1" noTextEdit="1"/>
          </p:cNvSpPr>
          <p:nvPr>
            <p:ph type="sldImg"/>
          </p:nvPr>
        </p:nvSpPr>
        <p:spPr>
          <a:ln/>
        </p:spPr>
      </p:sp>
      <p:sp>
        <p:nvSpPr>
          <p:cNvPr id="138244" name="Rectangle 3">
            <a:extLst>
              <a:ext uri="{FF2B5EF4-FFF2-40B4-BE49-F238E27FC236}">
                <a16:creationId xmlns:a16="http://schemas.microsoft.com/office/drawing/2014/main" id="{02D596EF-001C-6454-232D-46779CFFA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D10C90A7-3AB5-E7C7-18E7-3CAFE5093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D83EF-1823-C844-BF1D-EF4EE7D02E71}" type="slidenum">
              <a:rPr lang="en-US" altLang="en-US" sz="1200"/>
              <a:pPr/>
              <a:t>64</a:t>
            </a:fld>
            <a:endParaRPr lang="en-US" altLang="en-US" sz="1200"/>
          </a:p>
        </p:txBody>
      </p:sp>
      <p:sp>
        <p:nvSpPr>
          <p:cNvPr id="139267" name="Rectangle 2">
            <a:extLst>
              <a:ext uri="{FF2B5EF4-FFF2-40B4-BE49-F238E27FC236}">
                <a16:creationId xmlns:a16="http://schemas.microsoft.com/office/drawing/2014/main" id="{36FC02D9-850B-8470-5C6A-F62A4325F70A}"/>
              </a:ext>
            </a:extLst>
          </p:cNvPr>
          <p:cNvSpPr>
            <a:spLocks noChangeArrowheads="1" noTextEdit="1"/>
          </p:cNvSpPr>
          <p:nvPr>
            <p:ph type="sldImg"/>
          </p:nvPr>
        </p:nvSpPr>
        <p:spPr>
          <a:ln/>
        </p:spPr>
      </p:sp>
      <p:sp>
        <p:nvSpPr>
          <p:cNvPr id="139268" name="Rectangle 3">
            <a:extLst>
              <a:ext uri="{FF2B5EF4-FFF2-40B4-BE49-F238E27FC236}">
                <a16:creationId xmlns:a16="http://schemas.microsoft.com/office/drawing/2014/main" id="{F6EB6210-3B2F-49F7-150E-F34DF2C291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Need to change wording in the circle to say “VISION”,..,.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16256CAB-23C7-3F6E-8937-5FA201AE4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6E4779-7706-8646-BAAF-DDC1E4863BB2}" type="slidenum">
              <a:rPr lang="en-US" altLang="en-US" sz="1200"/>
              <a:pPr/>
              <a:t>65</a:t>
            </a:fld>
            <a:endParaRPr lang="en-US" altLang="en-US" sz="1200"/>
          </a:p>
        </p:txBody>
      </p:sp>
      <p:sp>
        <p:nvSpPr>
          <p:cNvPr id="140291" name="Rectangle 2">
            <a:extLst>
              <a:ext uri="{FF2B5EF4-FFF2-40B4-BE49-F238E27FC236}">
                <a16:creationId xmlns:a16="http://schemas.microsoft.com/office/drawing/2014/main" id="{5870FB6E-8CEB-26FC-8706-6C1F434258C7}"/>
              </a:ext>
            </a:extLst>
          </p:cNvPr>
          <p:cNvSpPr>
            <a:spLocks noChangeArrowheads="1" noTextEdit="1"/>
          </p:cNvSpPr>
          <p:nvPr>
            <p:ph type="sldImg"/>
          </p:nvPr>
        </p:nvSpPr>
        <p:spPr>
          <a:ln/>
        </p:spPr>
      </p:sp>
      <p:sp>
        <p:nvSpPr>
          <p:cNvPr id="140292" name="Rectangle 3">
            <a:extLst>
              <a:ext uri="{FF2B5EF4-FFF2-40B4-BE49-F238E27FC236}">
                <a16:creationId xmlns:a16="http://schemas.microsoft.com/office/drawing/2014/main" id="{F4A17F9B-369C-3C6C-57E8-AD39478B36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38B06AC2-6F3F-0DBF-5203-291DCE90F8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9E2FE0-AA36-D242-897B-CECD45A0E7E9}" type="slidenum">
              <a:rPr lang="en-US" altLang="en-US" sz="1200"/>
              <a:pPr/>
              <a:t>66</a:t>
            </a:fld>
            <a:endParaRPr lang="en-US" altLang="en-US" sz="1200"/>
          </a:p>
        </p:txBody>
      </p:sp>
      <p:sp>
        <p:nvSpPr>
          <p:cNvPr id="141315" name="Rectangle 2">
            <a:extLst>
              <a:ext uri="{FF2B5EF4-FFF2-40B4-BE49-F238E27FC236}">
                <a16:creationId xmlns:a16="http://schemas.microsoft.com/office/drawing/2014/main" id="{14CEDB1C-3EF0-AF2C-3147-F77149E26067}"/>
              </a:ext>
            </a:extLst>
          </p:cNvPr>
          <p:cNvSpPr>
            <a:spLocks noChangeArrowheads="1" noTextEdit="1"/>
          </p:cNvSpPr>
          <p:nvPr>
            <p:ph type="sldImg"/>
          </p:nvPr>
        </p:nvSpPr>
        <p:spPr>
          <a:ln/>
        </p:spPr>
      </p:sp>
      <p:sp>
        <p:nvSpPr>
          <p:cNvPr id="141316" name="Rectangle 3">
            <a:extLst>
              <a:ext uri="{FF2B5EF4-FFF2-40B4-BE49-F238E27FC236}">
                <a16:creationId xmlns:a16="http://schemas.microsoft.com/office/drawing/2014/main" id="{2A4BFAD3-86EA-B6D1-18C2-B7BCDE360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This needs work…may not be needed???  Can’t expect that it will have changed much over the last day or so.</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57896CB6-D298-BC50-708E-EF0FFE753A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465328-CCF7-EA4B-A67D-FC87559AE975}" type="slidenum">
              <a:rPr lang="en-US" altLang="en-US" sz="1200"/>
              <a:pPr/>
              <a:t>67</a:t>
            </a:fld>
            <a:endParaRPr lang="en-US" altLang="en-US" sz="1200"/>
          </a:p>
        </p:txBody>
      </p:sp>
      <p:sp>
        <p:nvSpPr>
          <p:cNvPr id="142339" name="Rectangle 2">
            <a:extLst>
              <a:ext uri="{FF2B5EF4-FFF2-40B4-BE49-F238E27FC236}">
                <a16:creationId xmlns:a16="http://schemas.microsoft.com/office/drawing/2014/main" id="{ED296300-FD92-64A7-3E92-7C6943D50685}"/>
              </a:ext>
            </a:extLst>
          </p:cNvPr>
          <p:cNvSpPr>
            <a:spLocks noChangeArrowheads="1" noTextEdit="1"/>
          </p:cNvSpPr>
          <p:nvPr>
            <p:ph type="sldImg"/>
          </p:nvPr>
        </p:nvSpPr>
        <p:spPr>
          <a:ln/>
        </p:spPr>
      </p:sp>
      <p:sp>
        <p:nvSpPr>
          <p:cNvPr id="142340" name="Rectangle 3">
            <a:extLst>
              <a:ext uri="{FF2B5EF4-FFF2-40B4-BE49-F238E27FC236}">
                <a16:creationId xmlns:a16="http://schemas.microsoft.com/office/drawing/2014/main" id="{23B6C70F-7BDC-A7E5-E84D-CA2DF3EBA7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543D832D-AF93-4FDF-9F32-0D1B57CB85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82CCB8-33BB-E34A-9BC3-B0453E9C3766}" type="slidenum">
              <a:rPr lang="en-US" altLang="en-US" sz="1200"/>
              <a:pPr/>
              <a:t>68</a:t>
            </a:fld>
            <a:endParaRPr lang="en-US" altLang="en-US" sz="1200"/>
          </a:p>
        </p:txBody>
      </p:sp>
      <p:sp>
        <p:nvSpPr>
          <p:cNvPr id="143363" name="Rectangle 2">
            <a:extLst>
              <a:ext uri="{FF2B5EF4-FFF2-40B4-BE49-F238E27FC236}">
                <a16:creationId xmlns:a16="http://schemas.microsoft.com/office/drawing/2014/main" id="{DCD60156-E0CC-499D-EDC0-7F9805EA1CEF}"/>
              </a:ext>
            </a:extLst>
          </p:cNvPr>
          <p:cNvSpPr>
            <a:spLocks noChangeArrowheads="1" noTextEdit="1"/>
          </p:cNvSpPr>
          <p:nvPr>
            <p:ph type="sldImg"/>
          </p:nvPr>
        </p:nvSpPr>
        <p:spPr>
          <a:solidFill>
            <a:srgbClr val="FFFFFF"/>
          </a:solidFill>
          <a:ln/>
        </p:spPr>
      </p:sp>
      <p:sp>
        <p:nvSpPr>
          <p:cNvPr id="143364" name="Rectangle 3">
            <a:extLst>
              <a:ext uri="{FF2B5EF4-FFF2-40B4-BE49-F238E27FC236}">
                <a16:creationId xmlns:a16="http://schemas.microsoft.com/office/drawing/2014/main" id="{E76E41AC-31A9-61DD-53FA-53494DA96D8D}"/>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5DECF48-7B12-6714-27EA-82C7F16B06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68EB41-FDD6-4E47-9242-4745956F349F}" type="slidenum">
              <a:rPr lang="en-US" altLang="en-US" sz="1200"/>
              <a:pPr/>
              <a:t>6</a:t>
            </a:fld>
            <a:endParaRPr lang="en-US" altLang="en-US" sz="1200"/>
          </a:p>
        </p:txBody>
      </p:sp>
      <p:sp>
        <p:nvSpPr>
          <p:cNvPr id="79875" name="Rectangle 2">
            <a:extLst>
              <a:ext uri="{FF2B5EF4-FFF2-40B4-BE49-F238E27FC236}">
                <a16:creationId xmlns:a16="http://schemas.microsoft.com/office/drawing/2014/main" id="{3DD28683-C919-29B8-87D9-02B9CA615EF8}"/>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FC6FB409-7032-639C-EBB0-D977F5D7C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46D44DE-B8D9-6A02-7E04-57C7E0D1D0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528B3D-8CC2-B147-A776-C0F26ECA746C}" type="slidenum">
              <a:rPr lang="en-US" altLang="en-US" sz="1200"/>
              <a:pPr/>
              <a:t>7</a:t>
            </a:fld>
            <a:endParaRPr lang="en-US" altLang="en-US" sz="1200"/>
          </a:p>
        </p:txBody>
      </p:sp>
      <p:sp>
        <p:nvSpPr>
          <p:cNvPr id="80899" name="Rectangle 2">
            <a:extLst>
              <a:ext uri="{FF2B5EF4-FFF2-40B4-BE49-F238E27FC236}">
                <a16:creationId xmlns:a16="http://schemas.microsoft.com/office/drawing/2014/main" id="{65550645-E56F-51CA-FA25-3527424E6552}"/>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6D9AD0D8-EB12-F5F0-A0E9-61B994C065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4BE997A-5DA0-7DD0-3147-E4400691F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D065D3-9409-9E48-9953-B60DBB4A05CC}" type="slidenum">
              <a:rPr lang="en-US" altLang="en-US" sz="1200"/>
              <a:pPr/>
              <a:t>8</a:t>
            </a:fld>
            <a:endParaRPr lang="en-US" altLang="en-US" sz="1200"/>
          </a:p>
        </p:txBody>
      </p:sp>
      <p:sp>
        <p:nvSpPr>
          <p:cNvPr id="81923" name="Rectangle 2">
            <a:extLst>
              <a:ext uri="{FF2B5EF4-FFF2-40B4-BE49-F238E27FC236}">
                <a16:creationId xmlns:a16="http://schemas.microsoft.com/office/drawing/2014/main" id="{ABCFCD4C-C0B2-8D69-EE52-9DC99A9A5BD7}"/>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B6FD212E-2D78-2F97-004B-5C428A0C7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3DBCB60-7BE8-F632-4E13-DF1C38088F6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99AE77-8316-3DD9-A104-CD0BE0F6E2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76AB44-C877-1392-EC21-2C41193805FD}"/>
              </a:ext>
            </a:extLst>
          </p:cNvPr>
          <p:cNvSpPr>
            <a:spLocks noGrp="1" noChangeArrowheads="1"/>
          </p:cNvSpPr>
          <p:nvPr>
            <p:ph type="sldNum" sz="quarter" idx="12"/>
          </p:nvPr>
        </p:nvSpPr>
        <p:spPr>
          <a:ln/>
        </p:spPr>
        <p:txBody>
          <a:bodyPr/>
          <a:lstStyle>
            <a:lvl1pPr>
              <a:defRPr/>
            </a:lvl1pPr>
          </a:lstStyle>
          <a:p>
            <a:fld id="{180E7553-6065-BE47-86E5-40643CE9162A}" type="slidenum">
              <a:rPr lang="en-US" altLang="en-US"/>
              <a:pPr/>
              <a:t>‹#›</a:t>
            </a:fld>
            <a:endParaRPr lang="en-US" altLang="en-US"/>
          </a:p>
        </p:txBody>
      </p:sp>
    </p:spTree>
    <p:extLst>
      <p:ext uri="{BB962C8B-B14F-4D97-AF65-F5344CB8AC3E}">
        <p14:creationId xmlns:p14="http://schemas.microsoft.com/office/powerpoint/2010/main" val="315612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ACBE55-B22B-6638-A254-7A87BAABED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3E5365-B79D-EAD3-E4E3-6F3C65D900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8EBBB5-B2C4-34CF-A02D-D65ADFBB5AC5}"/>
              </a:ext>
            </a:extLst>
          </p:cNvPr>
          <p:cNvSpPr>
            <a:spLocks noGrp="1" noChangeArrowheads="1"/>
          </p:cNvSpPr>
          <p:nvPr>
            <p:ph type="sldNum" sz="quarter" idx="12"/>
          </p:nvPr>
        </p:nvSpPr>
        <p:spPr>
          <a:ln/>
        </p:spPr>
        <p:txBody>
          <a:bodyPr/>
          <a:lstStyle>
            <a:lvl1pPr>
              <a:defRPr/>
            </a:lvl1pPr>
          </a:lstStyle>
          <a:p>
            <a:fld id="{BE1EB694-A8F3-974D-B6E0-94E0797108DD}" type="slidenum">
              <a:rPr lang="en-US" altLang="en-US"/>
              <a:pPr/>
              <a:t>‹#›</a:t>
            </a:fld>
            <a:endParaRPr lang="en-US" altLang="en-US"/>
          </a:p>
        </p:txBody>
      </p:sp>
    </p:spTree>
    <p:extLst>
      <p:ext uri="{BB962C8B-B14F-4D97-AF65-F5344CB8AC3E}">
        <p14:creationId xmlns:p14="http://schemas.microsoft.com/office/powerpoint/2010/main" val="20512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D04CC7-7937-3591-3A93-F599007F2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B0B2F2-5BB5-32C2-934C-199CCFF1FA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DAA026-DFF5-7711-4E7D-AE34C0E09D9C}"/>
              </a:ext>
            </a:extLst>
          </p:cNvPr>
          <p:cNvSpPr>
            <a:spLocks noGrp="1" noChangeArrowheads="1"/>
          </p:cNvSpPr>
          <p:nvPr>
            <p:ph type="sldNum" sz="quarter" idx="12"/>
          </p:nvPr>
        </p:nvSpPr>
        <p:spPr>
          <a:ln/>
        </p:spPr>
        <p:txBody>
          <a:bodyPr/>
          <a:lstStyle>
            <a:lvl1pPr>
              <a:defRPr/>
            </a:lvl1pPr>
          </a:lstStyle>
          <a:p>
            <a:fld id="{16DA9E23-DAC6-194A-A767-4B299526D1F7}" type="slidenum">
              <a:rPr lang="en-US" altLang="en-US"/>
              <a:pPr/>
              <a:t>‹#›</a:t>
            </a:fld>
            <a:endParaRPr lang="en-US" altLang="en-US"/>
          </a:p>
        </p:txBody>
      </p:sp>
    </p:spTree>
    <p:extLst>
      <p:ext uri="{BB962C8B-B14F-4D97-AF65-F5344CB8AC3E}">
        <p14:creationId xmlns:p14="http://schemas.microsoft.com/office/powerpoint/2010/main" val="427235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54C21BC-ABBE-2B0A-F6F3-B034522AC0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DDD9CD-32E4-DE18-2119-46D736D21D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10AF3E-FDD9-13A7-8D9E-FCC40E1675E3}"/>
              </a:ext>
            </a:extLst>
          </p:cNvPr>
          <p:cNvSpPr>
            <a:spLocks noGrp="1" noChangeArrowheads="1"/>
          </p:cNvSpPr>
          <p:nvPr>
            <p:ph type="sldNum" sz="quarter" idx="12"/>
          </p:nvPr>
        </p:nvSpPr>
        <p:spPr>
          <a:ln/>
        </p:spPr>
        <p:txBody>
          <a:bodyPr/>
          <a:lstStyle>
            <a:lvl1pPr>
              <a:defRPr/>
            </a:lvl1pPr>
          </a:lstStyle>
          <a:p>
            <a:fld id="{DFC3A14D-D416-B540-952C-D37F45A2BA4C}" type="slidenum">
              <a:rPr lang="en-US" altLang="en-US"/>
              <a:pPr/>
              <a:t>‹#›</a:t>
            </a:fld>
            <a:endParaRPr lang="en-US" altLang="en-US"/>
          </a:p>
        </p:txBody>
      </p:sp>
    </p:spTree>
    <p:extLst>
      <p:ext uri="{BB962C8B-B14F-4D97-AF65-F5344CB8AC3E}">
        <p14:creationId xmlns:p14="http://schemas.microsoft.com/office/powerpoint/2010/main" val="425349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685800" y="1905000"/>
            <a:ext cx="3810000" cy="4114800"/>
          </a:xfrm>
        </p:spPr>
        <p:txBody>
          <a:bodyPr/>
          <a:lstStyle/>
          <a:p>
            <a:pPr lvl="0"/>
            <a:endParaRPr lang="en-US" noProof="0"/>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69D88FB-E370-6C49-1192-58676540B1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7D0580-2A52-6927-FD7A-1503DAD08E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334087-C91F-17BE-D6A7-D7B7F9FF03FC}"/>
              </a:ext>
            </a:extLst>
          </p:cNvPr>
          <p:cNvSpPr>
            <a:spLocks noGrp="1" noChangeArrowheads="1"/>
          </p:cNvSpPr>
          <p:nvPr>
            <p:ph type="sldNum" sz="quarter" idx="12"/>
          </p:nvPr>
        </p:nvSpPr>
        <p:spPr>
          <a:ln/>
        </p:spPr>
        <p:txBody>
          <a:bodyPr/>
          <a:lstStyle>
            <a:lvl1pPr>
              <a:defRPr/>
            </a:lvl1pPr>
          </a:lstStyle>
          <a:p>
            <a:fld id="{08FB5B98-C4EA-4044-872E-7F553DBBF021}" type="slidenum">
              <a:rPr lang="en-US" altLang="en-US"/>
              <a:pPr/>
              <a:t>‹#›</a:t>
            </a:fld>
            <a:endParaRPr lang="en-US" altLang="en-US"/>
          </a:p>
        </p:txBody>
      </p:sp>
    </p:spTree>
    <p:extLst>
      <p:ext uri="{BB962C8B-B14F-4D97-AF65-F5344CB8AC3E}">
        <p14:creationId xmlns:p14="http://schemas.microsoft.com/office/powerpoint/2010/main" val="171215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050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47B903F8-0C82-EE56-5BF7-BA671E94D2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71F60F-E4BE-F535-45DB-A324C74553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CCF69A-D693-7AA5-A350-03DC85840259}"/>
              </a:ext>
            </a:extLst>
          </p:cNvPr>
          <p:cNvSpPr>
            <a:spLocks noGrp="1" noChangeArrowheads="1"/>
          </p:cNvSpPr>
          <p:nvPr>
            <p:ph type="sldNum" sz="quarter" idx="12"/>
          </p:nvPr>
        </p:nvSpPr>
        <p:spPr>
          <a:ln/>
        </p:spPr>
        <p:txBody>
          <a:bodyPr/>
          <a:lstStyle>
            <a:lvl1pPr>
              <a:defRPr/>
            </a:lvl1pPr>
          </a:lstStyle>
          <a:p>
            <a:fld id="{66374B6F-1772-0040-AA29-5779EFC36B95}" type="slidenum">
              <a:rPr lang="en-US" altLang="en-US"/>
              <a:pPr/>
              <a:t>‹#›</a:t>
            </a:fld>
            <a:endParaRPr lang="en-US" altLang="en-US"/>
          </a:p>
        </p:txBody>
      </p:sp>
    </p:spTree>
    <p:extLst>
      <p:ext uri="{BB962C8B-B14F-4D97-AF65-F5344CB8AC3E}">
        <p14:creationId xmlns:p14="http://schemas.microsoft.com/office/powerpoint/2010/main" val="1057512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0386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378EC3-210D-0F27-1B01-771EFBCDAF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EAF268-54D6-D8F6-6341-501A57C86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CA8E79-0CEC-C082-F9A3-FCF8BD9986C1}"/>
              </a:ext>
            </a:extLst>
          </p:cNvPr>
          <p:cNvSpPr>
            <a:spLocks noGrp="1" noChangeArrowheads="1"/>
          </p:cNvSpPr>
          <p:nvPr>
            <p:ph type="sldNum" sz="quarter" idx="12"/>
          </p:nvPr>
        </p:nvSpPr>
        <p:spPr>
          <a:ln/>
        </p:spPr>
        <p:txBody>
          <a:bodyPr/>
          <a:lstStyle>
            <a:lvl1pPr>
              <a:defRPr/>
            </a:lvl1pPr>
          </a:lstStyle>
          <a:p>
            <a:fld id="{105DCC24-AD25-754F-8B23-049FCAF61450}" type="slidenum">
              <a:rPr lang="en-US" altLang="en-US"/>
              <a:pPr/>
              <a:t>‹#›</a:t>
            </a:fld>
            <a:endParaRPr lang="en-US" altLang="en-US"/>
          </a:p>
        </p:txBody>
      </p:sp>
    </p:spTree>
    <p:extLst>
      <p:ext uri="{BB962C8B-B14F-4D97-AF65-F5344CB8AC3E}">
        <p14:creationId xmlns:p14="http://schemas.microsoft.com/office/powerpoint/2010/main" val="1680462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28F813-8B51-56EC-9FA9-303CDA7458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1584FD-928D-EF24-1740-0FFAD77BA7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AAB21C1-44A4-6945-234F-B61BE93D86AE}"/>
              </a:ext>
            </a:extLst>
          </p:cNvPr>
          <p:cNvSpPr>
            <a:spLocks noGrp="1" noChangeArrowheads="1"/>
          </p:cNvSpPr>
          <p:nvPr>
            <p:ph type="sldNum" sz="quarter" idx="12"/>
          </p:nvPr>
        </p:nvSpPr>
        <p:spPr>
          <a:ln/>
        </p:spPr>
        <p:txBody>
          <a:bodyPr/>
          <a:lstStyle>
            <a:lvl1pPr>
              <a:defRPr/>
            </a:lvl1pPr>
          </a:lstStyle>
          <a:p>
            <a:fld id="{421995DE-3DD6-4946-9298-EBEC33521961}" type="slidenum">
              <a:rPr lang="en-US" altLang="en-US"/>
              <a:pPr/>
              <a:t>‹#›</a:t>
            </a:fld>
            <a:endParaRPr lang="en-US" altLang="en-US"/>
          </a:p>
        </p:txBody>
      </p:sp>
    </p:spTree>
    <p:extLst>
      <p:ext uri="{BB962C8B-B14F-4D97-AF65-F5344CB8AC3E}">
        <p14:creationId xmlns:p14="http://schemas.microsoft.com/office/powerpoint/2010/main" val="406598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2DC7EE-43C7-D587-4FE4-7141B4C4C6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0F3E08-87F5-1D02-3B82-2C3306DBDD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CDCB6F-C099-A268-9973-1F34E34A5B23}"/>
              </a:ext>
            </a:extLst>
          </p:cNvPr>
          <p:cNvSpPr>
            <a:spLocks noGrp="1" noChangeArrowheads="1"/>
          </p:cNvSpPr>
          <p:nvPr>
            <p:ph type="sldNum" sz="quarter" idx="12"/>
          </p:nvPr>
        </p:nvSpPr>
        <p:spPr>
          <a:ln/>
        </p:spPr>
        <p:txBody>
          <a:bodyPr/>
          <a:lstStyle>
            <a:lvl1pPr>
              <a:defRPr/>
            </a:lvl1pPr>
          </a:lstStyle>
          <a:p>
            <a:fld id="{2CD5DBB8-6DC7-9043-A9FF-715CA3EAE50D}" type="slidenum">
              <a:rPr lang="en-US" altLang="en-US"/>
              <a:pPr/>
              <a:t>‹#›</a:t>
            </a:fld>
            <a:endParaRPr lang="en-US" altLang="en-US"/>
          </a:p>
        </p:txBody>
      </p:sp>
    </p:spTree>
    <p:extLst>
      <p:ext uri="{BB962C8B-B14F-4D97-AF65-F5344CB8AC3E}">
        <p14:creationId xmlns:p14="http://schemas.microsoft.com/office/powerpoint/2010/main" val="169079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46D8F9-CBAA-0D9A-FA7B-377F449B46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4697E5-B5F6-C42A-7C31-3DBC07195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0A8CE-5782-88DE-4311-090C8754AB74}"/>
              </a:ext>
            </a:extLst>
          </p:cNvPr>
          <p:cNvSpPr>
            <a:spLocks noGrp="1" noChangeArrowheads="1"/>
          </p:cNvSpPr>
          <p:nvPr>
            <p:ph type="sldNum" sz="quarter" idx="12"/>
          </p:nvPr>
        </p:nvSpPr>
        <p:spPr>
          <a:ln/>
        </p:spPr>
        <p:txBody>
          <a:bodyPr/>
          <a:lstStyle>
            <a:lvl1pPr>
              <a:defRPr/>
            </a:lvl1pPr>
          </a:lstStyle>
          <a:p>
            <a:fld id="{88CE8B2B-3721-2641-A4C8-AD4B8012731C}" type="slidenum">
              <a:rPr lang="en-US" altLang="en-US"/>
              <a:pPr/>
              <a:t>‹#›</a:t>
            </a:fld>
            <a:endParaRPr lang="en-US" altLang="en-US"/>
          </a:p>
        </p:txBody>
      </p:sp>
    </p:spTree>
    <p:extLst>
      <p:ext uri="{BB962C8B-B14F-4D97-AF65-F5344CB8AC3E}">
        <p14:creationId xmlns:p14="http://schemas.microsoft.com/office/powerpoint/2010/main" val="294109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080C014-1651-9B99-52C2-AA7F620AB9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7ABE99-496F-94A8-6BA7-03C8A86EA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1A32FE-4EB7-D774-B00D-29F948E4D431}"/>
              </a:ext>
            </a:extLst>
          </p:cNvPr>
          <p:cNvSpPr>
            <a:spLocks noGrp="1" noChangeArrowheads="1"/>
          </p:cNvSpPr>
          <p:nvPr>
            <p:ph type="sldNum" sz="quarter" idx="12"/>
          </p:nvPr>
        </p:nvSpPr>
        <p:spPr>
          <a:ln/>
        </p:spPr>
        <p:txBody>
          <a:bodyPr/>
          <a:lstStyle>
            <a:lvl1pPr>
              <a:defRPr/>
            </a:lvl1pPr>
          </a:lstStyle>
          <a:p>
            <a:fld id="{2E82E06F-43AB-D54D-B0D6-27D62AB88BCB}" type="slidenum">
              <a:rPr lang="en-US" altLang="en-US"/>
              <a:pPr/>
              <a:t>‹#›</a:t>
            </a:fld>
            <a:endParaRPr lang="en-US" altLang="en-US"/>
          </a:p>
        </p:txBody>
      </p:sp>
    </p:spTree>
    <p:extLst>
      <p:ext uri="{BB962C8B-B14F-4D97-AF65-F5344CB8AC3E}">
        <p14:creationId xmlns:p14="http://schemas.microsoft.com/office/powerpoint/2010/main" val="370926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9D0F46-C59C-015F-EB23-4C462EDE17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4CCA3C-902F-D02C-AEFD-1CE870770D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BFD1E05-88E5-853F-69B5-0C9FDECDA79B}"/>
              </a:ext>
            </a:extLst>
          </p:cNvPr>
          <p:cNvSpPr>
            <a:spLocks noGrp="1" noChangeArrowheads="1"/>
          </p:cNvSpPr>
          <p:nvPr>
            <p:ph type="sldNum" sz="quarter" idx="12"/>
          </p:nvPr>
        </p:nvSpPr>
        <p:spPr>
          <a:ln/>
        </p:spPr>
        <p:txBody>
          <a:bodyPr/>
          <a:lstStyle>
            <a:lvl1pPr>
              <a:defRPr/>
            </a:lvl1pPr>
          </a:lstStyle>
          <a:p>
            <a:fld id="{F3025F3E-DDB2-DF40-B864-52DACEAF5426}" type="slidenum">
              <a:rPr lang="en-US" altLang="en-US"/>
              <a:pPr/>
              <a:t>‹#›</a:t>
            </a:fld>
            <a:endParaRPr lang="en-US" altLang="en-US"/>
          </a:p>
        </p:txBody>
      </p:sp>
    </p:spTree>
    <p:extLst>
      <p:ext uri="{BB962C8B-B14F-4D97-AF65-F5344CB8AC3E}">
        <p14:creationId xmlns:p14="http://schemas.microsoft.com/office/powerpoint/2010/main" val="273179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4B15F513-F34C-DC9F-A1B1-61CF753520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24B21D7-62C7-370D-62E6-C3BAC5C04E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D2B2E1-F17F-82D2-2DAC-B215F33D99B1}"/>
              </a:ext>
            </a:extLst>
          </p:cNvPr>
          <p:cNvSpPr>
            <a:spLocks noGrp="1" noChangeArrowheads="1"/>
          </p:cNvSpPr>
          <p:nvPr>
            <p:ph type="sldNum" sz="quarter" idx="12"/>
          </p:nvPr>
        </p:nvSpPr>
        <p:spPr>
          <a:ln/>
        </p:spPr>
        <p:txBody>
          <a:bodyPr/>
          <a:lstStyle>
            <a:lvl1pPr>
              <a:defRPr/>
            </a:lvl1pPr>
          </a:lstStyle>
          <a:p>
            <a:fld id="{92A71170-BD85-4E4F-BAE0-049A06C93B22}" type="slidenum">
              <a:rPr lang="en-US" altLang="en-US"/>
              <a:pPr/>
              <a:t>‹#›</a:t>
            </a:fld>
            <a:endParaRPr lang="en-US" altLang="en-US"/>
          </a:p>
        </p:txBody>
      </p:sp>
    </p:spTree>
    <p:extLst>
      <p:ext uri="{BB962C8B-B14F-4D97-AF65-F5344CB8AC3E}">
        <p14:creationId xmlns:p14="http://schemas.microsoft.com/office/powerpoint/2010/main" val="229731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BBD7571-6045-F91A-10EC-20DBB2F08E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C1FCAC8-4ECC-ECB5-0D2D-9F407D505B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F1F39AB-9939-F550-D3C1-E0BF0D24CC4D}"/>
              </a:ext>
            </a:extLst>
          </p:cNvPr>
          <p:cNvSpPr>
            <a:spLocks noGrp="1" noChangeArrowheads="1"/>
          </p:cNvSpPr>
          <p:nvPr>
            <p:ph type="sldNum" sz="quarter" idx="12"/>
          </p:nvPr>
        </p:nvSpPr>
        <p:spPr>
          <a:ln/>
        </p:spPr>
        <p:txBody>
          <a:bodyPr/>
          <a:lstStyle>
            <a:lvl1pPr>
              <a:defRPr/>
            </a:lvl1pPr>
          </a:lstStyle>
          <a:p>
            <a:fld id="{AE03E2CC-AEBA-BA4E-BD43-2DCDFC3543AB}" type="slidenum">
              <a:rPr lang="en-US" altLang="en-US"/>
              <a:pPr/>
              <a:t>‹#›</a:t>
            </a:fld>
            <a:endParaRPr lang="en-US" altLang="en-US"/>
          </a:p>
        </p:txBody>
      </p:sp>
    </p:spTree>
    <p:extLst>
      <p:ext uri="{BB962C8B-B14F-4D97-AF65-F5344CB8AC3E}">
        <p14:creationId xmlns:p14="http://schemas.microsoft.com/office/powerpoint/2010/main" val="102842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84BC9E-C9BB-C8DE-4D13-192A36749B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50CAA5-9B11-293A-E377-277B82F1AC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0381F8-0547-C834-AADE-0972001CFCD0}"/>
              </a:ext>
            </a:extLst>
          </p:cNvPr>
          <p:cNvSpPr>
            <a:spLocks noGrp="1" noChangeArrowheads="1"/>
          </p:cNvSpPr>
          <p:nvPr>
            <p:ph type="sldNum" sz="quarter" idx="12"/>
          </p:nvPr>
        </p:nvSpPr>
        <p:spPr>
          <a:ln/>
        </p:spPr>
        <p:txBody>
          <a:bodyPr/>
          <a:lstStyle>
            <a:lvl1pPr>
              <a:defRPr/>
            </a:lvl1pPr>
          </a:lstStyle>
          <a:p>
            <a:fld id="{F013E4D6-6525-0C4A-B266-5AC38819ED21}" type="slidenum">
              <a:rPr lang="en-US" altLang="en-US"/>
              <a:pPr/>
              <a:t>‹#›</a:t>
            </a:fld>
            <a:endParaRPr lang="en-US" altLang="en-US"/>
          </a:p>
        </p:txBody>
      </p:sp>
    </p:spTree>
    <p:extLst>
      <p:ext uri="{BB962C8B-B14F-4D97-AF65-F5344CB8AC3E}">
        <p14:creationId xmlns:p14="http://schemas.microsoft.com/office/powerpoint/2010/main" val="254327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0B50A9-B05A-E038-D292-8719A0825A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90E21E-CF72-1348-8B5C-3764DA0FAC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D28F21-8131-4FC9-76A3-094BFA82F299}"/>
              </a:ext>
            </a:extLst>
          </p:cNvPr>
          <p:cNvSpPr>
            <a:spLocks noGrp="1" noChangeArrowheads="1"/>
          </p:cNvSpPr>
          <p:nvPr>
            <p:ph type="sldNum" sz="quarter" idx="12"/>
          </p:nvPr>
        </p:nvSpPr>
        <p:spPr>
          <a:ln/>
        </p:spPr>
        <p:txBody>
          <a:bodyPr/>
          <a:lstStyle>
            <a:lvl1pPr>
              <a:defRPr/>
            </a:lvl1pPr>
          </a:lstStyle>
          <a:p>
            <a:fld id="{F502FC9D-7FD4-E24B-8E34-6C7DC71A0871}" type="slidenum">
              <a:rPr lang="en-US" altLang="en-US"/>
              <a:pPr/>
              <a:t>‹#›</a:t>
            </a:fld>
            <a:endParaRPr lang="en-US" altLang="en-US"/>
          </a:p>
        </p:txBody>
      </p:sp>
    </p:spTree>
    <p:extLst>
      <p:ext uri="{BB962C8B-B14F-4D97-AF65-F5344CB8AC3E}">
        <p14:creationId xmlns:p14="http://schemas.microsoft.com/office/powerpoint/2010/main" val="188874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ED5A3B-DC83-4368-B622-02F194EF6B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0438" y="-3175"/>
            <a:ext cx="18526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862ADB1D-4944-42D2-E96D-BE05393B6E80}"/>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5729EF5A-B614-76AB-5BAF-39338A29F0E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28" charset="-128"/>
              </a:defRPr>
            </a:lvl1pPr>
          </a:lstStyle>
          <a:p>
            <a:pPr>
              <a:defRPr/>
            </a:pPr>
            <a:endParaRPr lang="en-US"/>
          </a:p>
        </p:txBody>
      </p:sp>
      <p:sp>
        <p:nvSpPr>
          <p:cNvPr id="3077" name="Rectangle 5">
            <a:extLst>
              <a:ext uri="{FF2B5EF4-FFF2-40B4-BE49-F238E27FC236}">
                <a16:creationId xmlns:a16="http://schemas.microsoft.com/office/drawing/2014/main" id="{8F7B392B-469D-6CA2-AE92-39B1A27E5FB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28" charset="-128"/>
              </a:defRPr>
            </a:lvl1pPr>
          </a:lstStyle>
          <a:p>
            <a:pPr>
              <a:defRPr/>
            </a:pPr>
            <a:endParaRPr lang="en-US"/>
          </a:p>
        </p:txBody>
      </p:sp>
      <p:sp>
        <p:nvSpPr>
          <p:cNvPr id="3078" name="Rectangle 6">
            <a:extLst>
              <a:ext uri="{FF2B5EF4-FFF2-40B4-BE49-F238E27FC236}">
                <a16:creationId xmlns:a16="http://schemas.microsoft.com/office/drawing/2014/main" id="{F47248D4-477C-75AE-B9A0-5C5A3E5A7D1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1AB316D-16D8-B446-9FC2-D08C0950F406}" type="slidenum">
              <a:rPr lang="en-US" altLang="en-US"/>
              <a:pPr/>
              <a:t>‹#›</a:t>
            </a:fld>
            <a:endParaRPr lang="en-US" altLang="en-US"/>
          </a:p>
        </p:txBody>
      </p:sp>
      <p:sp>
        <p:nvSpPr>
          <p:cNvPr id="3079" name="Line 7">
            <a:extLst>
              <a:ext uri="{FF2B5EF4-FFF2-40B4-BE49-F238E27FC236}">
                <a16:creationId xmlns:a16="http://schemas.microsoft.com/office/drawing/2014/main" id="{B170E5A0-E08B-CF09-82C8-E7860BB07799}"/>
              </a:ext>
            </a:extLst>
          </p:cNvPr>
          <p:cNvSpPr>
            <a:spLocks noChangeShapeType="1"/>
          </p:cNvSpPr>
          <p:nvPr/>
        </p:nvSpPr>
        <p:spPr bwMode="auto">
          <a:xfrm>
            <a:off x="0" y="5334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3080" name="Text Box 8">
            <a:extLst>
              <a:ext uri="{FF2B5EF4-FFF2-40B4-BE49-F238E27FC236}">
                <a16:creationId xmlns:a16="http://schemas.microsoft.com/office/drawing/2014/main" id="{FE058FFD-7520-E6FC-73C3-905386B59C56}"/>
              </a:ext>
            </a:extLst>
          </p:cNvPr>
          <p:cNvSpPr txBox="1">
            <a:spLocks noChangeArrowheads="1"/>
          </p:cNvSpPr>
          <p:nvPr/>
        </p:nvSpPr>
        <p:spPr bwMode="auto">
          <a:xfrm>
            <a:off x="304800" y="609600"/>
            <a:ext cx="6348413" cy="457200"/>
          </a:xfrm>
          <a:prstGeom prst="rect">
            <a:avLst/>
          </a:prstGeom>
          <a:noFill/>
          <a:ln w="9525">
            <a:noFill/>
            <a:miter lim="800000"/>
            <a:headEnd/>
            <a:tailEnd/>
          </a:ln>
        </p:spPr>
        <p:txBody>
          <a:bodyPr wrap="none">
            <a:spAutoFit/>
          </a:bodyPr>
          <a:lstStyle/>
          <a:p>
            <a:pPr>
              <a:defRPr/>
            </a:pPr>
            <a:r>
              <a:rPr lang="en-US">
                <a:solidFill>
                  <a:srgbClr val="AB009D"/>
                </a:solidFill>
                <a:latin typeface="Arial Black" pitchFamily="1" charset="0"/>
                <a:ea typeface="ＭＳ Ｐゴシック" pitchFamily="-128" charset="-128"/>
              </a:rPr>
              <a:t>Student-Directed Transition Planning</a:t>
            </a:r>
          </a:p>
        </p:txBody>
      </p:sp>
      <p:sp>
        <p:nvSpPr>
          <p:cNvPr id="3081" name="Line 9">
            <a:extLst>
              <a:ext uri="{FF2B5EF4-FFF2-40B4-BE49-F238E27FC236}">
                <a16:creationId xmlns:a16="http://schemas.microsoft.com/office/drawing/2014/main" id="{35D8EE3D-67A5-AA12-DC10-BF50E801C1CF}"/>
              </a:ext>
            </a:extLst>
          </p:cNvPr>
          <p:cNvSpPr>
            <a:spLocks noChangeShapeType="1"/>
          </p:cNvSpPr>
          <p:nvPr/>
        </p:nvSpPr>
        <p:spPr bwMode="auto">
          <a:xfrm>
            <a:off x="0" y="11430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ou.edu/education/zarrow/resources/assessments#case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4.emf"/><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D02E7689-F95E-4768-C2E0-964036D155DD}"/>
              </a:ext>
            </a:extLst>
          </p:cNvPr>
          <p:cNvSpPr txBox="1">
            <a:spLocks noChangeArrowheads="1"/>
          </p:cNvSpPr>
          <p:nvPr/>
        </p:nvSpPr>
        <p:spPr bwMode="auto">
          <a:xfrm>
            <a:off x="2078038" y="1524000"/>
            <a:ext cx="45418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Helvetica" pitchFamily="2" charset="0"/>
              </a:rPr>
              <a:t>Student-Directed Transition Planning</a:t>
            </a:r>
          </a:p>
          <a:p>
            <a:pPr algn="ctr"/>
            <a:endParaRPr lang="en-US" altLang="en-US" sz="1400">
              <a:latin typeface="Helvetica" pitchFamily="2" charset="0"/>
            </a:endParaRPr>
          </a:p>
          <a:p>
            <a:pPr algn="ctr"/>
            <a:r>
              <a:rPr lang="en-US" altLang="en-US" sz="1400" b="1">
                <a:latin typeface="Helvetica" pitchFamily="2" charset="0"/>
              </a:rPr>
              <a:t>Lesson 5</a:t>
            </a:r>
          </a:p>
          <a:p>
            <a:pPr algn="ctr"/>
            <a:r>
              <a:rPr lang="en-US" altLang="en-US" sz="1400" b="1">
                <a:latin typeface="Helvetica" pitchFamily="2" charset="0"/>
              </a:rPr>
              <a:t>Vision for Adult Living</a:t>
            </a:r>
            <a:endParaRPr lang="en-US" altLang="en-US" sz="1400">
              <a:latin typeface="Helvetica" pitchFamily="2" charset="0"/>
            </a:endParaRPr>
          </a:p>
          <a:p>
            <a:pPr algn="ctr"/>
            <a:endParaRPr lang="en-US" altLang="en-US" sz="1400">
              <a:latin typeface="Helvetica" pitchFamily="2" charset="0"/>
            </a:endParaRPr>
          </a:p>
          <a:p>
            <a:pPr algn="ctr"/>
            <a:r>
              <a:rPr lang="en-US" altLang="en-US" sz="1400">
                <a:latin typeface="Helvetica" pitchFamily="2" charset="0"/>
              </a:rPr>
              <a:t>By</a:t>
            </a:r>
          </a:p>
          <a:p>
            <a:pPr algn="ctr"/>
            <a:r>
              <a:rPr lang="en-US" altLang="en-US" sz="1400">
                <a:latin typeface="Helvetica" pitchFamily="2" charset="0"/>
              </a:rPr>
              <a:t>Lorraine Sylvester, Lee L. Woods, and James E. Martin</a:t>
            </a:r>
          </a:p>
          <a:p>
            <a:pPr algn="ctr"/>
            <a:endParaRPr lang="en-US" altLang="en-US" sz="1400">
              <a:latin typeface="Helvetica" pitchFamily="2" charset="0"/>
            </a:endParaRPr>
          </a:p>
          <a:p>
            <a:pPr algn="ctr"/>
            <a:r>
              <a:rPr lang="en-US" altLang="en-US" sz="1400">
                <a:latin typeface="Helvetica" pitchFamily="2" charset="0"/>
              </a:rPr>
              <a:t>University of Oklahoma</a:t>
            </a:r>
          </a:p>
          <a:p>
            <a:pPr algn="ctr"/>
            <a:r>
              <a:rPr lang="en-US" altLang="en-US" sz="1400">
                <a:latin typeface="Helvetica" pitchFamily="2" charset="0"/>
              </a:rPr>
              <a:t>College of Education</a:t>
            </a:r>
          </a:p>
          <a:p>
            <a:pPr algn="ctr"/>
            <a:r>
              <a:rPr lang="en-US" altLang="en-US" sz="1400">
                <a:latin typeface="Helvetica" pitchFamily="2" charset="0"/>
              </a:rPr>
              <a:t>Department of Educational Psychology</a:t>
            </a:r>
          </a:p>
          <a:p>
            <a:pPr algn="ctr"/>
            <a:r>
              <a:rPr lang="en-US" altLang="en-US" sz="1400">
                <a:latin typeface="Helvetica" pitchFamily="2" charset="0"/>
              </a:rPr>
              <a:t>Zarrow Center for Learning Enrichment</a:t>
            </a:r>
          </a:p>
        </p:txBody>
      </p:sp>
      <p:sp>
        <p:nvSpPr>
          <p:cNvPr id="2051" name="Rectangle 3">
            <a:extLst>
              <a:ext uri="{FF2B5EF4-FFF2-40B4-BE49-F238E27FC236}">
                <a16:creationId xmlns:a16="http://schemas.microsoft.com/office/drawing/2014/main" id="{8B3CF5C2-B888-2CEB-87AA-563174594A5E}"/>
              </a:ext>
            </a:extLst>
          </p:cNvPr>
          <p:cNvSpPr>
            <a:spLocks noChangeArrowheads="1"/>
          </p:cNvSpPr>
          <p:nvPr/>
        </p:nvSpPr>
        <p:spPr bwMode="auto">
          <a:xfrm>
            <a:off x="838200" y="47244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itchFamily="2" charset="0"/>
              </a:rPr>
              <a:t>Preparation of SDTP supported in part by funding provided by the U.S. Dept. of Education, Office of Special Education Programs, Award #: H324C040136</a:t>
            </a:r>
          </a:p>
          <a:p>
            <a:endParaRPr lang="en-US" altLang="en-US" sz="1200">
              <a:latin typeface="Helvetica" pitchFamily="2" charset="0"/>
            </a:endParaRPr>
          </a:p>
          <a:p>
            <a:endParaRPr lang="en-US" altLang="en-US" sz="1200">
              <a:latin typeface="Helvetica" pitchFamily="2" charset="0"/>
            </a:endParaRPr>
          </a:p>
          <a:p>
            <a:r>
              <a:rPr lang="en-US" altLang="en-US" sz="1200">
                <a:latin typeface="Helvetica" pitchFamily="2" charset="0"/>
              </a:rPr>
              <a:t>Copyright 2007 by University of Oklahoma</a:t>
            </a:r>
          </a:p>
          <a:p>
            <a:r>
              <a:rPr lang="en-US" altLang="en-US" sz="1200">
                <a:latin typeface="Helvetica" pitchFamily="2" charset="0"/>
              </a:rPr>
              <a:t>Permission is granted for the user to duplicate the student materials and PowerPoint files for educational purposes. If needed, permission is also granted for the user to modify the PowerPoint files and lesson materials to meet unique student needs.</a:t>
            </a:r>
            <a:endParaRPr lang="en-US" altLang="en-US" sz="1400">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AC87571-7DD2-37F0-7BFE-CACADDBD36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6FF994-A03B-0A4E-BBE3-A5EC6FF9979A}" type="slidenum">
              <a:rPr lang="en-US" altLang="en-US" sz="1400"/>
              <a:pPr/>
              <a:t>9</a:t>
            </a:fld>
            <a:endParaRPr lang="en-US" altLang="en-US" sz="1400"/>
          </a:p>
        </p:txBody>
      </p:sp>
      <p:sp>
        <p:nvSpPr>
          <p:cNvPr id="11267" name="Rectangle 2">
            <a:extLst>
              <a:ext uri="{FF2B5EF4-FFF2-40B4-BE49-F238E27FC236}">
                <a16:creationId xmlns:a16="http://schemas.microsoft.com/office/drawing/2014/main" id="{16B46242-5AE6-00E9-6A5F-70F10FFAC301}"/>
              </a:ext>
            </a:extLst>
          </p:cNvPr>
          <p:cNvSpPr>
            <a:spLocks noGrp="1" noChangeArrowheads="1"/>
          </p:cNvSpPr>
          <p:nvPr>
            <p:ph type="title" idx="4294967295"/>
          </p:nvPr>
        </p:nvSpPr>
        <p:spPr bwMode="auto">
          <a:xfrm>
            <a:off x="0" y="1524000"/>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a:t>Considerations about Adult Living</a:t>
            </a:r>
            <a:endParaRPr lang="en-US" altLang="en-US"/>
          </a:p>
        </p:txBody>
      </p:sp>
      <p:sp>
        <p:nvSpPr>
          <p:cNvPr id="11268" name="Rectangle 3">
            <a:extLst>
              <a:ext uri="{FF2B5EF4-FFF2-40B4-BE49-F238E27FC236}">
                <a16:creationId xmlns:a16="http://schemas.microsoft.com/office/drawing/2014/main" id="{5FAEF70D-168E-A0EE-16D6-F51F4EA7D72A}"/>
              </a:ext>
            </a:extLst>
          </p:cNvPr>
          <p:cNvSpPr>
            <a:spLocks noGrp="1" noChangeArrowheads="1"/>
          </p:cNvSpPr>
          <p:nvPr>
            <p:ph type="body" idx="4294967295"/>
          </p:nvPr>
        </p:nvSpPr>
        <p:spPr>
          <a:xfrm>
            <a:off x="685800" y="2743200"/>
            <a:ext cx="7772400" cy="4114800"/>
          </a:xfrm>
        </p:spPr>
        <p:txBody>
          <a:bodyPr/>
          <a:lstStyle/>
          <a:p>
            <a:pPr eaLnBrk="1" hangingPunct="1"/>
            <a:r>
              <a:rPr lang="en-US" altLang="en-US"/>
              <a:t>Living on your own?</a:t>
            </a:r>
          </a:p>
          <a:p>
            <a:pPr eaLnBrk="1" hangingPunct="1"/>
            <a:r>
              <a:rPr lang="en-US" altLang="en-US"/>
              <a:t>Living with your family?</a:t>
            </a:r>
          </a:p>
          <a:p>
            <a:pPr eaLnBrk="1" hangingPunct="1"/>
            <a:r>
              <a:rPr lang="en-US" altLang="en-US"/>
              <a:t>Living with friends?</a:t>
            </a:r>
          </a:p>
          <a:p>
            <a:pPr eaLnBrk="1" hangingPunct="1"/>
            <a:r>
              <a:rPr lang="en-US" altLang="en-US"/>
              <a:t>Close to family, or far away?</a:t>
            </a:r>
          </a:p>
          <a:p>
            <a:pPr eaLnBrk="1" hangingPunct="1"/>
            <a:r>
              <a:rPr lang="en-US" altLang="en-US"/>
              <a:t>What does it take to live on your own?</a:t>
            </a:r>
          </a:p>
          <a:p>
            <a:pPr eaLnBrk="1" hangingPunct="1">
              <a:buFontTx/>
              <a:buNone/>
            </a:pPr>
            <a:r>
              <a:rPr lang="en-US" altLang="en-US" i="1"/>
              <a:t>          What does your family think?</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1B28EE93-3E4B-9171-C346-BF89B2D5D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8C8AFB-8E75-D643-85CA-EE4C40B6C003}" type="slidenum">
              <a:rPr lang="en-US" altLang="en-US" sz="1400"/>
              <a:pPr/>
              <a:t>10</a:t>
            </a:fld>
            <a:endParaRPr lang="en-US" altLang="en-US" sz="1400"/>
          </a:p>
        </p:txBody>
      </p:sp>
      <p:sp>
        <p:nvSpPr>
          <p:cNvPr id="12291" name="Rectangle 2">
            <a:extLst>
              <a:ext uri="{FF2B5EF4-FFF2-40B4-BE49-F238E27FC236}">
                <a16:creationId xmlns:a16="http://schemas.microsoft.com/office/drawing/2014/main" id="{645393BD-D34A-B6BB-F6AF-33FABA83398A}"/>
              </a:ext>
            </a:extLst>
          </p:cNvPr>
          <p:cNvSpPr>
            <a:spLocks noGrp="1" noChangeArrowheads="1"/>
          </p:cNvSpPr>
          <p:nvPr>
            <p:ph type="title"/>
          </p:nvPr>
        </p:nvSpPr>
        <p:spPr bwMode="auto">
          <a:xfrm>
            <a:off x="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Considerations for Adult Living</a:t>
            </a:r>
            <a:endParaRPr lang="en-US" altLang="en-US"/>
          </a:p>
        </p:txBody>
      </p:sp>
      <p:sp>
        <p:nvSpPr>
          <p:cNvPr id="12292" name="Rectangle 3">
            <a:extLst>
              <a:ext uri="{FF2B5EF4-FFF2-40B4-BE49-F238E27FC236}">
                <a16:creationId xmlns:a16="http://schemas.microsoft.com/office/drawing/2014/main" id="{0ED73F9A-6E1C-45F6-E066-3187A5278495}"/>
              </a:ext>
            </a:extLst>
          </p:cNvPr>
          <p:cNvSpPr>
            <a:spLocks noGrp="1" noChangeArrowheads="1"/>
          </p:cNvSpPr>
          <p:nvPr>
            <p:ph type="body" sz="half" idx="1"/>
          </p:nvPr>
        </p:nvSpPr>
        <p:spPr/>
        <p:txBody>
          <a:bodyPr/>
          <a:lstStyle/>
          <a:p>
            <a:pPr marL="533400" indent="-533400" eaLnBrk="1" hangingPunct="1">
              <a:buFontTx/>
              <a:buNone/>
            </a:pPr>
            <a:endParaRPr lang="en-US" altLang="en-US"/>
          </a:p>
          <a:p>
            <a:pPr marL="533400" indent="-533400" eaLnBrk="1" hangingPunct="1">
              <a:buFontTx/>
              <a:buAutoNum type="arabicPeriod"/>
            </a:pPr>
            <a:endParaRPr lang="en-US" altLang="en-US"/>
          </a:p>
          <a:p>
            <a:pPr marL="533400" indent="-533400" eaLnBrk="1" hangingPunct="1">
              <a:buFontTx/>
              <a:buAutoNum type="arabicPeriod"/>
            </a:pPr>
            <a:endParaRPr lang="en-US" altLang="en-US"/>
          </a:p>
          <a:p>
            <a:pPr marL="533400" indent="-533400" eaLnBrk="1" hangingPunct="1">
              <a:buFontTx/>
              <a:buAutoNum type="arabicPeriod"/>
            </a:pPr>
            <a:endParaRPr lang="en-US" altLang="en-US"/>
          </a:p>
          <a:p>
            <a:pPr marL="533400" indent="-533400" eaLnBrk="1" hangingPunct="1">
              <a:buFontTx/>
              <a:buAutoNum type="arabicPeriod"/>
            </a:pPr>
            <a:endParaRPr lang="en-US" altLang="en-US"/>
          </a:p>
          <a:p>
            <a:pPr marL="533400" indent="-533400" eaLnBrk="1" hangingPunct="1">
              <a:buFontTx/>
              <a:buAutoNum type="arabicPeriod"/>
            </a:pPr>
            <a:endParaRPr lang="en-US" altLang="en-US">
              <a:latin typeface="Times New Roman" panose="02020603050405020304" pitchFamily="18" charset="0"/>
            </a:endParaRPr>
          </a:p>
        </p:txBody>
      </p:sp>
      <p:sp>
        <p:nvSpPr>
          <p:cNvPr id="12293" name="Rectangle 4">
            <a:extLst>
              <a:ext uri="{FF2B5EF4-FFF2-40B4-BE49-F238E27FC236}">
                <a16:creationId xmlns:a16="http://schemas.microsoft.com/office/drawing/2014/main" id="{82AA7E21-6629-F6FA-4C9A-5DD59F43D5D8}"/>
              </a:ext>
            </a:extLst>
          </p:cNvPr>
          <p:cNvSpPr>
            <a:spLocks noGrp="1" noChangeArrowheads="1"/>
          </p:cNvSpPr>
          <p:nvPr>
            <p:ph type="body" sz="half" idx="2"/>
          </p:nvPr>
        </p:nvSpPr>
        <p:spPr/>
        <p:txBody>
          <a:bodyPr/>
          <a:lstStyle/>
          <a:p>
            <a:pPr marL="533400" indent="-533400" eaLnBrk="1" hangingPunct="1">
              <a:buFontTx/>
              <a:buNone/>
            </a:pPr>
            <a:endParaRPr lang="en-US" altLang="en-US" i="1"/>
          </a:p>
          <a:p>
            <a:pPr marL="533400" indent="-533400" eaLnBrk="1" hangingPunct="1">
              <a:buFontTx/>
              <a:buAutoNum type="arabicPeriod"/>
            </a:pPr>
            <a:endParaRPr lang="en-US" altLang="en-US"/>
          </a:p>
          <a:p>
            <a:pPr marL="533400" indent="-533400" eaLnBrk="1" hangingPunct="1">
              <a:buFontTx/>
              <a:buAutoNum type="arabicPeriod"/>
            </a:pPr>
            <a:endParaRPr lang="en-US" altLang="en-US"/>
          </a:p>
          <a:p>
            <a:pPr marL="533400" indent="-533400" eaLnBrk="1" hangingPunct="1">
              <a:buFontTx/>
              <a:buAutoNum type="arabicPeriod"/>
            </a:pPr>
            <a:endParaRPr lang="en-US" altLang="en-US"/>
          </a:p>
          <a:p>
            <a:pPr marL="533400" indent="-533400" eaLnBrk="1" hangingPunct="1">
              <a:buFontTx/>
              <a:buAutoNum type="arabicPeriod"/>
            </a:pPr>
            <a:endParaRPr lang="en-US" altLang="en-US" sz="2400">
              <a:latin typeface="Times New Roman" panose="02020603050405020304" pitchFamily="18" charset="0"/>
            </a:endParaRPr>
          </a:p>
          <a:p>
            <a:pPr marL="533400" indent="-533400" eaLnBrk="1" hangingPunct="1"/>
            <a:endParaRPr lang="en-US" altLang="en-US"/>
          </a:p>
        </p:txBody>
      </p:sp>
      <p:graphicFrame>
        <p:nvGraphicFramePr>
          <p:cNvPr id="287794" name="Group 50">
            <a:extLst>
              <a:ext uri="{FF2B5EF4-FFF2-40B4-BE49-F238E27FC236}">
                <a16:creationId xmlns:a16="http://schemas.microsoft.com/office/drawing/2014/main" id="{71D459FB-6B6D-13EB-6B70-7ECFF5E3C009}"/>
              </a:ext>
            </a:extLst>
          </p:cNvPr>
          <p:cNvGraphicFramePr>
            <a:graphicFrameLocks noGrp="1"/>
          </p:cNvGraphicFramePr>
          <p:nvPr/>
        </p:nvGraphicFramePr>
        <p:xfrm>
          <a:off x="304800" y="2057400"/>
          <a:ext cx="8458200" cy="3519488"/>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677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Arial" charset="0"/>
                          <a:ea typeface="ＭＳ Ｐゴシック" pitchFamily="-128" charset="-128"/>
                        </a:rPr>
                        <a:t>Living with your family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a:ln>
                            <a:noFill/>
                          </a:ln>
                          <a:solidFill>
                            <a:schemeClr val="tx1"/>
                          </a:solidFill>
                          <a:effectLst/>
                          <a:latin typeface="Arial" charset="0"/>
                          <a:ea typeface="ＭＳ Ｐゴシック" pitchFamily="-128" charset="-128"/>
                        </a:rPr>
                        <a:t>Living on your own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Can be supportive for family and for you.</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You will have to arrange to take care of your home.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19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Keeps you involved in your familiar community.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You may have to establish new</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supports to live on your own.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0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May limit school or job opportunities that are beyond a reasonable drive.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You will live close to the school or job you really want.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May cost less.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pitchFamily="-128" charset="-128"/>
                        </a:rPr>
                        <a:t>Costs are higher.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DB508512-6B97-7D6E-78EE-D66BAB2CEB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61FDD5-CE9C-D948-841A-88CD7CFB6F82}" type="slidenum">
              <a:rPr lang="en-US" altLang="en-US" sz="1400"/>
              <a:pPr/>
              <a:t>11</a:t>
            </a:fld>
            <a:endParaRPr lang="en-US" altLang="en-US" sz="1400"/>
          </a:p>
        </p:txBody>
      </p:sp>
      <p:sp>
        <p:nvSpPr>
          <p:cNvPr id="13315" name="Rectangle 2">
            <a:extLst>
              <a:ext uri="{FF2B5EF4-FFF2-40B4-BE49-F238E27FC236}">
                <a16:creationId xmlns:a16="http://schemas.microsoft.com/office/drawing/2014/main" id="{302FAA3B-191A-DD03-75F9-83B0EB03AB7C}"/>
              </a:ext>
            </a:extLst>
          </p:cNvPr>
          <p:cNvSpPr>
            <a:spLocks noGrp="1" noChangeArrowheads="1"/>
          </p:cNvSpPr>
          <p:nvPr>
            <p:ph type="title"/>
          </p:nvPr>
        </p:nvSpPr>
        <p:spPr bwMode="auto">
          <a:xfrm>
            <a:off x="381000" y="1143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Where Will I Live?</a:t>
            </a:r>
            <a:br>
              <a:rPr lang="en-US" altLang="en-US"/>
            </a:br>
            <a:r>
              <a:rPr lang="en-US" altLang="en-US" sz="3600"/>
              <a:t>Family Discussion Activity</a:t>
            </a:r>
            <a:endParaRPr lang="en-US" altLang="en-US"/>
          </a:p>
        </p:txBody>
      </p:sp>
      <p:sp>
        <p:nvSpPr>
          <p:cNvPr id="13316" name="Rectangle 3">
            <a:extLst>
              <a:ext uri="{FF2B5EF4-FFF2-40B4-BE49-F238E27FC236}">
                <a16:creationId xmlns:a16="http://schemas.microsoft.com/office/drawing/2014/main" id="{52B525A2-AC39-0BAF-6BFB-ECC5E56E243B}"/>
              </a:ext>
            </a:extLst>
          </p:cNvPr>
          <p:cNvSpPr>
            <a:spLocks noGrp="1" noChangeArrowheads="1"/>
          </p:cNvSpPr>
          <p:nvPr>
            <p:ph type="body" sz="half" idx="1"/>
          </p:nvPr>
        </p:nvSpPr>
        <p:spPr>
          <a:xfrm>
            <a:off x="304800" y="2590800"/>
            <a:ext cx="3810000" cy="3581400"/>
          </a:xfrm>
        </p:spPr>
        <p:txBody>
          <a:bodyPr/>
          <a:lstStyle/>
          <a:p>
            <a:pPr eaLnBrk="1" hangingPunct="1">
              <a:lnSpc>
                <a:spcPct val="90000"/>
              </a:lnSpc>
            </a:pPr>
            <a:r>
              <a:rPr lang="en-US" altLang="en-US" sz="2800"/>
              <a:t>Complete the “Where Will I Live” worksheet with an adult family member.</a:t>
            </a:r>
          </a:p>
          <a:p>
            <a:pPr eaLnBrk="1" hangingPunct="1">
              <a:lnSpc>
                <a:spcPct val="90000"/>
              </a:lnSpc>
            </a:pPr>
            <a:r>
              <a:rPr lang="en-US" altLang="en-US" sz="2800"/>
              <a:t>Share this discussion in any way you choose.</a:t>
            </a:r>
            <a:endParaRPr lang="en-US" altLang="en-US" sz="2400"/>
          </a:p>
        </p:txBody>
      </p:sp>
      <p:pic>
        <p:nvPicPr>
          <p:cNvPr id="13317" name="Picture 6">
            <a:extLst>
              <a:ext uri="{FF2B5EF4-FFF2-40B4-BE49-F238E27FC236}">
                <a16:creationId xmlns:a16="http://schemas.microsoft.com/office/drawing/2014/main" id="{BD5E66D3-6C02-5484-C1C7-384D7440521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2462213"/>
            <a:ext cx="3810000" cy="39147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a:extLst>
              <a:ext uri="{FF2B5EF4-FFF2-40B4-BE49-F238E27FC236}">
                <a16:creationId xmlns:a16="http://schemas.microsoft.com/office/drawing/2014/main" id="{AEEBE18C-52E5-4450-48D9-01B88DFFEA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9E9C26A-8283-964B-9079-2BC1C44CEEF5}" type="slidenum">
              <a:rPr lang="en-US" altLang="en-US" sz="1400"/>
              <a:pPr/>
              <a:t>12</a:t>
            </a:fld>
            <a:endParaRPr lang="en-US" altLang="en-US" sz="1400"/>
          </a:p>
        </p:txBody>
      </p:sp>
      <p:sp>
        <p:nvSpPr>
          <p:cNvPr id="14339" name="Text Box 3">
            <a:extLst>
              <a:ext uri="{FF2B5EF4-FFF2-40B4-BE49-F238E27FC236}">
                <a16:creationId xmlns:a16="http://schemas.microsoft.com/office/drawing/2014/main" id="{EC9769C0-5B2E-8BFC-0177-AD053483E344}"/>
              </a:ext>
            </a:extLst>
          </p:cNvPr>
          <p:cNvSpPr txBox="1">
            <a:spLocks noChangeArrowheads="1"/>
          </p:cNvSpPr>
          <p:nvPr/>
        </p:nvSpPr>
        <p:spPr bwMode="auto">
          <a:xfrm>
            <a:off x="403225" y="2887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p>
        </p:txBody>
      </p:sp>
      <p:sp>
        <p:nvSpPr>
          <p:cNvPr id="14340" name="Rectangle 5">
            <a:extLst>
              <a:ext uri="{FF2B5EF4-FFF2-40B4-BE49-F238E27FC236}">
                <a16:creationId xmlns:a16="http://schemas.microsoft.com/office/drawing/2014/main" id="{2D2DA533-F4AF-6DEA-AF31-CC85A3B15B60}"/>
              </a:ext>
            </a:extLst>
          </p:cNvPr>
          <p:cNvSpPr>
            <a:spLocks noGrp="1" noChangeArrowheads="1"/>
          </p:cNvSpPr>
          <p:nvPr>
            <p:ph type="title"/>
          </p:nvPr>
        </p:nvSpPr>
        <p:spPr bwMode="auto">
          <a:xfrm>
            <a:off x="0" y="11430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a:solidFill>
                  <a:schemeClr val="tx1"/>
                </a:solidFill>
              </a:rPr>
              <a:t>Family Discussion</a:t>
            </a:r>
          </a:p>
        </p:txBody>
      </p:sp>
      <p:sp>
        <p:nvSpPr>
          <p:cNvPr id="14341" name="Rectangle 7">
            <a:extLst>
              <a:ext uri="{FF2B5EF4-FFF2-40B4-BE49-F238E27FC236}">
                <a16:creationId xmlns:a16="http://schemas.microsoft.com/office/drawing/2014/main" id="{40517EB1-1B90-46BB-8F57-972C84DE1E28}"/>
              </a:ext>
            </a:extLst>
          </p:cNvPr>
          <p:cNvSpPr>
            <a:spLocks noGrp="1" noChangeArrowheads="1"/>
          </p:cNvSpPr>
          <p:nvPr>
            <p:ph type="body" sz="half" idx="2"/>
          </p:nvPr>
        </p:nvSpPr>
        <p:spPr/>
        <p:txBody>
          <a:bodyPr/>
          <a:lstStyle/>
          <a:p>
            <a:pPr eaLnBrk="1" hangingPunct="1">
              <a:lnSpc>
                <a:spcPct val="90000"/>
              </a:lnSpc>
            </a:pPr>
            <a:r>
              <a:rPr lang="en-US" altLang="en-US" sz="2800"/>
              <a:t>How did your answers compare with those of your family?</a:t>
            </a:r>
          </a:p>
          <a:p>
            <a:pPr eaLnBrk="1" hangingPunct="1">
              <a:lnSpc>
                <a:spcPct val="90000"/>
              </a:lnSpc>
            </a:pPr>
            <a:r>
              <a:rPr lang="en-US" altLang="en-US" sz="2800"/>
              <a:t>How did your answers compare with those of your family?</a:t>
            </a:r>
          </a:p>
          <a:p>
            <a:pPr>
              <a:lnSpc>
                <a:spcPct val="90000"/>
              </a:lnSpc>
              <a:spcBef>
                <a:spcPct val="0"/>
              </a:spcBef>
              <a:buFont typeface="Times" pitchFamily="1" charset="0"/>
              <a:buChar char="•"/>
            </a:pPr>
            <a:r>
              <a:rPr lang="en-US" altLang="en-US" sz="2800"/>
              <a:t>You will include this information on the Input Circle that you’ll do later in this lesson.</a:t>
            </a:r>
          </a:p>
          <a:p>
            <a:pPr>
              <a:lnSpc>
                <a:spcPct val="90000"/>
              </a:lnSpc>
              <a:spcBef>
                <a:spcPct val="0"/>
              </a:spcBef>
              <a:buFontTx/>
              <a:buNone/>
            </a:pPr>
            <a:endParaRPr lang="en-US" altLang="en-US" sz="2000"/>
          </a:p>
          <a:p>
            <a:pPr eaLnBrk="1" hangingPunct="1">
              <a:lnSpc>
                <a:spcPct val="90000"/>
              </a:lnSpc>
            </a:pPr>
            <a:endParaRPr lang="en-US" altLang="en-US" sz="2800"/>
          </a:p>
        </p:txBody>
      </p:sp>
      <p:pic>
        <p:nvPicPr>
          <p:cNvPr id="14342" name="Picture 11">
            <a:extLst>
              <a:ext uri="{FF2B5EF4-FFF2-40B4-BE49-F238E27FC236}">
                <a16:creationId xmlns:a16="http://schemas.microsoft.com/office/drawing/2014/main" id="{F672B7BD-023F-B5D3-D5F7-9BDAB1BBBD00}"/>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105400" y="1828800"/>
            <a:ext cx="1944688" cy="1981200"/>
          </a:xfrm>
        </p:spPr>
      </p:pic>
      <p:pic>
        <p:nvPicPr>
          <p:cNvPr id="14343" name="Picture 12">
            <a:extLst>
              <a:ext uri="{FF2B5EF4-FFF2-40B4-BE49-F238E27FC236}">
                <a16:creationId xmlns:a16="http://schemas.microsoft.com/office/drawing/2014/main" id="{55AC989F-5E88-09E0-5730-F3FA5CFF0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28788"/>
            <a:ext cx="220980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15EE91B-824F-11C0-386B-505887A8E5E4}"/>
              </a:ext>
            </a:extLst>
          </p:cNvPr>
          <p:cNvSpPr>
            <a:spLocks noChangeArrowheads="1"/>
          </p:cNvSpPr>
          <p:nvPr>
            <p:ph type="ctrTitle"/>
          </p:nvPr>
        </p:nvSpPr>
        <p:spPr bwMode="auto">
          <a:xfrm>
            <a:off x="0" y="1371600"/>
            <a:ext cx="77724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15363" name="Rectangle 3">
            <a:extLst>
              <a:ext uri="{FF2B5EF4-FFF2-40B4-BE49-F238E27FC236}">
                <a16:creationId xmlns:a16="http://schemas.microsoft.com/office/drawing/2014/main" id="{EFC197E5-1344-CB8B-E0C5-20A21C2B1EF7}"/>
              </a:ext>
            </a:extLst>
          </p:cNvPr>
          <p:cNvSpPr>
            <a:spLocks noGrp="1" noChangeArrowheads="1"/>
          </p:cNvSpPr>
          <p:nvPr>
            <p:ph type="subTitle" idx="1"/>
          </p:nvPr>
        </p:nvSpPr>
        <p:spPr>
          <a:xfrm>
            <a:off x="609600" y="2362200"/>
            <a:ext cx="8305800" cy="3794125"/>
          </a:xfrm>
        </p:spPr>
        <p:txBody>
          <a:bodyPr/>
          <a:lstStyle/>
          <a:p>
            <a:pPr marL="609600" indent="-609600" algn="l" eaLnBrk="1" hangingPunct="1">
              <a:buFont typeface="Times" pitchFamily="1" charset="0"/>
              <a:buChar char="•"/>
            </a:pPr>
            <a:r>
              <a:rPr lang="en-US" altLang="en-US"/>
              <a:t>Your preferences and interests guide you toward what you want to do.</a:t>
            </a:r>
          </a:p>
          <a:p>
            <a:pPr marL="609600" indent="-609600" algn="l" eaLnBrk="1" hangingPunct="1">
              <a:buFont typeface="Times" pitchFamily="1" charset="0"/>
              <a:buChar char="•"/>
            </a:pPr>
            <a:r>
              <a:rPr lang="en-US" altLang="en-US"/>
              <a:t>Your strengths and needs also affect your choices.</a:t>
            </a:r>
          </a:p>
          <a:p>
            <a:pPr marL="609600" indent="-609600" algn="l" eaLnBrk="1" hangingPunct="1">
              <a:buFont typeface="Times" pitchFamily="1" charset="0"/>
              <a:buChar char="•"/>
            </a:pPr>
            <a:r>
              <a:rPr lang="en-US" altLang="en-US"/>
              <a:t>How do your needs fit within the needs of your family?</a:t>
            </a:r>
          </a:p>
          <a:p>
            <a:pPr marL="609600" indent="-609600" algn="l" eaLnBrk="1" hangingPunct="1">
              <a:buFontTx/>
              <a:buAutoNum type="arabicPeriod"/>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7D4F194C-2E01-C673-333D-341D0DAE8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83C809-80EB-FD4F-8212-97BEFD070106}" type="slidenum">
              <a:rPr lang="en-US" altLang="en-US" sz="1400"/>
              <a:pPr/>
              <a:t>14</a:t>
            </a:fld>
            <a:endParaRPr lang="en-US" altLang="en-US" sz="1400"/>
          </a:p>
        </p:txBody>
      </p:sp>
      <p:sp>
        <p:nvSpPr>
          <p:cNvPr id="16387" name="Rectangle 2">
            <a:extLst>
              <a:ext uri="{FF2B5EF4-FFF2-40B4-BE49-F238E27FC236}">
                <a16:creationId xmlns:a16="http://schemas.microsoft.com/office/drawing/2014/main" id="{C28AF3E7-0712-AFB8-25BA-86DD516C6C3A}"/>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Vision for Adult Living</a:t>
            </a:r>
            <a:endParaRPr lang="en-US" altLang="en-US"/>
          </a:p>
        </p:txBody>
      </p:sp>
      <p:sp>
        <p:nvSpPr>
          <p:cNvPr id="16388" name="Rectangle 3">
            <a:extLst>
              <a:ext uri="{FF2B5EF4-FFF2-40B4-BE49-F238E27FC236}">
                <a16:creationId xmlns:a16="http://schemas.microsoft.com/office/drawing/2014/main" id="{0F3930DD-1331-1D86-887C-C471859A56F2}"/>
              </a:ext>
            </a:extLst>
          </p:cNvPr>
          <p:cNvSpPr>
            <a:spLocks noGrp="1" noChangeArrowheads="1"/>
          </p:cNvSpPr>
          <p:nvPr>
            <p:ph type="body" idx="1"/>
          </p:nvPr>
        </p:nvSpPr>
        <p:spPr>
          <a:xfrm>
            <a:off x="609600" y="1981200"/>
            <a:ext cx="7772400" cy="4114800"/>
          </a:xfrm>
        </p:spPr>
        <p:txBody>
          <a:bodyPr/>
          <a:lstStyle/>
          <a:p>
            <a:pPr eaLnBrk="1" hangingPunct="1"/>
            <a:r>
              <a:rPr lang="en-US" altLang="en-US" b="1"/>
              <a:t>Preferences</a:t>
            </a:r>
            <a:r>
              <a:rPr lang="en-US" altLang="en-US"/>
              <a:t> - </a:t>
            </a:r>
            <a:r>
              <a:rPr lang="en-US" altLang="en-US" i="1"/>
              <a:t>A preference is liking one place to live over another. </a:t>
            </a:r>
            <a:endParaRPr lang="en-US" altLang="en-US" sz="3600"/>
          </a:p>
          <a:p>
            <a:pPr eaLnBrk="1" hangingPunct="1"/>
            <a:r>
              <a:rPr lang="en-US" altLang="en-US"/>
              <a:t>What are your preferences for living arrangements after high school?</a:t>
            </a:r>
          </a:p>
          <a:p>
            <a:pPr eaLnBrk="1" hangingPunct="1"/>
            <a:r>
              <a:rPr lang="en-US" altLang="en-US"/>
              <a:t>What are your family’s preferences for where you will live?</a:t>
            </a:r>
            <a:endParaRPr lang="en-US" altLang="en-US" sz="2800"/>
          </a:p>
        </p:txBody>
      </p:sp>
      <p:sp>
        <p:nvSpPr>
          <p:cNvPr id="16389" name="Rectangle 4">
            <a:extLst>
              <a:ext uri="{FF2B5EF4-FFF2-40B4-BE49-F238E27FC236}">
                <a16:creationId xmlns:a16="http://schemas.microsoft.com/office/drawing/2014/main" id="{33B119EF-6FEA-5F30-4F0C-11A4FCBDCEE7}"/>
              </a:ext>
            </a:extLst>
          </p:cNvPr>
          <p:cNvSpPr>
            <a:spLocks noChangeArrowheads="1"/>
          </p:cNvSpPr>
          <p:nvPr/>
        </p:nvSpPr>
        <p:spPr bwMode="auto">
          <a:xfrm>
            <a:off x="2435225" y="5484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67DDA4E5-21F4-6BA2-D1C9-098F69F74D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FC5BE3-3A2E-FB48-897B-860167E2162D}" type="slidenum">
              <a:rPr lang="en-US" altLang="en-US" sz="1400"/>
              <a:pPr/>
              <a:t>15</a:t>
            </a:fld>
            <a:endParaRPr lang="en-US" altLang="en-US" sz="1400"/>
          </a:p>
        </p:txBody>
      </p:sp>
      <p:sp>
        <p:nvSpPr>
          <p:cNvPr id="17411" name="Rectangle 2">
            <a:extLst>
              <a:ext uri="{FF2B5EF4-FFF2-40B4-BE49-F238E27FC236}">
                <a16:creationId xmlns:a16="http://schemas.microsoft.com/office/drawing/2014/main" id="{0F909315-907F-149F-6EFC-963F60D40170}"/>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17412" name="Rectangle 3">
            <a:extLst>
              <a:ext uri="{FF2B5EF4-FFF2-40B4-BE49-F238E27FC236}">
                <a16:creationId xmlns:a16="http://schemas.microsoft.com/office/drawing/2014/main" id="{5832AAB0-7839-3EF4-CD27-B88EEA47992B}"/>
              </a:ext>
            </a:extLst>
          </p:cNvPr>
          <p:cNvSpPr>
            <a:spLocks noGrp="1" noChangeArrowheads="1"/>
          </p:cNvSpPr>
          <p:nvPr>
            <p:ph type="body" idx="1"/>
          </p:nvPr>
        </p:nvSpPr>
        <p:spPr>
          <a:xfrm>
            <a:off x="609600" y="2057400"/>
            <a:ext cx="7772400" cy="4114800"/>
          </a:xfrm>
        </p:spPr>
        <p:txBody>
          <a:bodyPr/>
          <a:lstStyle/>
          <a:p>
            <a:pPr eaLnBrk="1" hangingPunct="1">
              <a:lnSpc>
                <a:spcPct val="90000"/>
              </a:lnSpc>
            </a:pPr>
            <a:r>
              <a:rPr lang="en-US" altLang="en-US" b="1"/>
              <a:t>Interests</a:t>
            </a:r>
            <a:r>
              <a:rPr lang="en-US" altLang="en-US"/>
              <a:t> - </a:t>
            </a:r>
            <a:r>
              <a:rPr lang="en-US" altLang="en-US" i="1"/>
              <a:t>Living options you like and want to learn more about.</a:t>
            </a:r>
          </a:p>
          <a:p>
            <a:pPr eaLnBrk="1" hangingPunct="1">
              <a:lnSpc>
                <a:spcPct val="90000"/>
              </a:lnSpc>
            </a:pPr>
            <a:endParaRPr lang="en-US" altLang="en-US" sz="2800"/>
          </a:p>
          <a:p>
            <a:pPr eaLnBrk="1" hangingPunct="1">
              <a:lnSpc>
                <a:spcPct val="90000"/>
              </a:lnSpc>
            </a:pPr>
            <a:r>
              <a:rPr lang="en-US" altLang="en-US" sz="2800"/>
              <a:t>Will your job or educational interests require you to live somewhere else?</a:t>
            </a:r>
          </a:p>
          <a:p>
            <a:pPr eaLnBrk="1" hangingPunct="1">
              <a:lnSpc>
                <a:spcPct val="90000"/>
              </a:lnSpc>
            </a:pPr>
            <a:r>
              <a:rPr lang="en-US" altLang="en-US" sz="2800"/>
              <a:t>Will your job or educational interests enable you to live with your family?</a:t>
            </a:r>
          </a:p>
          <a:p>
            <a:pPr eaLnBrk="1" hangingPunct="1">
              <a:lnSpc>
                <a:spcPct val="90000"/>
              </a:lnSpc>
            </a:pPr>
            <a:endParaRPr lang="en-US" altLang="en-US" sz="2800"/>
          </a:p>
          <a:p>
            <a:pPr eaLnBrk="1" hangingPunct="1">
              <a:lnSpc>
                <a:spcPct val="90000"/>
              </a:lnSpc>
              <a:buFontTx/>
              <a:buNone/>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14A76E42-7B09-8C2C-B869-258F638E85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4D5C4E-6589-AF4A-A155-23D057DEC347}" type="slidenum">
              <a:rPr lang="en-US" altLang="en-US" sz="1400"/>
              <a:pPr/>
              <a:t>16</a:t>
            </a:fld>
            <a:endParaRPr lang="en-US" altLang="en-US" sz="1400"/>
          </a:p>
        </p:txBody>
      </p:sp>
      <p:sp>
        <p:nvSpPr>
          <p:cNvPr id="18435" name="Rectangle 2">
            <a:extLst>
              <a:ext uri="{FF2B5EF4-FFF2-40B4-BE49-F238E27FC236}">
                <a16:creationId xmlns:a16="http://schemas.microsoft.com/office/drawing/2014/main" id="{41A55F18-5AAF-A8A6-3CB0-E5EAA1CC71BD}"/>
              </a:ext>
            </a:extLst>
          </p:cNvPr>
          <p:cNvSpPr>
            <a:spLocks noGrp="1" noChangeArrowheads="1"/>
          </p:cNvSpPr>
          <p:nvPr>
            <p:ph type="title"/>
          </p:nvPr>
        </p:nvSpPr>
        <p:spPr bwMode="auto">
          <a:xfrm>
            <a:off x="0" y="12192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18436" name="Rectangle 3">
            <a:extLst>
              <a:ext uri="{FF2B5EF4-FFF2-40B4-BE49-F238E27FC236}">
                <a16:creationId xmlns:a16="http://schemas.microsoft.com/office/drawing/2014/main" id="{D5984B8A-7072-648E-1DF6-49C8BCC2F746}"/>
              </a:ext>
            </a:extLst>
          </p:cNvPr>
          <p:cNvSpPr>
            <a:spLocks noGrp="1" noChangeArrowheads="1"/>
          </p:cNvSpPr>
          <p:nvPr>
            <p:ph type="body" idx="1"/>
          </p:nvPr>
        </p:nvSpPr>
        <p:spPr>
          <a:xfrm>
            <a:off x="685800" y="2209800"/>
            <a:ext cx="7772400" cy="4114800"/>
          </a:xfrm>
        </p:spPr>
        <p:txBody>
          <a:bodyPr/>
          <a:lstStyle/>
          <a:p>
            <a:pPr eaLnBrk="1" hangingPunct="1"/>
            <a:r>
              <a:rPr lang="en-US" altLang="en-US" b="1"/>
              <a:t>Strengths </a:t>
            </a:r>
            <a:r>
              <a:rPr lang="en-US" altLang="en-US"/>
              <a:t>- Skills for adult living that you can do.</a:t>
            </a:r>
            <a:endParaRPr lang="en-US" altLang="en-US" i="1"/>
          </a:p>
          <a:p>
            <a:pPr eaLnBrk="1" hangingPunct="1">
              <a:buFontTx/>
              <a:buNone/>
            </a:pPr>
            <a:endParaRPr lang="en-US" altLang="en-US" sz="2800"/>
          </a:p>
          <a:p>
            <a:pPr eaLnBrk="1" hangingPunct="1"/>
            <a:r>
              <a:rPr lang="en-US" altLang="en-US" sz="4000"/>
              <a:t>What are some of your adult living strengths?</a:t>
            </a:r>
            <a:endParaRPr lang="en-US" altLang="en-US" sz="2800"/>
          </a:p>
          <a:p>
            <a:pPr eaLnBrk="1" hangingPunct="1">
              <a:buFontTx/>
              <a:buNone/>
            </a:pPr>
            <a:endParaRPr lang="en-US"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3BCB33F3-FA7F-070F-05CA-AFAE9BFEC6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FC0BA5-56CC-584F-9C5B-EC49178FF3C9}" type="slidenum">
              <a:rPr lang="en-US" altLang="en-US" sz="1400"/>
              <a:pPr/>
              <a:t>17</a:t>
            </a:fld>
            <a:endParaRPr lang="en-US" altLang="en-US" sz="1400"/>
          </a:p>
        </p:txBody>
      </p:sp>
      <p:sp>
        <p:nvSpPr>
          <p:cNvPr id="19459" name="Rectangle 2">
            <a:extLst>
              <a:ext uri="{FF2B5EF4-FFF2-40B4-BE49-F238E27FC236}">
                <a16:creationId xmlns:a16="http://schemas.microsoft.com/office/drawing/2014/main" id="{ABB95D25-BC29-2293-B215-514DE6886247}"/>
              </a:ext>
            </a:extLst>
          </p:cNvPr>
          <p:cNvSpPr>
            <a:spLocks noGrp="1" noChangeArrowheads="1"/>
          </p:cNvSpPr>
          <p:nvPr>
            <p:ph type="title"/>
          </p:nvPr>
        </p:nvSpPr>
        <p:spPr bwMode="auto">
          <a:xfrm>
            <a:off x="0" y="11430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19460" name="Rectangle 3">
            <a:extLst>
              <a:ext uri="{FF2B5EF4-FFF2-40B4-BE49-F238E27FC236}">
                <a16:creationId xmlns:a16="http://schemas.microsoft.com/office/drawing/2014/main" id="{D76C5136-A9C6-8EE1-4F67-0553C362CAC1}"/>
              </a:ext>
            </a:extLst>
          </p:cNvPr>
          <p:cNvSpPr>
            <a:spLocks noGrp="1" noChangeArrowheads="1"/>
          </p:cNvSpPr>
          <p:nvPr>
            <p:ph type="body" idx="1"/>
          </p:nvPr>
        </p:nvSpPr>
        <p:spPr>
          <a:xfrm>
            <a:off x="685800" y="2209800"/>
            <a:ext cx="7772400" cy="4114800"/>
          </a:xfrm>
        </p:spPr>
        <p:txBody>
          <a:bodyPr/>
          <a:lstStyle/>
          <a:p>
            <a:pPr eaLnBrk="1" hangingPunct="1">
              <a:lnSpc>
                <a:spcPct val="90000"/>
              </a:lnSpc>
            </a:pPr>
            <a:r>
              <a:rPr lang="en-US" altLang="en-US" b="1"/>
              <a:t>Needs - </a:t>
            </a:r>
            <a:r>
              <a:rPr lang="en-US" altLang="en-US" sz="2800" b="1" i="1">
                <a:latin typeface="Times" pitchFamily="1" charset="0"/>
              </a:rPr>
              <a:t>Needs are what you have trouble doing that may require supports or accommodations to achieve your adult living goals after graduation.</a:t>
            </a:r>
            <a:endParaRPr lang="en-US" altLang="en-US" sz="2800"/>
          </a:p>
          <a:p>
            <a:pPr eaLnBrk="1" hangingPunct="1">
              <a:lnSpc>
                <a:spcPct val="90000"/>
              </a:lnSpc>
            </a:pPr>
            <a:r>
              <a:rPr lang="en-US" altLang="en-US" sz="2400"/>
              <a:t>What help will you need regarding living arrangements after high school?</a:t>
            </a:r>
          </a:p>
          <a:p>
            <a:pPr eaLnBrk="1" hangingPunct="1">
              <a:lnSpc>
                <a:spcPct val="90000"/>
              </a:lnSpc>
            </a:pPr>
            <a:r>
              <a:rPr lang="en-US" altLang="en-US" sz="2400"/>
              <a:t>What needs do your family members have?</a:t>
            </a:r>
          </a:p>
          <a:p>
            <a:pPr eaLnBrk="1" hangingPunct="1">
              <a:lnSpc>
                <a:spcPct val="90000"/>
              </a:lnSpc>
            </a:pPr>
            <a:r>
              <a:rPr lang="en-US" altLang="en-US" sz="2400"/>
              <a:t>What do you have to do to get the supports you need to live the way you and your family envision?</a:t>
            </a:r>
          </a:p>
          <a:p>
            <a:pPr eaLnBrk="1" hangingPunct="1">
              <a:lnSpc>
                <a:spcPct val="90000"/>
              </a:lnSpc>
            </a:pPr>
            <a:r>
              <a:rPr lang="en-US" altLang="en-US" sz="2400"/>
              <a:t>Do you need to live with your family because of cost?</a:t>
            </a:r>
          </a:p>
          <a:p>
            <a:pPr eaLnBrk="1" hangingPunct="1">
              <a:lnSpc>
                <a:spcPct val="90000"/>
              </a:lnSpc>
              <a:buFontTx/>
              <a:buNone/>
            </a:pPr>
            <a:endParaRPr lang="en-US" altLang="en-US" sz="2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AD670DF6-E055-915D-E07F-B0E01209A0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0B4715-CD32-F648-888C-9ED5A49589EB}" type="slidenum">
              <a:rPr lang="en-US" altLang="en-US" sz="1400"/>
              <a:pPr/>
              <a:t>18</a:t>
            </a:fld>
            <a:endParaRPr lang="en-US" altLang="en-US" sz="1400"/>
          </a:p>
        </p:txBody>
      </p:sp>
      <p:sp>
        <p:nvSpPr>
          <p:cNvPr id="20483" name="Rectangle 4">
            <a:extLst>
              <a:ext uri="{FF2B5EF4-FFF2-40B4-BE49-F238E27FC236}">
                <a16:creationId xmlns:a16="http://schemas.microsoft.com/office/drawing/2014/main" id="{F81F6E38-FF5E-8682-D583-7D1BC04F299A}"/>
              </a:ext>
            </a:extLst>
          </p:cNvPr>
          <p:cNvSpPr>
            <a:spLocks noGrp="1" noChangeArrowheads="1"/>
          </p:cNvSpPr>
          <p:nvPr>
            <p:ph type="title" idx="4294967295"/>
          </p:nvPr>
        </p:nvSpPr>
        <p:spPr bwMode="auto">
          <a:xfrm>
            <a:off x="228600" y="1371600"/>
            <a:ext cx="7772400" cy="213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a:t>Determining your strengths, skills, and needs for adult living involves knowing:				</a:t>
            </a:r>
            <a:r>
              <a:rPr lang="en-US" altLang="en-US" sz="3600"/>
              <a:t>what you think;</a:t>
            </a:r>
            <a:br>
              <a:rPr lang="en-US" altLang="en-US" sz="3600"/>
            </a:br>
            <a:r>
              <a:rPr lang="en-US" altLang="en-US" sz="3600"/>
              <a:t>		what your family thinks; and</a:t>
            </a:r>
            <a:br>
              <a:rPr lang="en-US" altLang="en-US" sz="3600"/>
            </a:br>
            <a:r>
              <a:rPr lang="en-US" altLang="en-US" sz="3600"/>
              <a:t>		what your teachers think.</a:t>
            </a:r>
            <a:br>
              <a:rPr lang="en-US" altLang="en-US"/>
            </a:br>
            <a:r>
              <a:rPr lang="en-US" alt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38BE6E8-62A6-F8CA-3DA4-B3EFC0EDCBE1}"/>
              </a:ext>
            </a:extLst>
          </p:cNvPr>
          <p:cNvSpPr>
            <a:spLocks noGrp="1" noChangeArrowheads="1"/>
          </p:cNvSpPr>
          <p:nvPr>
            <p:ph type="ctrTitle"/>
          </p:nvPr>
        </p:nvSpPr>
        <p:spPr bwMode="auto">
          <a:xfrm>
            <a:off x="0" y="12954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3075" name="Rectangle 3">
            <a:extLst>
              <a:ext uri="{FF2B5EF4-FFF2-40B4-BE49-F238E27FC236}">
                <a16:creationId xmlns:a16="http://schemas.microsoft.com/office/drawing/2014/main" id="{C33329D2-A37B-9D58-EB76-76CEDA0A4825}"/>
              </a:ext>
            </a:extLst>
          </p:cNvPr>
          <p:cNvSpPr>
            <a:spLocks noGrp="1" noChangeArrowheads="1"/>
          </p:cNvSpPr>
          <p:nvPr>
            <p:ph type="subTitle" idx="1"/>
          </p:nvPr>
        </p:nvSpPr>
        <p:spPr>
          <a:xfrm>
            <a:off x="4495800" y="5257800"/>
            <a:ext cx="3657600" cy="1066800"/>
          </a:xfrm>
        </p:spPr>
        <p:txBody>
          <a:bodyPr/>
          <a:lstStyle/>
          <a:p>
            <a:pPr algn="l" eaLnBrk="1" hangingPunct="1"/>
            <a:r>
              <a:rPr lang="en-US" altLang="en-US"/>
              <a:t>Where will you live after high school?</a:t>
            </a:r>
          </a:p>
        </p:txBody>
      </p:sp>
      <p:sp>
        <p:nvSpPr>
          <p:cNvPr id="3076" name="Rectangle 6">
            <a:extLst>
              <a:ext uri="{FF2B5EF4-FFF2-40B4-BE49-F238E27FC236}">
                <a16:creationId xmlns:a16="http://schemas.microsoft.com/office/drawing/2014/main" id="{2BD0C545-A034-6CE1-56A5-8A6C6EB0B01B}"/>
              </a:ext>
            </a:extLst>
          </p:cNvPr>
          <p:cNvSpPr>
            <a:spLocks noChangeArrowheads="1"/>
          </p:cNvSpPr>
          <p:nvPr/>
        </p:nvSpPr>
        <p:spPr bwMode="auto">
          <a:xfrm>
            <a:off x="4564063" y="3232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077" name="Picture 9" descr="22275864">
            <a:extLst>
              <a:ext uri="{FF2B5EF4-FFF2-40B4-BE49-F238E27FC236}">
                <a16:creationId xmlns:a16="http://schemas.microsoft.com/office/drawing/2014/main" id="{D6B8DFBB-3E65-A8C3-90D4-59C23EF47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29829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19849793">
            <a:extLst>
              <a:ext uri="{FF2B5EF4-FFF2-40B4-BE49-F238E27FC236}">
                <a16:creationId xmlns:a16="http://schemas.microsoft.com/office/drawing/2014/main" id="{2BF1836F-D2E2-86E9-CE54-89A0D4668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209800"/>
            <a:ext cx="11350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19954927">
            <a:extLst>
              <a:ext uri="{FF2B5EF4-FFF2-40B4-BE49-F238E27FC236}">
                <a16:creationId xmlns:a16="http://schemas.microsoft.com/office/drawing/2014/main" id="{880101F3-F2DF-B10E-4CA5-C7CB56884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29000"/>
            <a:ext cx="17573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AutoShape 12">
            <a:extLst>
              <a:ext uri="{FF2B5EF4-FFF2-40B4-BE49-F238E27FC236}">
                <a16:creationId xmlns:a16="http://schemas.microsoft.com/office/drawing/2014/main" id="{FDDC476D-1B53-8EC4-3549-362D949A2C60}"/>
              </a:ext>
            </a:extLst>
          </p:cNvPr>
          <p:cNvSpPr>
            <a:spLocks noChangeArrowheads="1"/>
          </p:cNvSpPr>
          <p:nvPr/>
        </p:nvSpPr>
        <p:spPr bwMode="auto">
          <a:xfrm>
            <a:off x="3505200" y="1981200"/>
            <a:ext cx="2362200" cy="2209800"/>
          </a:xfrm>
          <a:prstGeom prst="cloudCallout">
            <a:avLst>
              <a:gd name="adj1" fmla="val -61829"/>
              <a:gd name="adj2" fmla="val 3936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3081" name="AutoShape 13">
            <a:extLst>
              <a:ext uri="{FF2B5EF4-FFF2-40B4-BE49-F238E27FC236}">
                <a16:creationId xmlns:a16="http://schemas.microsoft.com/office/drawing/2014/main" id="{74BEB2FC-842D-500F-FCD5-B75158AE8DD4}"/>
              </a:ext>
            </a:extLst>
          </p:cNvPr>
          <p:cNvSpPr>
            <a:spLocks noChangeArrowheads="1"/>
          </p:cNvSpPr>
          <p:nvPr/>
        </p:nvSpPr>
        <p:spPr bwMode="auto">
          <a:xfrm>
            <a:off x="5791200" y="2895600"/>
            <a:ext cx="2590800" cy="2209800"/>
          </a:xfrm>
          <a:prstGeom prst="cloudCallout">
            <a:avLst>
              <a:gd name="adj1" fmla="val -76778"/>
              <a:gd name="adj2" fmla="val 732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BA1750B9-75B0-4EAF-0B69-3AF089AA7B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A89ED3-8891-2F42-BE44-021A5382C898}" type="slidenum">
              <a:rPr lang="en-US" altLang="en-US" sz="1400"/>
              <a:pPr/>
              <a:t>19</a:t>
            </a:fld>
            <a:endParaRPr lang="en-US" altLang="en-US" sz="1400"/>
          </a:p>
        </p:txBody>
      </p:sp>
      <p:sp>
        <p:nvSpPr>
          <p:cNvPr id="21507" name="Text Box 2">
            <a:extLst>
              <a:ext uri="{FF2B5EF4-FFF2-40B4-BE49-F238E27FC236}">
                <a16:creationId xmlns:a16="http://schemas.microsoft.com/office/drawing/2014/main" id="{88F0CA6C-E849-3F93-BF20-9D3F54000F33}"/>
              </a:ext>
            </a:extLst>
          </p:cNvPr>
          <p:cNvSpPr txBox="1">
            <a:spLocks noChangeArrowheads="1"/>
          </p:cNvSpPr>
          <p:nvPr/>
        </p:nvSpPr>
        <p:spPr bwMode="auto">
          <a:xfrm>
            <a:off x="228600" y="12954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Activity: Casey Life Skills Assessment</a:t>
            </a:r>
          </a:p>
        </p:txBody>
      </p:sp>
      <p:sp>
        <p:nvSpPr>
          <p:cNvPr id="21509" name="Rectangle 7">
            <a:extLst>
              <a:ext uri="{FF2B5EF4-FFF2-40B4-BE49-F238E27FC236}">
                <a16:creationId xmlns:a16="http://schemas.microsoft.com/office/drawing/2014/main" id="{D1329E2E-5958-916F-5D71-6F43CB221A17}"/>
              </a:ext>
            </a:extLst>
          </p:cNvPr>
          <p:cNvSpPr>
            <a:spLocks noChangeArrowheads="1"/>
          </p:cNvSpPr>
          <p:nvPr/>
        </p:nvSpPr>
        <p:spPr bwMode="auto">
          <a:xfrm>
            <a:off x="1447800" y="3276600"/>
            <a:ext cx="3429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0" name="Text Box 9">
            <a:extLst>
              <a:ext uri="{FF2B5EF4-FFF2-40B4-BE49-F238E27FC236}">
                <a16:creationId xmlns:a16="http://schemas.microsoft.com/office/drawing/2014/main" id="{6A9AC8F7-06D8-312D-C003-179566B3FE33}"/>
              </a:ext>
            </a:extLst>
          </p:cNvPr>
          <p:cNvSpPr txBox="1">
            <a:spLocks noChangeArrowheads="1"/>
          </p:cNvSpPr>
          <p:nvPr/>
        </p:nvSpPr>
        <p:spPr bwMode="auto">
          <a:xfrm>
            <a:off x="5851525" y="2257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1" name="Rectangle 10">
            <a:extLst>
              <a:ext uri="{FF2B5EF4-FFF2-40B4-BE49-F238E27FC236}">
                <a16:creationId xmlns:a16="http://schemas.microsoft.com/office/drawing/2014/main" id="{1AED98FE-FE11-089E-A89A-6DB85638FB5D}"/>
              </a:ext>
            </a:extLst>
          </p:cNvPr>
          <p:cNvSpPr>
            <a:spLocks noChangeArrowheads="1"/>
          </p:cNvSpPr>
          <p:nvPr/>
        </p:nvSpPr>
        <p:spPr bwMode="auto">
          <a:xfrm>
            <a:off x="5581839" y="2257425"/>
            <a:ext cx="34097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t>There is a website designed to gather information about your adult living strengths and needs.</a:t>
            </a:r>
          </a:p>
          <a:p>
            <a:endParaRPr lang="en-US" altLang="en-US" dirty="0"/>
          </a:p>
          <a:p>
            <a:r>
              <a:rPr lang="en-US" altLang="en-US" dirty="0"/>
              <a:t>Go to: </a:t>
            </a:r>
            <a:r>
              <a:rPr lang="en-US" altLang="en-US" dirty="0">
                <a:hlinkClick r:id="rId3"/>
              </a:rPr>
              <a:t>https://www.ou.edu/education/zarrow/resources/assessments#casey</a:t>
            </a:r>
            <a:r>
              <a:rPr lang="en-US" altLang="en-US" dirty="0"/>
              <a:t> </a:t>
            </a:r>
          </a:p>
        </p:txBody>
      </p:sp>
      <p:pic>
        <p:nvPicPr>
          <p:cNvPr id="3" name="Picture 2">
            <a:extLst>
              <a:ext uri="{FF2B5EF4-FFF2-40B4-BE49-F238E27FC236}">
                <a16:creationId xmlns:a16="http://schemas.microsoft.com/office/drawing/2014/main" id="{B5F985DB-D48B-D4A4-C28F-D245F0165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26" y="2436813"/>
            <a:ext cx="5163885" cy="31257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D951351-3CEC-6E6C-02CA-6B2DAB4B665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B0C689-C5B8-924C-A8B7-C6F1DD120337}" type="slidenum">
              <a:rPr lang="en-US" altLang="en-US" sz="1400"/>
              <a:pPr/>
              <a:t>20</a:t>
            </a:fld>
            <a:endParaRPr lang="en-US" altLang="en-US" sz="1400"/>
          </a:p>
        </p:txBody>
      </p:sp>
      <p:sp>
        <p:nvSpPr>
          <p:cNvPr id="22531" name="Text Box 2">
            <a:extLst>
              <a:ext uri="{FF2B5EF4-FFF2-40B4-BE49-F238E27FC236}">
                <a16:creationId xmlns:a16="http://schemas.microsoft.com/office/drawing/2014/main" id="{2F3B0111-F814-7884-CB11-B366BD3428CB}"/>
              </a:ext>
            </a:extLst>
          </p:cNvPr>
          <p:cNvSpPr txBox="1">
            <a:spLocks noChangeArrowheads="1"/>
          </p:cNvSpPr>
          <p:nvPr/>
        </p:nvSpPr>
        <p:spPr bwMode="auto">
          <a:xfrm>
            <a:off x="228600" y="12954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Activity: Casey Life Skills Assessment</a:t>
            </a:r>
          </a:p>
        </p:txBody>
      </p:sp>
      <p:sp>
        <p:nvSpPr>
          <p:cNvPr id="22532" name="Rectangle 4">
            <a:extLst>
              <a:ext uri="{FF2B5EF4-FFF2-40B4-BE49-F238E27FC236}">
                <a16:creationId xmlns:a16="http://schemas.microsoft.com/office/drawing/2014/main" id="{84AAF131-C362-34EB-54AE-5BB97639D7E1}"/>
              </a:ext>
            </a:extLst>
          </p:cNvPr>
          <p:cNvSpPr>
            <a:spLocks noChangeArrowheads="1"/>
          </p:cNvSpPr>
          <p:nvPr/>
        </p:nvSpPr>
        <p:spPr bwMode="auto">
          <a:xfrm>
            <a:off x="1447800" y="3276600"/>
            <a:ext cx="3429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33" name="Text Box 5">
            <a:extLst>
              <a:ext uri="{FF2B5EF4-FFF2-40B4-BE49-F238E27FC236}">
                <a16:creationId xmlns:a16="http://schemas.microsoft.com/office/drawing/2014/main" id="{E872010F-5A0B-73FE-5981-B39447F19698}"/>
              </a:ext>
            </a:extLst>
          </p:cNvPr>
          <p:cNvSpPr txBox="1">
            <a:spLocks noChangeArrowheads="1"/>
          </p:cNvSpPr>
          <p:nvPr/>
        </p:nvSpPr>
        <p:spPr bwMode="auto">
          <a:xfrm>
            <a:off x="5851525" y="2257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34" name="Rectangle 6">
            <a:extLst>
              <a:ext uri="{FF2B5EF4-FFF2-40B4-BE49-F238E27FC236}">
                <a16:creationId xmlns:a16="http://schemas.microsoft.com/office/drawing/2014/main" id="{5997DDC1-008B-01C8-E775-342B91B44250}"/>
              </a:ext>
            </a:extLst>
          </p:cNvPr>
          <p:cNvSpPr>
            <a:spLocks noChangeArrowheads="1"/>
          </p:cNvSpPr>
          <p:nvPr/>
        </p:nvSpPr>
        <p:spPr bwMode="auto">
          <a:xfrm>
            <a:off x="5562600" y="2209800"/>
            <a:ext cx="33051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Your teacher will advise you on which assessment you should take. </a:t>
            </a:r>
          </a:p>
          <a:p>
            <a:endParaRPr lang="en-US" altLang="en-US"/>
          </a:p>
          <a:p>
            <a:r>
              <a:rPr lang="en-US" altLang="en-US"/>
              <a:t>A family member and your teacher will also take an assessment on what they think are your strengths and needs.</a:t>
            </a:r>
          </a:p>
          <a:p>
            <a:endParaRPr lang="en-US" altLang="en-US"/>
          </a:p>
        </p:txBody>
      </p:sp>
      <p:pic>
        <p:nvPicPr>
          <p:cNvPr id="22535" name="Picture 7" descr="Screenshot_3">
            <a:extLst>
              <a:ext uri="{FF2B5EF4-FFF2-40B4-BE49-F238E27FC236}">
                <a16:creationId xmlns:a16="http://schemas.microsoft.com/office/drawing/2014/main" id="{B6E22A52-A063-17C7-09FA-D1270E43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51816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27B16024-4878-66A4-7F58-621EF5ED2E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B86BBF-D467-6F46-B45A-C5ACCF244142}" type="slidenum">
              <a:rPr lang="en-US" altLang="en-US" sz="1400"/>
              <a:pPr/>
              <a:t>21</a:t>
            </a:fld>
            <a:endParaRPr lang="en-US" altLang="en-US" sz="1400"/>
          </a:p>
        </p:txBody>
      </p:sp>
      <p:sp>
        <p:nvSpPr>
          <p:cNvPr id="23555" name="Text Box 2">
            <a:extLst>
              <a:ext uri="{FF2B5EF4-FFF2-40B4-BE49-F238E27FC236}">
                <a16:creationId xmlns:a16="http://schemas.microsoft.com/office/drawing/2014/main" id="{DB5AA331-A843-D38B-6E22-D11C5E3E11AF}"/>
              </a:ext>
            </a:extLst>
          </p:cNvPr>
          <p:cNvSpPr txBox="1">
            <a:spLocks noChangeArrowheads="1"/>
          </p:cNvSpPr>
          <p:nvPr/>
        </p:nvSpPr>
        <p:spPr bwMode="auto">
          <a:xfrm>
            <a:off x="228600" y="12954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Activity: Casey Life Skills Assessment</a:t>
            </a:r>
          </a:p>
        </p:txBody>
      </p:sp>
      <p:sp>
        <p:nvSpPr>
          <p:cNvPr id="23556" name="Rectangle 3">
            <a:extLst>
              <a:ext uri="{FF2B5EF4-FFF2-40B4-BE49-F238E27FC236}">
                <a16:creationId xmlns:a16="http://schemas.microsoft.com/office/drawing/2014/main" id="{314864F2-B16E-D003-73FF-6705AA77CFC1}"/>
              </a:ext>
            </a:extLst>
          </p:cNvPr>
          <p:cNvSpPr>
            <a:spLocks noChangeArrowheads="1"/>
          </p:cNvSpPr>
          <p:nvPr/>
        </p:nvSpPr>
        <p:spPr bwMode="auto">
          <a:xfrm>
            <a:off x="1447800" y="3276600"/>
            <a:ext cx="3429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7" name="Text Box 4">
            <a:extLst>
              <a:ext uri="{FF2B5EF4-FFF2-40B4-BE49-F238E27FC236}">
                <a16:creationId xmlns:a16="http://schemas.microsoft.com/office/drawing/2014/main" id="{380D7689-74D2-A57A-BA3B-872D07A3AB7F}"/>
              </a:ext>
            </a:extLst>
          </p:cNvPr>
          <p:cNvSpPr txBox="1">
            <a:spLocks noChangeArrowheads="1"/>
          </p:cNvSpPr>
          <p:nvPr/>
        </p:nvSpPr>
        <p:spPr bwMode="auto">
          <a:xfrm>
            <a:off x="5851525" y="2257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8" name="Rectangle 5">
            <a:extLst>
              <a:ext uri="{FF2B5EF4-FFF2-40B4-BE49-F238E27FC236}">
                <a16:creationId xmlns:a16="http://schemas.microsoft.com/office/drawing/2014/main" id="{BFD8E418-9267-7230-5323-40DDB973E7AB}"/>
              </a:ext>
            </a:extLst>
          </p:cNvPr>
          <p:cNvSpPr>
            <a:spLocks noChangeArrowheads="1"/>
          </p:cNvSpPr>
          <p:nvPr/>
        </p:nvSpPr>
        <p:spPr bwMode="auto">
          <a:xfrm>
            <a:off x="5715000" y="2209800"/>
            <a:ext cx="3276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Answer the questions as best as you can. </a:t>
            </a:r>
          </a:p>
          <a:p>
            <a:endParaRPr lang="en-US" altLang="en-US"/>
          </a:p>
          <a:p>
            <a:r>
              <a:rPr lang="en-US" altLang="en-US"/>
              <a:t>The assessment will not be graded, but you will get a score that describes your adult living strengths and needs.</a:t>
            </a:r>
          </a:p>
        </p:txBody>
      </p:sp>
      <p:pic>
        <p:nvPicPr>
          <p:cNvPr id="23559" name="Picture 7" descr="Screenshot_4">
            <a:extLst>
              <a:ext uri="{FF2B5EF4-FFF2-40B4-BE49-F238E27FC236}">
                <a16:creationId xmlns:a16="http://schemas.microsoft.com/office/drawing/2014/main" id="{A18CD4F6-4666-7C4C-AFA8-E7E3BB7D3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5456238"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8D71AE09-99C0-316D-7485-6D6F45F8B2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06DE16-AED9-0D46-9BAF-F4FD4803D9D7}" type="slidenum">
              <a:rPr lang="en-US" altLang="en-US" sz="1400"/>
              <a:pPr/>
              <a:t>22</a:t>
            </a:fld>
            <a:endParaRPr lang="en-US" altLang="en-US" sz="1400"/>
          </a:p>
        </p:txBody>
      </p:sp>
      <p:sp>
        <p:nvSpPr>
          <p:cNvPr id="24579" name="Text Box 2">
            <a:extLst>
              <a:ext uri="{FF2B5EF4-FFF2-40B4-BE49-F238E27FC236}">
                <a16:creationId xmlns:a16="http://schemas.microsoft.com/office/drawing/2014/main" id="{82E729C3-DE6E-5BDF-CDFC-C037FDACE6E7}"/>
              </a:ext>
            </a:extLst>
          </p:cNvPr>
          <p:cNvSpPr txBox="1">
            <a:spLocks noChangeArrowheads="1"/>
          </p:cNvSpPr>
          <p:nvPr/>
        </p:nvSpPr>
        <p:spPr bwMode="auto">
          <a:xfrm>
            <a:off x="228600" y="12954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Activity: Casey Life Skills Assessment</a:t>
            </a:r>
          </a:p>
        </p:txBody>
      </p:sp>
      <p:sp>
        <p:nvSpPr>
          <p:cNvPr id="24580" name="Rectangle 3">
            <a:extLst>
              <a:ext uri="{FF2B5EF4-FFF2-40B4-BE49-F238E27FC236}">
                <a16:creationId xmlns:a16="http://schemas.microsoft.com/office/drawing/2014/main" id="{0C3E94AF-0C88-0C2E-3FAC-8389D8B218BF}"/>
              </a:ext>
            </a:extLst>
          </p:cNvPr>
          <p:cNvSpPr>
            <a:spLocks noChangeArrowheads="1"/>
          </p:cNvSpPr>
          <p:nvPr/>
        </p:nvSpPr>
        <p:spPr bwMode="auto">
          <a:xfrm>
            <a:off x="1447800" y="3276600"/>
            <a:ext cx="3429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81" name="Text Box 4">
            <a:extLst>
              <a:ext uri="{FF2B5EF4-FFF2-40B4-BE49-F238E27FC236}">
                <a16:creationId xmlns:a16="http://schemas.microsoft.com/office/drawing/2014/main" id="{A5B92CE7-A9B3-0152-CFBC-2034B9CC5F9B}"/>
              </a:ext>
            </a:extLst>
          </p:cNvPr>
          <p:cNvSpPr txBox="1">
            <a:spLocks noChangeArrowheads="1"/>
          </p:cNvSpPr>
          <p:nvPr/>
        </p:nvSpPr>
        <p:spPr bwMode="auto">
          <a:xfrm>
            <a:off x="5851525" y="2257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82" name="Rectangle 5">
            <a:extLst>
              <a:ext uri="{FF2B5EF4-FFF2-40B4-BE49-F238E27FC236}">
                <a16:creationId xmlns:a16="http://schemas.microsoft.com/office/drawing/2014/main" id="{4A3C8825-22D8-7432-2EF0-9B88A4E718D6}"/>
              </a:ext>
            </a:extLst>
          </p:cNvPr>
          <p:cNvSpPr>
            <a:spLocks noChangeArrowheads="1"/>
          </p:cNvSpPr>
          <p:nvPr/>
        </p:nvSpPr>
        <p:spPr bwMode="auto">
          <a:xfrm>
            <a:off x="5715000" y="2362200"/>
            <a:ext cx="3276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You will use your results when completing the Adult Living input circles.</a:t>
            </a:r>
          </a:p>
          <a:p>
            <a:endParaRPr lang="en-US" altLang="en-US"/>
          </a:p>
        </p:txBody>
      </p:sp>
      <p:pic>
        <p:nvPicPr>
          <p:cNvPr id="24583" name="Picture 8" descr="Screenshot_7">
            <a:extLst>
              <a:ext uri="{FF2B5EF4-FFF2-40B4-BE49-F238E27FC236}">
                <a16:creationId xmlns:a16="http://schemas.microsoft.com/office/drawing/2014/main" id="{43E9F329-81C8-7093-59B8-079B617A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4138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FC03631-5A4C-D2A3-C9E8-498753FFB69C}"/>
              </a:ext>
            </a:extLst>
          </p:cNvPr>
          <p:cNvSpPr>
            <a:spLocks noGrp="1" noChangeArrowheads="1"/>
          </p:cNvSpPr>
          <p:nvPr>
            <p:ph type="ctrTitle"/>
          </p:nvPr>
        </p:nvSpPr>
        <p:spPr bwMode="auto">
          <a:xfrm>
            <a:off x="0" y="1371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Planning for Adult Living	</a:t>
            </a:r>
          </a:p>
        </p:txBody>
      </p:sp>
      <p:sp>
        <p:nvSpPr>
          <p:cNvPr id="25603" name="Rectangle 3">
            <a:extLst>
              <a:ext uri="{FF2B5EF4-FFF2-40B4-BE49-F238E27FC236}">
                <a16:creationId xmlns:a16="http://schemas.microsoft.com/office/drawing/2014/main" id="{B5BA3467-A1D6-548F-332A-FB336F92192B}"/>
              </a:ext>
            </a:extLst>
          </p:cNvPr>
          <p:cNvSpPr>
            <a:spLocks noGrp="1" noChangeArrowheads="1"/>
          </p:cNvSpPr>
          <p:nvPr>
            <p:ph type="subTitle" idx="1"/>
          </p:nvPr>
        </p:nvSpPr>
        <p:spPr>
          <a:xfrm>
            <a:off x="228600" y="2514600"/>
            <a:ext cx="5562600" cy="914400"/>
          </a:xfrm>
        </p:spPr>
        <p:txBody>
          <a:bodyPr/>
          <a:lstStyle/>
          <a:p>
            <a:pPr algn="l" eaLnBrk="1" hangingPunct="1"/>
            <a:r>
              <a:rPr lang="en-US" altLang="en-US"/>
              <a:t>Use the Transition IEP as the blueprint to help you achieve your adult living plan.</a:t>
            </a:r>
          </a:p>
          <a:p>
            <a:pPr eaLnBrk="1" hangingPunct="1"/>
            <a:endParaRPr lang="en-US" altLang="en-US"/>
          </a:p>
        </p:txBody>
      </p:sp>
      <p:pic>
        <p:nvPicPr>
          <p:cNvPr id="25604" name="Picture 5">
            <a:extLst>
              <a:ext uri="{FF2B5EF4-FFF2-40B4-BE49-F238E27FC236}">
                <a16:creationId xmlns:a16="http://schemas.microsoft.com/office/drawing/2014/main" id="{50276B3F-3B5F-CD2F-B853-3BC9DD9FF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a:extLst>
              <a:ext uri="{FF2B5EF4-FFF2-40B4-BE49-F238E27FC236}">
                <a16:creationId xmlns:a16="http://schemas.microsoft.com/office/drawing/2014/main" id="{9B402C60-5968-1CE0-3413-D8AE4C4B25B5}"/>
              </a:ext>
            </a:extLst>
          </p:cNvPr>
          <p:cNvSpPr txBox="1">
            <a:spLocks noChangeArrowheads="1"/>
          </p:cNvSpPr>
          <p:nvPr/>
        </p:nvSpPr>
        <p:spPr bwMode="auto">
          <a:xfrm>
            <a:off x="3048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6" name="Text Box 7">
            <a:extLst>
              <a:ext uri="{FF2B5EF4-FFF2-40B4-BE49-F238E27FC236}">
                <a16:creationId xmlns:a16="http://schemas.microsoft.com/office/drawing/2014/main" id="{6B0D5443-D858-7B20-A733-DE971ACC846A}"/>
              </a:ext>
            </a:extLst>
          </p:cNvPr>
          <p:cNvSpPr txBox="1">
            <a:spLocks noChangeArrowheads="1"/>
          </p:cNvSpPr>
          <p:nvPr/>
        </p:nvSpPr>
        <p:spPr bwMode="auto">
          <a:xfrm>
            <a:off x="228600" y="4267200"/>
            <a:ext cx="52339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Your Transition IEP can help you and your family see your vision for adult life become a reality.</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60A27B6A-A746-304C-F011-C15760FA77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3E70E1-0FE7-7847-B785-99D1D3B3D514}" type="slidenum">
              <a:rPr lang="en-US" altLang="en-US" sz="1400"/>
              <a:pPr/>
              <a:t>24</a:t>
            </a:fld>
            <a:endParaRPr lang="en-US" altLang="en-US" sz="1400"/>
          </a:p>
        </p:txBody>
      </p:sp>
      <p:sp>
        <p:nvSpPr>
          <p:cNvPr id="26627" name="Rectangle 2">
            <a:extLst>
              <a:ext uri="{FF2B5EF4-FFF2-40B4-BE49-F238E27FC236}">
                <a16:creationId xmlns:a16="http://schemas.microsoft.com/office/drawing/2014/main" id="{034FC110-3234-C5BE-4CB1-AB00758B2038}"/>
              </a:ext>
            </a:extLst>
          </p:cNvPr>
          <p:cNvSpPr>
            <a:spLocks noGrp="1" noChangeArrowheads="1"/>
          </p:cNvSpPr>
          <p:nvPr>
            <p:ph type="title"/>
          </p:nvPr>
        </p:nvSpPr>
        <p:spPr bwMode="auto">
          <a:xfrm>
            <a:off x="22860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Transition IEP</a:t>
            </a:r>
          </a:p>
        </p:txBody>
      </p:sp>
      <p:sp>
        <p:nvSpPr>
          <p:cNvPr id="26628" name="Rectangle 3">
            <a:extLst>
              <a:ext uri="{FF2B5EF4-FFF2-40B4-BE49-F238E27FC236}">
                <a16:creationId xmlns:a16="http://schemas.microsoft.com/office/drawing/2014/main" id="{CB16DEE9-277F-4E3A-F9C9-1A975B9351B7}"/>
              </a:ext>
            </a:extLst>
          </p:cNvPr>
          <p:cNvSpPr>
            <a:spLocks noGrp="1" noChangeArrowheads="1"/>
          </p:cNvSpPr>
          <p:nvPr>
            <p:ph type="body" idx="1"/>
          </p:nvPr>
        </p:nvSpPr>
        <p:spPr>
          <a:xfrm>
            <a:off x="685800" y="1905000"/>
            <a:ext cx="7772400" cy="4495800"/>
          </a:xfrm>
        </p:spPr>
        <p:txBody>
          <a:bodyPr/>
          <a:lstStyle/>
          <a:p>
            <a:pPr eaLnBrk="1" hangingPunct="1">
              <a:lnSpc>
                <a:spcPct val="90000"/>
              </a:lnSpc>
            </a:pPr>
            <a:r>
              <a:rPr lang="en-US" altLang="en-US"/>
              <a:t>The transition pages of your IEP specifically address your adult living vision</a:t>
            </a:r>
            <a:r>
              <a:rPr lang="en-US" altLang="en-US" sz="3600"/>
              <a:t>.</a:t>
            </a:r>
          </a:p>
          <a:p>
            <a:pPr eaLnBrk="1" hangingPunct="1">
              <a:lnSpc>
                <a:spcPct val="90000"/>
              </a:lnSpc>
            </a:pPr>
            <a:r>
              <a:rPr lang="en-US" altLang="en-US"/>
              <a:t>There are different ways to assess your present performance and needs for adult living. </a:t>
            </a:r>
            <a:r>
              <a:rPr lang="en-US" altLang="en-US" sz="2800" i="1"/>
              <a:t>(Talking with your parents is one way.)</a:t>
            </a:r>
            <a:endParaRPr lang="en-US" altLang="en-US" i="1"/>
          </a:p>
          <a:p>
            <a:pPr eaLnBrk="1" hangingPunct="1">
              <a:lnSpc>
                <a:spcPct val="90000"/>
              </a:lnSpc>
            </a:pPr>
            <a:r>
              <a:rPr lang="en-US" altLang="en-US"/>
              <a:t>Look at your IEP pages and find where this information would go.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85657999-EA3B-665E-1F63-94936127C5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7AE2B7-E59E-2B46-8050-AAE803AEDF82}" type="slidenum">
              <a:rPr lang="en-US" altLang="en-US" sz="1400"/>
              <a:pPr/>
              <a:t>25</a:t>
            </a:fld>
            <a:endParaRPr lang="en-US" altLang="en-US" sz="1400"/>
          </a:p>
        </p:txBody>
      </p:sp>
      <p:sp>
        <p:nvSpPr>
          <p:cNvPr id="27651" name="Rectangle 2">
            <a:extLst>
              <a:ext uri="{FF2B5EF4-FFF2-40B4-BE49-F238E27FC236}">
                <a16:creationId xmlns:a16="http://schemas.microsoft.com/office/drawing/2014/main" id="{847DAE7A-9FB2-9127-275E-E4DCE793AB05}"/>
              </a:ext>
            </a:extLst>
          </p:cNvPr>
          <p:cNvSpPr>
            <a:spLocks noGrp="1" noChangeArrowheads="1"/>
          </p:cNvSpPr>
          <p:nvPr>
            <p:ph type="title"/>
          </p:nvPr>
        </p:nvSpPr>
        <p:spPr bwMode="auto">
          <a:xfrm>
            <a:off x="228600" y="10668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Adult </a:t>
            </a:r>
            <a:r>
              <a:rPr lang="en-US" altLang="en-US" sz="4000"/>
              <a:t>Living Considerations:</a:t>
            </a:r>
            <a:br>
              <a:rPr lang="en-US" altLang="en-US" sz="4000"/>
            </a:br>
            <a:r>
              <a:rPr lang="en-US" altLang="en-US" sz="4000"/>
              <a:t>Three Big Areas</a:t>
            </a:r>
            <a:endParaRPr lang="en-US" altLang="en-US"/>
          </a:p>
        </p:txBody>
      </p:sp>
      <p:sp>
        <p:nvSpPr>
          <p:cNvPr id="27652" name="Rectangle 3">
            <a:extLst>
              <a:ext uri="{FF2B5EF4-FFF2-40B4-BE49-F238E27FC236}">
                <a16:creationId xmlns:a16="http://schemas.microsoft.com/office/drawing/2014/main" id="{DFA4272E-7C11-0D65-4C81-4A6ED1B2B06A}"/>
              </a:ext>
            </a:extLst>
          </p:cNvPr>
          <p:cNvSpPr>
            <a:spLocks noGrp="1" noChangeArrowheads="1"/>
          </p:cNvSpPr>
          <p:nvPr>
            <p:ph type="body" idx="1"/>
          </p:nvPr>
        </p:nvSpPr>
        <p:spPr/>
        <p:txBody>
          <a:bodyPr/>
          <a:lstStyle/>
          <a:p>
            <a:pPr eaLnBrk="1" hangingPunct="1">
              <a:buFontTx/>
              <a:buNone/>
            </a:pPr>
            <a:endParaRPr lang="en-US" altLang="en-US"/>
          </a:p>
          <a:p>
            <a:pPr lvl="1" eaLnBrk="1" hangingPunct="1"/>
            <a:endParaRPr lang="en-US" altLang="en-US"/>
          </a:p>
        </p:txBody>
      </p:sp>
      <p:sp>
        <p:nvSpPr>
          <p:cNvPr id="27653" name="Text Box 5">
            <a:extLst>
              <a:ext uri="{FF2B5EF4-FFF2-40B4-BE49-F238E27FC236}">
                <a16:creationId xmlns:a16="http://schemas.microsoft.com/office/drawing/2014/main" id="{253E7FFA-603D-9EF6-BA25-4D4D3FC2D3D2}"/>
              </a:ext>
            </a:extLst>
          </p:cNvPr>
          <p:cNvSpPr txBox="1">
            <a:spLocks noChangeArrowheads="1"/>
          </p:cNvSpPr>
          <p:nvPr/>
        </p:nvSpPr>
        <p:spPr bwMode="auto">
          <a:xfrm>
            <a:off x="3352800" y="2743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9015" name="Text Box 7">
            <a:extLst>
              <a:ext uri="{FF2B5EF4-FFF2-40B4-BE49-F238E27FC236}">
                <a16:creationId xmlns:a16="http://schemas.microsoft.com/office/drawing/2014/main" id="{19ADF2FE-ABFD-13E5-9FDE-8C60944614D3}"/>
              </a:ext>
            </a:extLst>
          </p:cNvPr>
          <p:cNvSpPr txBox="1">
            <a:spLocks noChangeArrowheads="1"/>
          </p:cNvSpPr>
          <p:nvPr/>
        </p:nvSpPr>
        <p:spPr bwMode="auto">
          <a:xfrm>
            <a:off x="381000" y="2514600"/>
            <a:ext cx="360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 Home Living/Home Care</a:t>
            </a:r>
          </a:p>
        </p:txBody>
      </p:sp>
      <p:sp>
        <p:nvSpPr>
          <p:cNvPr id="299016" name="Text Box 8">
            <a:extLst>
              <a:ext uri="{FF2B5EF4-FFF2-40B4-BE49-F238E27FC236}">
                <a16:creationId xmlns:a16="http://schemas.microsoft.com/office/drawing/2014/main" id="{95B0D39C-94B2-4E6B-583E-F571ACC2C23A}"/>
              </a:ext>
            </a:extLst>
          </p:cNvPr>
          <p:cNvSpPr txBox="1">
            <a:spLocks noChangeArrowheads="1"/>
          </p:cNvSpPr>
          <p:nvPr/>
        </p:nvSpPr>
        <p:spPr bwMode="auto">
          <a:xfrm>
            <a:off x="3048000" y="3352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Self-Care</a:t>
            </a:r>
          </a:p>
        </p:txBody>
      </p:sp>
      <p:sp>
        <p:nvSpPr>
          <p:cNvPr id="299017" name="Text Box 9">
            <a:extLst>
              <a:ext uri="{FF2B5EF4-FFF2-40B4-BE49-F238E27FC236}">
                <a16:creationId xmlns:a16="http://schemas.microsoft.com/office/drawing/2014/main" id="{7F6FD7C2-A201-1A20-2CE7-2A45E86FC9CE}"/>
              </a:ext>
            </a:extLst>
          </p:cNvPr>
          <p:cNvSpPr txBox="1">
            <a:spLocks noChangeArrowheads="1"/>
          </p:cNvSpPr>
          <p:nvPr/>
        </p:nvSpPr>
        <p:spPr bwMode="auto">
          <a:xfrm>
            <a:off x="4953000" y="3886200"/>
            <a:ext cx="348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Community Participation</a:t>
            </a:r>
          </a:p>
        </p:txBody>
      </p:sp>
      <p:pic>
        <p:nvPicPr>
          <p:cNvPr id="299018" name="Picture 10">
            <a:extLst>
              <a:ext uri="{FF2B5EF4-FFF2-40B4-BE49-F238E27FC236}">
                <a16:creationId xmlns:a16="http://schemas.microsoft.com/office/drawing/2014/main" id="{2FE790A3-52D2-088D-D63B-02B848FB9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174466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19" name="Picture 11">
            <a:extLst>
              <a:ext uri="{FF2B5EF4-FFF2-40B4-BE49-F238E27FC236}">
                <a16:creationId xmlns:a16="http://schemas.microsoft.com/office/drawing/2014/main" id="{170B410E-A9B8-FE8C-549D-D3F1A4A06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962400"/>
            <a:ext cx="10683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20" name="Picture 12">
            <a:extLst>
              <a:ext uri="{FF2B5EF4-FFF2-40B4-BE49-F238E27FC236}">
                <a16:creationId xmlns:a16="http://schemas.microsoft.com/office/drawing/2014/main" id="{46964AE7-86F6-52A2-633D-889901231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419600"/>
            <a:ext cx="18557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90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90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90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90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9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5" grpId="0"/>
      <p:bldP spid="299016" grpId="0"/>
      <p:bldP spid="2990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4FB9272A-225D-1043-D0D8-189F8603AF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313694-A182-B74E-A024-924E100EE2BA}" type="slidenum">
              <a:rPr lang="en-US" altLang="en-US" sz="1400"/>
              <a:pPr/>
              <a:t>26</a:t>
            </a:fld>
            <a:endParaRPr lang="en-US" altLang="en-US" sz="1400"/>
          </a:p>
        </p:txBody>
      </p:sp>
      <p:sp>
        <p:nvSpPr>
          <p:cNvPr id="28675" name="Rectangle 2">
            <a:extLst>
              <a:ext uri="{FF2B5EF4-FFF2-40B4-BE49-F238E27FC236}">
                <a16:creationId xmlns:a16="http://schemas.microsoft.com/office/drawing/2014/main" id="{11573234-FAD7-6B6C-01CC-132764959527}"/>
              </a:ext>
            </a:extLst>
          </p:cNvPr>
          <p:cNvSpPr>
            <a:spLocks noGrp="1" noChangeArrowheads="1"/>
          </p:cNvSpPr>
          <p:nvPr>
            <p:ph type="title"/>
          </p:nvPr>
        </p:nvSpPr>
        <p:spPr bwMode="auto">
          <a:xfrm>
            <a:off x="-228600" y="11430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 Living</a:t>
            </a:r>
          </a:p>
        </p:txBody>
      </p:sp>
      <p:sp>
        <p:nvSpPr>
          <p:cNvPr id="28676" name="Rectangle 3">
            <a:extLst>
              <a:ext uri="{FF2B5EF4-FFF2-40B4-BE49-F238E27FC236}">
                <a16:creationId xmlns:a16="http://schemas.microsoft.com/office/drawing/2014/main" id="{00A4BF6C-5546-E435-785A-AF0BDC3E5F7D}"/>
              </a:ext>
            </a:extLst>
          </p:cNvPr>
          <p:cNvSpPr>
            <a:spLocks noGrp="1" noChangeArrowheads="1"/>
          </p:cNvSpPr>
          <p:nvPr>
            <p:ph type="body" idx="1"/>
          </p:nvPr>
        </p:nvSpPr>
        <p:spPr/>
        <p:txBody>
          <a:bodyPr/>
          <a:lstStyle/>
          <a:p>
            <a:pPr eaLnBrk="1" hangingPunct="1">
              <a:lnSpc>
                <a:spcPct val="90000"/>
              </a:lnSpc>
            </a:pPr>
            <a:endParaRPr lang="en-US" altLang="en-US" sz="2800"/>
          </a:p>
          <a:p>
            <a:pPr eaLnBrk="1" hangingPunct="1">
              <a:lnSpc>
                <a:spcPct val="90000"/>
              </a:lnSpc>
            </a:pPr>
            <a:r>
              <a:rPr lang="en-US" altLang="en-US" sz="2800"/>
              <a:t>What are the bills I’ll have to pay?</a:t>
            </a:r>
          </a:p>
          <a:p>
            <a:pPr lvl="1" eaLnBrk="1" hangingPunct="1">
              <a:lnSpc>
                <a:spcPct val="90000"/>
              </a:lnSpc>
            </a:pPr>
            <a:r>
              <a:rPr lang="en-US" altLang="en-US" sz="2400"/>
              <a:t>Rent</a:t>
            </a:r>
          </a:p>
          <a:p>
            <a:pPr lvl="1" eaLnBrk="1" hangingPunct="1">
              <a:lnSpc>
                <a:spcPct val="90000"/>
              </a:lnSpc>
            </a:pPr>
            <a:r>
              <a:rPr lang="en-US" altLang="en-US" sz="2400"/>
              <a:t>Food</a:t>
            </a:r>
          </a:p>
          <a:p>
            <a:pPr lvl="1" eaLnBrk="1" hangingPunct="1">
              <a:lnSpc>
                <a:spcPct val="90000"/>
              </a:lnSpc>
            </a:pPr>
            <a:r>
              <a:rPr lang="en-US" altLang="en-US" sz="2400"/>
              <a:t>Clothes</a:t>
            </a:r>
          </a:p>
          <a:p>
            <a:pPr lvl="1" eaLnBrk="1" hangingPunct="1">
              <a:lnSpc>
                <a:spcPct val="90000"/>
              </a:lnSpc>
            </a:pPr>
            <a:r>
              <a:rPr lang="en-US" altLang="en-US" sz="2400"/>
              <a:t>Utilities (lights, heat or air conditioning, fuel)</a:t>
            </a:r>
          </a:p>
          <a:p>
            <a:pPr lvl="1" eaLnBrk="1" hangingPunct="1">
              <a:lnSpc>
                <a:spcPct val="90000"/>
              </a:lnSpc>
            </a:pPr>
            <a:r>
              <a:rPr lang="en-US" altLang="en-US" sz="2400"/>
              <a:t>Health Care</a:t>
            </a:r>
          </a:p>
          <a:p>
            <a:pPr eaLnBrk="1" hangingPunct="1">
              <a:lnSpc>
                <a:spcPct val="90000"/>
              </a:lnSpc>
              <a:buFontTx/>
              <a:buNone/>
            </a:pPr>
            <a:endParaRPr lang="en-US" altLang="en-US" sz="2800"/>
          </a:p>
          <a:p>
            <a:pPr lvl="1" eaLnBrk="1" hangingPunct="1">
              <a:lnSpc>
                <a:spcPct val="90000"/>
              </a:lnSpc>
            </a:pPr>
            <a:endParaRPr lang="en-US"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73F9060E-2F6A-2502-3160-F24B6D9BDA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B4FA4E-B359-FD4B-954E-D72E35954A90}" type="slidenum">
              <a:rPr lang="en-US" altLang="en-US" sz="1400"/>
              <a:pPr/>
              <a:t>27</a:t>
            </a:fld>
            <a:endParaRPr lang="en-US" altLang="en-US" sz="1400"/>
          </a:p>
        </p:txBody>
      </p:sp>
      <p:sp>
        <p:nvSpPr>
          <p:cNvPr id="29699" name="Rectangle 2">
            <a:extLst>
              <a:ext uri="{FF2B5EF4-FFF2-40B4-BE49-F238E27FC236}">
                <a16:creationId xmlns:a16="http://schemas.microsoft.com/office/drawing/2014/main" id="{7AD06C25-DE6E-316D-0E10-948342110D57}"/>
              </a:ext>
            </a:extLst>
          </p:cNvPr>
          <p:cNvSpPr>
            <a:spLocks noGrp="1" noChangeArrowheads="1"/>
          </p:cNvSpPr>
          <p:nvPr>
            <p:ph type="title"/>
          </p:nvPr>
        </p:nvSpPr>
        <p:spPr bwMode="auto">
          <a:xfrm>
            <a:off x="0" y="11430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 Care Skills</a:t>
            </a:r>
          </a:p>
        </p:txBody>
      </p:sp>
      <p:sp>
        <p:nvSpPr>
          <p:cNvPr id="29700" name="Rectangle 3">
            <a:extLst>
              <a:ext uri="{FF2B5EF4-FFF2-40B4-BE49-F238E27FC236}">
                <a16:creationId xmlns:a16="http://schemas.microsoft.com/office/drawing/2014/main" id="{54C6BC3B-58DB-9399-1208-3E9F34848D48}"/>
              </a:ext>
            </a:extLst>
          </p:cNvPr>
          <p:cNvSpPr>
            <a:spLocks noGrp="1" noChangeArrowheads="1"/>
          </p:cNvSpPr>
          <p:nvPr>
            <p:ph type="body" idx="1"/>
          </p:nvPr>
        </p:nvSpPr>
        <p:spPr/>
        <p:txBody>
          <a:bodyPr/>
          <a:lstStyle/>
          <a:p>
            <a:pPr eaLnBrk="1" hangingPunct="1">
              <a:lnSpc>
                <a:spcPct val="90000"/>
              </a:lnSpc>
              <a:buFontTx/>
              <a:buNone/>
            </a:pPr>
            <a:r>
              <a:rPr lang="en-US" altLang="en-US" sz="2400"/>
              <a:t>Home care skills include</a:t>
            </a:r>
          </a:p>
          <a:p>
            <a:pPr eaLnBrk="1" hangingPunct="1">
              <a:lnSpc>
                <a:spcPct val="90000"/>
              </a:lnSpc>
              <a:buFontTx/>
              <a:buNone/>
            </a:pPr>
            <a:endParaRPr lang="en-US" altLang="en-US" sz="2400"/>
          </a:p>
          <a:p>
            <a:pPr lvl="1" eaLnBrk="1" hangingPunct="1">
              <a:lnSpc>
                <a:spcPct val="90000"/>
              </a:lnSpc>
              <a:buFont typeface="Times" pitchFamily="1" charset="0"/>
              <a:buChar char="•"/>
            </a:pPr>
            <a:r>
              <a:rPr lang="en-US" altLang="en-US" sz="2400"/>
              <a:t>Grocery shopping and cooking</a:t>
            </a:r>
          </a:p>
          <a:p>
            <a:pPr lvl="1" eaLnBrk="1" hangingPunct="1">
              <a:lnSpc>
                <a:spcPct val="90000"/>
              </a:lnSpc>
              <a:buFont typeface="Times" pitchFamily="1" charset="0"/>
              <a:buChar char="•"/>
            </a:pPr>
            <a:r>
              <a:rPr lang="en-US" altLang="en-US" sz="2400"/>
              <a:t>Cleaning and vacuuming</a:t>
            </a:r>
          </a:p>
          <a:p>
            <a:pPr lvl="1" eaLnBrk="1" hangingPunct="1">
              <a:lnSpc>
                <a:spcPct val="90000"/>
              </a:lnSpc>
              <a:buFont typeface="Times" pitchFamily="1" charset="0"/>
              <a:buChar char="•"/>
            </a:pPr>
            <a:r>
              <a:rPr lang="en-US" altLang="en-US" sz="2400"/>
              <a:t>Washing and drying clothes</a:t>
            </a:r>
          </a:p>
          <a:p>
            <a:pPr lvl="1" eaLnBrk="1" hangingPunct="1">
              <a:lnSpc>
                <a:spcPct val="90000"/>
              </a:lnSpc>
              <a:buFont typeface="Times" pitchFamily="1" charset="0"/>
              <a:buChar char="•"/>
            </a:pPr>
            <a:r>
              <a:rPr lang="en-US" altLang="en-US" sz="2400"/>
              <a:t>Washing dishes</a:t>
            </a:r>
          </a:p>
          <a:p>
            <a:pPr lvl="1" eaLnBrk="1" hangingPunct="1">
              <a:lnSpc>
                <a:spcPct val="90000"/>
              </a:lnSpc>
              <a:buFont typeface="Times" pitchFamily="1" charset="0"/>
              <a:buChar char="•"/>
            </a:pPr>
            <a:r>
              <a:rPr lang="en-US" altLang="en-US" sz="2400"/>
              <a:t>Making sure where you live is safe 		on the inside and outside</a:t>
            </a:r>
          </a:p>
          <a:p>
            <a:pPr lvl="1" eaLnBrk="1" hangingPunct="1">
              <a:lnSpc>
                <a:spcPct val="90000"/>
              </a:lnSpc>
              <a:buFont typeface="Times" pitchFamily="1" charset="0"/>
              <a:buChar char="•"/>
            </a:pPr>
            <a:r>
              <a:rPr lang="en-US" altLang="en-US" sz="2400"/>
              <a:t>Paying bills on time</a:t>
            </a:r>
          </a:p>
          <a:p>
            <a:pPr eaLnBrk="1" hangingPunct="1">
              <a:lnSpc>
                <a:spcPct val="90000"/>
              </a:lnSpc>
              <a:buFontTx/>
              <a:buNone/>
            </a:pPr>
            <a:endParaRPr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641714E1-1037-9D71-3A20-602D29DDC6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FFD46C-316A-5F46-9F52-186C2815DDA1}" type="slidenum">
              <a:rPr lang="en-US" altLang="en-US" sz="1400"/>
              <a:pPr/>
              <a:t>28</a:t>
            </a:fld>
            <a:endParaRPr lang="en-US" altLang="en-US" sz="1400"/>
          </a:p>
        </p:txBody>
      </p:sp>
      <p:sp>
        <p:nvSpPr>
          <p:cNvPr id="30723" name="Rectangle 2">
            <a:extLst>
              <a:ext uri="{FF2B5EF4-FFF2-40B4-BE49-F238E27FC236}">
                <a16:creationId xmlns:a16="http://schemas.microsoft.com/office/drawing/2014/main" id="{00D87452-F07C-5B00-AB31-5AA6ECABF6C2}"/>
              </a:ext>
            </a:extLst>
          </p:cNvPr>
          <p:cNvSpPr>
            <a:spLocks noGrp="1" noChangeArrowheads="1"/>
          </p:cNvSpPr>
          <p:nvPr>
            <p:ph type="title"/>
          </p:nvPr>
        </p:nvSpPr>
        <p:spPr bwMode="auto">
          <a:xfrm>
            <a:off x="0" y="1219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 Living</a:t>
            </a:r>
          </a:p>
        </p:txBody>
      </p:sp>
      <p:sp>
        <p:nvSpPr>
          <p:cNvPr id="30724" name="Rectangle 3">
            <a:extLst>
              <a:ext uri="{FF2B5EF4-FFF2-40B4-BE49-F238E27FC236}">
                <a16:creationId xmlns:a16="http://schemas.microsoft.com/office/drawing/2014/main" id="{3A8D16F6-FE28-846C-072E-995FC8810A1C}"/>
              </a:ext>
            </a:extLst>
          </p:cNvPr>
          <p:cNvSpPr>
            <a:spLocks noGrp="1" noChangeArrowheads="1"/>
          </p:cNvSpPr>
          <p:nvPr>
            <p:ph type="body" idx="1"/>
          </p:nvPr>
        </p:nvSpPr>
        <p:spPr>
          <a:xfrm>
            <a:off x="533400" y="1981200"/>
            <a:ext cx="7772400" cy="4114800"/>
          </a:xfrm>
        </p:spPr>
        <p:txBody>
          <a:bodyPr/>
          <a:lstStyle/>
          <a:p>
            <a:pPr eaLnBrk="1" hangingPunct="1">
              <a:lnSpc>
                <a:spcPct val="90000"/>
              </a:lnSpc>
              <a:buFontTx/>
              <a:buNone/>
            </a:pPr>
            <a:r>
              <a:rPr lang="en-US" altLang="en-US"/>
              <a:t>Complete the worksheet, </a:t>
            </a:r>
            <a:r>
              <a:rPr lang="en-US" altLang="en-US" i="1"/>
              <a:t>Can I Take Care of Myself?</a:t>
            </a:r>
          </a:p>
          <a:p>
            <a:pPr eaLnBrk="1" hangingPunct="1">
              <a:lnSpc>
                <a:spcPct val="90000"/>
              </a:lnSpc>
            </a:pPr>
            <a:r>
              <a:rPr lang="en-US" altLang="en-US"/>
              <a:t>Have your family complete a worksheet on what they think you do at home.</a:t>
            </a:r>
          </a:p>
          <a:p>
            <a:pPr eaLnBrk="1" hangingPunct="1">
              <a:lnSpc>
                <a:spcPct val="90000"/>
              </a:lnSpc>
            </a:pPr>
            <a:r>
              <a:rPr lang="en-US" altLang="en-US"/>
              <a:t>Compare your worksheet with your family’s.</a:t>
            </a:r>
          </a:p>
          <a:p>
            <a:pPr eaLnBrk="1" hangingPunct="1">
              <a:lnSpc>
                <a:spcPct val="90000"/>
              </a:lnSpc>
            </a:pPr>
            <a:r>
              <a:rPr lang="en-US" altLang="en-US"/>
              <a:t>Role play your similarities and differences in class.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a:extLst>
              <a:ext uri="{FF2B5EF4-FFF2-40B4-BE49-F238E27FC236}">
                <a16:creationId xmlns:a16="http://schemas.microsoft.com/office/drawing/2014/main" id="{7F004444-7EC1-0088-6DCD-071034355A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1C1DE7-A7A0-604B-93A8-833BAC6EDDE0}" type="slidenum">
              <a:rPr lang="en-US" altLang="en-US" sz="1400"/>
              <a:pPr/>
              <a:t>2</a:t>
            </a:fld>
            <a:endParaRPr lang="en-US" altLang="en-US" sz="1400"/>
          </a:p>
        </p:txBody>
      </p:sp>
      <p:sp>
        <p:nvSpPr>
          <p:cNvPr id="4099" name="Text Box 3">
            <a:extLst>
              <a:ext uri="{FF2B5EF4-FFF2-40B4-BE49-F238E27FC236}">
                <a16:creationId xmlns:a16="http://schemas.microsoft.com/office/drawing/2014/main" id="{B02EFEDE-C65F-D52B-697C-54ACBC71C3DB}"/>
              </a:ext>
            </a:extLst>
          </p:cNvPr>
          <p:cNvSpPr>
            <a:spLocks noGrp="1" noChangeArrowheads="1"/>
          </p:cNvSpPr>
          <p:nvPr>
            <p:ph type="body" sz="half" idx="1"/>
          </p:nvPr>
        </p:nvSpPr>
        <p:spPr>
          <a:xfrm>
            <a:off x="685800" y="1600200"/>
            <a:ext cx="3810000" cy="4419600"/>
          </a:xfrm>
          <a:noFill/>
        </p:spPr>
        <p:txBody>
          <a:bodyPr/>
          <a:lstStyle/>
          <a:p>
            <a:pPr>
              <a:spcBef>
                <a:spcPct val="0"/>
              </a:spcBef>
              <a:buFontTx/>
              <a:buNone/>
            </a:pPr>
            <a:r>
              <a:rPr lang="en-US" altLang="en-US">
                <a:solidFill>
                  <a:schemeClr val="tx2"/>
                </a:solidFill>
              </a:rPr>
              <a:t>Imagine you just</a:t>
            </a:r>
          </a:p>
          <a:p>
            <a:pPr>
              <a:spcBef>
                <a:spcPct val="0"/>
              </a:spcBef>
              <a:buFontTx/>
              <a:buNone/>
            </a:pPr>
            <a:r>
              <a:rPr lang="en-US" altLang="en-US">
                <a:solidFill>
                  <a:schemeClr val="tx2"/>
                </a:solidFill>
              </a:rPr>
              <a:t>graduated from </a:t>
            </a:r>
          </a:p>
          <a:p>
            <a:pPr>
              <a:spcBef>
                <a:spcPct val="0"/>
              </a:spcBef>
              <a:buFontTx/>
              <a:buNone/>
            </a:pPr>
            <a:r>
              <a:rPr lang="en-US" altLang="en-US">
                <a:solidFill>
                  <a:schemeClr val="tx2"/>
                </a:solidFill>
              </a:rPr>
              <a:t>high school.</a:t>
            </a:r>
          </a:p>
        </p:txBody>
      </p:sp>
      <p:sp>
        <p:nvSpPr>
          <p:cNvPr id="4100" name="Rectangle 4">
            <a:extLst>
              <a:ext uri="{FF2B5EF4-FFF2-40B4-BE49-F238E27FC236}">
                <a16:creationId xmlns:a16="http://schemas.microsoft.com/office/drawing/2014/main" id="{E12D5A16-0F0E-552E-3487-598CE51E67E6}"/>
              </a:ext>
            </a:extLst>
          </p:cNvPr>
          <p:cNvSpPr>
            <a:spLocks noChangeArrowheads="1"/>
          </p:cNvSpPr>
          <p:nvPr/>
        </p:nvSpPr>
        <p:spPr bwMode="auto">
          <a:xfrm>
            <a:off x="609600" y="3124200"/>
            <a:ext cx="37338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sz="2800">
                <a:solidFill>
                  <a:schemeClr val="tx2"/>
                </a:solidFill>
              </a:rPr>
              <a:t>What kind of job do you want?</a:t>
            </a:r>
          </a:p>
          <a:p>
            <a:pPr>
              <a:buFont typeface="Times" pitchFamily="1" charset="0"/>
              <a:buChar char="•"/>
            </a:pPr>
            <a:r>
              <a:rPr lang="en-US" altLang="en-US" sz="2800">
                <a:solidFill>
                  <a:schemeClr val="tx2"/>
                </a:solidFill>
              </a:rPr>
              <a:t>Will you get more education? </a:t>
            </a:r>
          </a:p>
          <a:p>
            <a:pPr>
              <a:buFont typeface="Times" pitchFamily="1" charset="0"/>
              <a:buChar char="•"/>
            </a:pPr>
            <a:r>
              <a:rPr lang="en-US" altLang="en-US" sz="3200" b="1">
                <a:solidFill>
                  <a:schemeClr val="tx2"/>
                </a:solidFill>
              </a:rPr>
              <a:t>Where and how will you live? </a:t>
            </a:r>
          </a:p>
        </p:txBody>
      </p:sp>
      <p:sp>
        <p:nvSpPr>
          <p:cNvPr id="4101" name="Rectangle 5">
            <a:extLst>
              <a:ext uri="{FF2B5EF4-FFF2-40B4-BE49-F238E27FC236}">
                <a16:creationId xmlns:a16="http://schemas.microsoft.com/office/drawing/2014/main" id="{9E9DADB0-B906-AC7C-C9DB-FEF18CAE8EF5}"/>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pic>
        <p:nvPicPr>
          <p:cNvPr id="4102" name="Picture 19">
            <a:extLst>
              <a:ext uri="{FF2B5EF4-FFF2-40B4-BE49-F238E27FC236}">
                <a16:creationId xmlns:a16="http://schemas.microsoft.com/office/drawing/2014/main" id="{97BED71C-C797-8671-98C2-2EB142F2A3A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319338"/>
            <a:ext cx="3810000" cy="328612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C223CDE3-C71F-2A00-3C34-A3F3515EBF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8664B8-7BC7-D94F-8EC7-E75273F73BF8}" type="slidenum">
              <a:rPr lang="en-US" altLang="en-US" sz="1400"/>
              <a:pPr/>
              <a:t>29</a:t>
            </a:fld>
            <a:endParaRPr lang="en-US" altLang="en-US" sz="1400"/>
          </a:p>
        </p:txBody>
      </p:sp>
      <p:sp>
        <p:nvSpPr>
          <p:cNvPr id="31747" name="Rectangle 2">
            <a:extLst>
              <a:ext uri="{FF2B5EF4-FFF2-40B4-BE49-F238E27FC236}">
                <a16:creationId xmlns:a16="http://schemas.microsoft.com/office/drawing/2014/main" id="{BF645FB7-73B8-A6EC-49FD-F9870801928C}"/>
              </a:ext>
            </a:extLst>
          </p:cNvPr>
          <p:cNvSpPr>
            <a:spLocks noGrp="1" noChangeArrowheads="1"/>
          </p:cNvSpPr>
          <p:nvPr>
            <p:ph type="title"/>
          </p:nvPr>
        </p:nvSpPr>
        <p:spPr bwMode="auto">
          <a:xfrm>
            <a:off x="533400" y="1066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Homework discussion</a:t>
            </a:r>
          </a:p>
        </p:txBody>
      </p:sp>
      <p:sp>
        <p:nvSpPr>
          <p:cNvPr id="31748" name="Rectangle 3">
            <a:extLst>
              <a:ext uri="{FF2B5EF4-FFF2-40B4-BE49-F238E27FC236}">
                <a16:creationId xmlns:a16="http://schemas.microsoft.com/office/drawing/2014/main" id="{2C2F799E-29F5-B288-6699-0DE7C505D79A}"/>
              </a:ext>
            </a:extLst>
          </p:cNvPr>
          <p:cNvSpPr>
            <a:spLocks noGrp="1" noChangeArrowheads="1"/>
          </p:cNvSpPr>
          <p:nvPr>
            <p:ph type="body" idx="1"/>
          </p:nvPr>
        </p:nvSpPr>
        <p:spPr/>
        <p:txBody>
          <a:bodyPr/>
          <a:lstStyle/>
          <a:p>
            <a:pPr eaLnBrk="1" hangingPunct="1"/>
            <a:r>
              <a:rPr lang="en-US" altLang="en-US"/>
              <a:t>In groups of 3 or 4, act out your discussion regarding your thoughts and your family’s thinking about you living on your own.</a:t>
            </a:r>
          </a:p>
        </p:txBody>
      </p:sp>
      <p:pic>
        <p:nvPicPr>
          <p:cNvPr id="31749" name="Picture 4">
            <a:extLst>
              <a:ext uri="{FF2B5EF4-FFF2-40B4-BE49-F238E27FC236}">
                <a16:creationId xmlns:a16="http://schemas.microsoft.com/office/drawing/2014/main" id="{CEC25452-9B5A-BF8B-96ED-5D4404C4E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05200"/>
            <a:ext cx="29559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BC078354-F855-64BB-D3F6-765E2A9E6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FF164E-0363-9043-B455-DC9AA056A934}" type="slidenum">
              <a:rPr lang="en-US" altLang="en-US" sz="1400"/>
              <a:pPr/>
              <a:t>30</a:t>
            </a:fld>
            <a:endParaRPr lang="en-US" altLang="en-US" sz="1400"/>
          </a:p>
        </p:txBody>
      </p:sp>
      <p:sp>
        <p:nvSpPr>
          <p:cNvPr id="32771" name="Rectangle 2">
            <a:extLst>
              <a:ext uri="{FF2B5EF4-FFF2-40B4-BE49-F238E27FC236}">
                <a16:creationId xmlns:a16="http://schemas.microsoft.com/office/drawing/2014/main" id="{8EA498B8-BD14-3AF4-5A30-537CEBEDFB7B}"/>
              </a:ext>
            </a:extLst>
          </p:cNvPr>
          <p:cNvSpPr>
            <a:spLocks noGrp="1" noChangeArrowheads="1"/>
          </p:cNvSpPr>
          <p:nvPr>
            <p:ph type="title"/>
          </p:nvPr>
        </p:nvSpPr>
        <p:spPr bwMode="auto">
          <a:xfrm>
            <a:off x="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 Living</a:t>
            </a:r>
          </a:p>
        </p:txBody>
      </p:sp>
      <p:sp>
        <p:nvSpPr>
          <p:cNvPr id="32772" name="Rectangle 3">
            <a:extLst>
              <a:ext uri="{FF2B5EF4-FFF2-40B4-BE49-F238E27FC236}">
                <a16:creationId xmlns:a16="http://schemas.microsoft.com/office/drawing/2014/main" id="{2E4B9CF7-3D86-F8D7-4BDF-2BD520C225EA}"/>
              </a:ext>
            </a:extLst>
          </p:cNvPr>
          <p:cNvSpPr>
            <a:spLocks noGrp="1" noChangeArrowheads="1"/>
          </p:cNvSpPr>
          <p:nvPr>
            <p:ph type="body" idx="1"/>
          </p:nvPr>
        </p:nvSpPr>
        <p:spPr>
          <a:xfrm>
            <a:off x="685800" y="2057400"/>
            <a:ext cx="7772400" cy="4114800"/>
          </a:xfrm>
        </p:spPr>
        <p:txBody>
          <a:bodyPr/>
          <a:lstStyle/>
          <a:p>
            <a:pPr algn="ctr" eaLnBrk="1" hangingPunct="1">
              <a:buFontTx/>
              <a:buNone/>
            </a:pPr>
            <a:r>
              <a:rPr lang="en-US" altLang="en-US"/>
              <a:t>Whether you live with your family, friends, or on your own, you’ll need money!</a:t>
            </a:r>
          </a:p>
          <a:p>
            <a:pPr algn="ctr" eaLnBrk="1" hangingPunct="1">
              <a:buFontTx/>
              <a:buNone/>
            </a:pPr>
            <a:r>
              <a:rPr lang="en-US" altLang="en-US"/>
              <a:t>Where will it come from?</a:t>
            </a:r>
          </a:p>
          <a:p>
            <a:pPr algn="ctr" eaLnBrk="1" hangingPunct="1">
              <a:buFontTx/>
              <a:buNone/>
            </a:pPr>
            <a:r>
              <a:rPr lang="en-US" altLang="en-US"/>
              <a:t>Jobs?</a:t>
            </a:r>
          </a:p>
          <a:p>
            <a:pPr algn="ctr" eaLnBrk="1" hangingPunct="1">
              <a:buFontTx/>
              <a:buNone/>
            </a:pPr>
            <a:r>
              <a:rPr lang="en-US" altLang="en-US"/>
              <a:t>Family?</a:t>
            </a:r>
          </a:p>
          <a:p>
            <a:pPr algn="ctr" eaLnBrk="1" hangingPunct="1">
              <a:buFontTx/>
              <a:buNone/>
            </a:pPr>
            <a:r>
              <a:rPr lang="en-US" altLang="en-US"/>
              <a:t>Social Security?</a:t>
            </a:r>
          </a:p>
          <a:p>
            <a:pPr algn="ctr" eaLnBrk="1" hangingPunct="1">
              <a:buFontTx/>
              <a:buNone/>
            </a:pPr>
            <a:r>
              <a:rPr lang="en-US" altLang="en-US"/>
              <a:t>Savings?</a:t>
            </a:r>
          </a:p>
        </p:txBody>
      </p:sp>
      <p:pic>
        <p:nvPicPr>
          <p:cNvPr id="32773" name="Picture 4">
            <a:extLst>
              <a:ext uri="{FF2B5EF4-FFF2-40B4-BE49-F238E27FC236}">
                <a16:creationId xmlns:a16="http://schemas.microsoft.com/office/drawing/2014/main" id="{1C56840B-ED23-0A34-53C8-7AC9C364D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91000"/>
            <a:ext cx="17462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a:extLst>
              <a:ext uri="{FF2B5EF4-FFF2-40B4-BE49-F238E27FC236}">
                <a16:creationId xmlns:a16="http://schemas.microsoft.com/office/drawing/2014/main" id="{4551B1E8-BA49-B734-4807-CA6808E3E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43400"/>
            <a:ext cx="188912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445102E3-F210-602E-B829-2FBF9FCBCB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AEDE70-B4D2-2248-A4E8-6DD31A64180D}" type="slidenum">
              <a:rPr lang="en-US" altLang="en-US" sz="1400"/>
              <a:pPr/>
              <a:t>31</a:t>
            </a:fld>
            <a:endParaRPr lang="en-US" altLang="en-US" sz="1400"/>
          </a:p>
        </p:txBody>
      </p:sp>
      <p:sp>
        <p:nvSpPr>
          <p:cNvPr id="33795" name="Rectangle 2">
            <a:extLst>
              <a:ext uri="{FF2B5EF4-FFF2-40B4-BE49-F238E27FC236}">
                <a16:creationId xmlns:a16="http://schemas.microsoft.com/office/drawing/2014/main" id="{B3E52B76-DFBF-C0A3-1D99-8FD69B089ADE}"/>
              </a:ext>
            </a:extLst>
          </p:cNvPr>
          <p:cNvSpPr>
            <a:spLocks noGrp="1" noChangeArrowheads="1"/>
          </p:cNvSpPr>
          <p:nvPr>
            <p:ph type="title"/>
          </p:nvPr>
        </p:nvSpPr>
        <p:spPr bwMode="auto">
          <a:xfrm>
            <a:off x="304800" y="1219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Home Living Activity</a:t>
            </a:r>
          </a:p>
        </p:txBody>
      </p:sp>
      <p:sp>
        <p:nvSpPr>
          <p:cNvPr id="33796" name="Rectangle 3">
            <a:extLst>
              <a:ext uri="{FF2B5EF4-FFF2-40B4-BE49-F238E27FC236}">
                <a16:creationId xmlns:a16="http://schemas.microsoft.com/office/drawing/2014/main" id="{F7B421F3-037F-D789-2788-FF24B7A13AFD}"/>
              </a:ext>
            </a:extLst>
          </p:cNvPr>
          <p:cNvSpPr>
            <a:spLocks noGrp="1" noChangeArrowheads="1"/>
          </p:cNvSpPr>
          <p:nvPr>
            <p:ph type="body" idx="1"/>
          </p:nvPr>
        </p:nvSpPr>
        <p:spPr>
          <a:xfrm>
            <a:off x="533400" y="1981200"/>
            <a:ext cx="8001000" cy="838200"/>
          </a:xfrm>
        </p:spPr>
        <p:txBody>
          <a:bodyPr/>
          <a:lstStyle/>
          <a:p>
            <a:pPr eaLnBrk="1" hangingPunct="1">
              <a:lnSpc>
                <a:spcPct val="90000"/>
              </a:lnSpc>
              <a:buFontTx/>
              <a:buNone/>
            </a:pPr>
            <a:r>
              <a:rPr lang="en-US" altLang="en-US" sz="2800"/>
              <a:t>“Show Me (</a:t>
            </a:r>
            <a:r>
              <a:rPr lang="en-US" altLang="en-US" sz="2800" i="1"/>
              <a:t>what you will do with</a:t>
            </a:r>
            <a:r>
              <a:rPr lang="en-US" altLang="en-US" sz="2800"/>
              <a:t>) the Money!”</a:t>
            </a:r>
          </a:p>
          <a:p>
            <a:pPr lvl="1" eaLnBrk="1" hangingPunct="1">
              <a:lnSpc>
                <a:spcPct val="90000"/>
              </a:lnSpc>
              <a:buFontTx/>
              <a:buNone/>
            </a:pPr>
            <a:endParaRPr lang="en-US" altLang="en-US" sz="2400"/>
          </a:p>
          <a:p>
            <a:pPr eaLnBrk="1" hangingPunct="1">
              <a:lnSpc>
                <a:spcPct val="90000"/>
              </a:lnSpc>
              <a:buFontTx/>
              <a:buNone/>
            </a:pPr>
            <a:endParaRPr lang="en-US" altLang="en-US" sz="2800"/>
          </a:p>
        </p:txBody>
      </p:sp>
      <p:pic>
        <p:nvPicPr>
          <p:cNvPr id="33797" name="Picture 4">
            <a:extLst>
              <a:ext uri="{FF2B5EF4-FFF2-40B4-BE49-F238E27FC236}">
                <a16:creationId xmlns:a16="http://schemas.microsoft.com/office/drawing/2014/main" id="{10F3946F-8CF2-9D20-4D0E-A6C307FB4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2743200"/>
            <a:ext cx="3044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a:extLst>
              <a:ext uri="{FF2B5EF4-FFF2-40B4-BE49-F238E27FC236}">
                <a16:creationId xmlns:a16="http://schemas.microsoft.com/office/drawing/2014/main" id="{EEA0E926-61B0-81D1-366E-11FDECACD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3254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a:extLst>
              <a:ext uri="{FF2B5EF4-FFF2-40B4-BE49-F238E27FC236}">
                <a16:creationId xmlns:a16="http://schemas.microsoft.com/office/drawing/2014/main" id="{BAACD6F3-7913-E007-7321-A8BF17460F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83A5F4-6752-3647-A133-BC8FD13102EE}" type="slidenum">
              <a:rPr lang="en-US" altLang="en-US" sz="1400"/>
              <a:pPr/>
              <a:t>32</a:t>
            </a:fld>
            <a:endParaRPr lang="en-US" altLang="en-US" sz="1400"/>
          </a:p>
        </p:txBody>
      </p:sp>
      <p:sp>
        <p:nvSpPr>
          <p:cNvPr id="34819" name="Rectangle 2">
            <a:extLst>
              <a:ext uri="{FF2B5EF4-FFF2-40B4-BE49-F238E27FC236}">
                <a16:creationId xmlns:a16="http://schemas.microsoft.com/office/drawing/2014/main" id="{4B66F59C-9592-7711-4AE9-108DF2C58BF7}"/>
              </a:ext>
            </a:extLst>
          </p:cNvPr>
          <p:cNvSpPr>
            <a:spLocks noGrp="1" noChangeArrowheads="1"/>
          </p:cNvSpPr>
          <p:nvPr>
            <p:ph type="title"/>
          </p:nvPr>
        </p:nvSpPr>
        <p:spPr bwMode="auto">
          <a:xfrm>
            <a:off x="45720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Where will my money go?</a:t>
            </a:r>
            <a:endParaRPr lang="en-US" altLang="en-US"/>
          </a:p>
        </p:txBody>
      </p:sp>
      <p:sp>
        <p:nvSpPr>
          <p:cNvPr id="34820" name="Rectangle 3">
            <a:extLst>
              <a:ext uri="{FF2B5EF4-FFF2-40B4-BE49-F238E27FC236}">
                <a16:creationId xmlns:a16="http://schemas.microsoft.com/office/drawing/2014/main" id="{2FE50E1F-722C-A863-6D6C-F4A140E7AD4F}"/>
              </a:ext>
            </a:extLst>
          </p:cNvPr>
          <p:cNvSpPr>
            <a:spLocks noGrp="1" noChangeArrowheads="1"/>
          </p:cNvSpPr>
          <p:nvPr>
            <p:ph type="body" sz="half" idx="1"/>
          </p:nvPr>
        </p:nvSpPr>
        <p:spPr>
          <a:xfrm>
            <a:off x="381000" y="2133600"/>
            <a:ext cx="4114800" cy="4114800"/>
          </a:xfrm>
          <a:noFill/>
          <a:ln w="19050">
            <a:solidFill>
              <a:schemeClr val="tx1"/>
            </a:solidFill>
            <a:miter lim="800000"/>
            <a:headEnd/>
            <a:tailEnd/>
          </a:ln>
        </p:spPr>
        <p:txBody>
          <a:bodyPr/>
          <a:lstStyle/>
          <a:p>
            <a:pPr marL="533400" indent="-533400" eaLnBrk="1" hangingPunct="1">
              <a:buFontTx/>
              <a:buNone/>
            </a:pPr>
            <a:r>
              <a:rPr lang="en-US" altLang="en-US" sz="2400"/>
              <a:t>I </a:t>
            </a:r>
            <a:r>
              <a:rPr lang="en-US" altLang="en-US" sz="2400" b="1" i="1"/>
              <a:t>have to</a:t>
            </a:r>
            <a:r>
              <a:rPr lang="en-US" altLang="en-US" sz="2400"/>
              <a:t> spend $ on these:</a:t>
            </a:r>
            <a:r>
              <a:rPr lang="en-US" altLang="en-US"/>
              <a:t>  </a:t>
            </a:r>
          </a:p>
          <a:p>
            <a:pPr marL="533400" indent="-533400" eaLnBrk="1" hangingPunct="1">
              <a:buFontTx/>
              <a:buAutoNum type="arabicPeriod"/>
            </a:pPr>
            <a:r>
              <a:rPr lang="en-US" altLang="en-US" sz="2000"/>
              <a:t>Rent</a:t>
            </a:r>
          </a:p>
          <a:p>
            <a:pPr marL="533400" indent="-533400" eaLnBrk="1" hangingPunct="1">
              <a:buFontTx/>
              <a:buNone/>
            </a:pPr>
            <a:r>
              <a:rPr lang="en-US" altLang="en-US" sz="2000"/>
              <a:t>2.	Food</a:t>
            </a:r>
            <a:r>
              <a:rPr lang="en-US" altLang="en-US"/>
              <a:t>      </a:t>
            </a:r>
          </a:p>
        </p:txBody>
      </p:sp>
      <p:sp>
        <p:nvSpPr>
          <p:cNvPr id="34821" name="Rectangle 4">
            <a:extLst>
              <a:ext uri="{FF2B5EF4-FFF2-40B4-BE49-F238E27FC236}">
                <a16:creationId xmlns:a16="http://schemas.microsoft.com/office/drawing/2014/main" id="{D12AB61B-5D2B-FD25-976D-E1AC5862142B}"/>
              </a:ext>
            </a:extLst>
          </p:cNvPr>
          <p:cNvSpPr>
            <a:spLocks noGrp="1" noChangeArrowheads="1"/>
          </p:cNvSpPr>
          <p:nvPr>
            <p:ph type="body" sz="half" idx="2"/>
          </p:nvPr>
        </p:nvSpPr>
        <p:spPr>
          <a:xfrm>
            <a:off x="4648200" y="2133600"/>
            <a:ext cx="4114800" cy="4114800"/>
          </a:xfrm>
          <a:ln w="19050">
            <a:solidFill>
              <a:schemeClr val="tx1"/>
            </a:solidFill>
            <a:miter lim="800000"/>
            <a:headEnd/>
            <a:tailEnd/>
          </a:ln>
        </p:spPr>
        <p:txBody>
          <a:bodyPr/>
          <a:lstStyle/>
          <a:p>
            <a:pPr marL="533400" indent="-533400" eaLnBrk="1" hangingPunct="1">
              <a:buFontTx/>
              <a:buNone/>
            </a:pPr>
            <a:r>
              <a:rPr lang="en-US" altLang="en-US" sz="2400"/>
              <a:t>I </a:t>
            </a:r>
            <a:r>
              <a:rPr lang="en-US" altLang="en-US" sz="2400" b="1" i="1"/>
              <a:t>want to</a:t>
            </a:r>
            <a:r>
              <a:rPr lang="en-US" altLang="en-US" sz="2400"/>
              <a:t> spend $ on these:</a:t>
            </a:r>
          </a:p>
          <a:p>
            <a:pPr marL="533400" indent="-533400" eaLnBrk="1" hangingPunct="1">
              <a:buFontTx/>
              <a:buAutoNum type="arabicPeriod"/>
            </a:pPr>
            <a:r>
              <a:rPr lang="en-US" altLang="en-US" sz="2000"/>
              <a:t>Dancing</a:t>
            </a:r>
          </a:p>
          <a:p>
            <a:pPr marL="533400" indent="-533400" eaLnBrk="1" hangingPunct="1">
              <a:buFontTx/>
              <a:buNone/>
            </a:pPr>
            <a:r>
              <a:rPr lang="en-US" altLang="en-US" sz="2000"/>
              <a:t>2.	Traveling</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E61403A3-C700-CBFE-F422-8D5F5607F5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F4BA29-3E17-F944-A92A-E6B322A7E96F}" type="slidenum">
              <a:rPr lang="en-US" altLang="en-US" sz="1400"/>
              <a:pPr/>
              <a:t>33</a:t>
            </a:fld>
            <a:endParaRPr lang="en-US" altLang="en-US" sz="1400"/>
          </a:p>
        </p:txBody>
      </p:sp>
      <p:sp>
        <p:nvSpPr>
          <p:cNvPr id="35843" name="Rectangle 2">
            <a:extLst>
              <a:ext uri="{FF2B5EF4-FFF2-40B4-BE49-F238E27FC236}">
                <a16:creationId xmlns:a16="http://schemas.microsoft.com/office/drawing/2014/main" id="{7E5C8EE1-0D5D-0719-6EB8-3D97D957E90B}"/>
              </a:ext>
            </a:extLst>
          </p:cNvPr>
          <p:cNvSpPr>
            <a:spLocks noGrp="1" noChangeArrowheads="1"/>
          </p:cNvSpPr>
          <p:nvPr>
            <p:ph type="title"/>
          </p:nvPr>
        </p:nvSpPr>
        <p:spPr bwMode="auto">
          <a:xfrm>
            <a:off x="-76200" y="1219200"/>
            <a:ext cx="6324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Health Care</a:t>
            </a:r>
          </a:p>
        </p:txBody>
      </p:sp>
      <p:sp>
        <p:nvSpPr>
          <p:cNvPr id="35844" name="Rectangle 3">
            <a:extLst>
              <a:ext uri="{FF2B5EF4-FFF2-40B4-BE49-F238E27FC236}">
                <a16:creationId xmlns:a16="http://schemas.microsoft.com/office/drawing/2014/main" id="{93D04E9D-DD8C-18C3-F577-E6D9C744C717}"/>
              </a:ext>
            </a:extLst>
          </p:cNvPr>
          <p:cNvSpPr>
            <a:spLocks noGrp="1" noChangeArrowheads="1"/>
          </p:cNvSpPr>
          <p:nvPr>
            <p:ph type="body" idx="1"/>
          </p:nvPr>
        </p:nvSpPr>
        <p:spPr>
          <a:xfrm>
            <a:off x="304800" y="1600200"/>
            <a:ext cx="7772400" cy="3657600"/>
          </a:xfrm>
        </p:spPr>
        <p:txBody>
          <a:bodyPr/>
          <a:lstStyle/>
          <a:p>
            <a:pPr eaLnBrk="1" hangingPunct="1">
              <a:lnSpc>
                <a:spcPct val="90000"/>
              </a:lnSpc>
              <a:buFontTx/>
              <a:buNone/>
            </a:pPr>
            <a:endParaRPr lang="en-US" altLang="en-US" sz="2800" b="1"/>
          </a:p>
          <a:p>
            <a:pPr eaLnBrk="1" hangingPunct="1">
              <a:lnSpc>
                <a:spcPct val="90000"/>
              </a:lnSpc>
              <a:buFontTx/>
              <a:buNone/>
            </a:pPr>
            <a:r>
              <a:rPr lang="en-US" altLang="en-US" sz="2800" b="1"/>
              <a:t>What does health care mean to you?</a:t>
            </a:r>
          </a:p>
          <a:p>
            <a:pPr eaLnBrk="1" hangingPunct="1">
              <a:lnSpc>
                <a:spcPct val="90000"/>
              </a:lnSpc>
              <a:buFontTx/>
              <a:buNone/>
            </a:pPr>
            <a:r>
              <a:rPr lang="en-US" altLang="en-US" sz="2800" b="1"/>
              <a:t>Who are your health care providers?</a:t>
            </a:r>
          </a:p>
          <a:p>
            <a:pPr eaLnBrk="1" hangingPunct="1">
              <a:lnSpc>
                <a:spcPct val="90000"/>
              </a:lnSpc>
            </a:pPr>
            <a:r>
              <a:rPr lang="en-US" altLang="en-US" sz="2800"/>
              <a:t>Public Health Service, Indian Health Service, Other free or reduced-cost health services</a:t>
            </a:r>
          </a:p>
          <a:p>
            <a:pPr eaLnBrk="1" hangingPunct="1">
              <a:lnSpc>
                <a:spcPct val="90000"/>
              </a:lnSpc>
            </a:pPr>
            <a:r>
              <a:rPr lang="en-US" altLang="en-US" sz="2800"/>
              <a:t>Private health care providers such as local doctors or hospitals.</a:t>
            </a:r>
            <a:endParaRPr lang="en-US" altLang="en-US" sz="2800" b="1"/>
          </a:p>
          <a:p>
            <a:pPr eaLnBrk="1" hangingPunct="1">
              <a:lnSpc>
                <a:spcPct val="90000"/>
              </a:lnSpc>
              <a:buFontTx/>
              <a:buNone/>
            </a:pPr>
            <a:endParaRPr lang="en-US" altLang="en-US" sz="2800" b="1"/>
          </a:p>
          <a:p>
            <a:pPr eaLnBrk="1" hangingPunct="1">
              <a:lnSpc>
                <a:spcPct val="90000"/>
              </a:lnSpc>
              <a:buFontTx/>
              <a:buNone/>
            </a:pPr>
            <a:endParaRPr lang="en-US" altLang="en-US" sz="2800"/>
          </a:p>
          <a:p>
            <a:pPr eaLnBrk="1" hangingPunct="1">
              <a:lnSpc>
                <a:spcPct val="90000"/>
              </a:lnSpc>
              <a:buFontTx/>
              <a:buNone/>
            </a:pPr>
            <a:endParaRPr lang="en-US" altLang="en-US" sz="2800"/>
          </a:p>
        </p:txBody>
      </p:sp>
      <p:pic>
        <p:nvPicPr>
          <p:cNvPr id="35845" name="Picture 4">
            <a:extLst>
              <a:ext uri="{FF2B5EF4-FFF2-40B4-BE49-F238E27FC236}">
                <a16:creationId xmlns:a16="http://schemas.microsoft.com/office/drawing/2014/main" id="{77C0AB04-CFD2-7021-7089-92A96F699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2C5BCC52-B99C-9882-91BF-B25A1E9D1C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71B889-4E8D-B345-9BD5-E2F1B2FBC0AB}" type="slidenum">
              <a:rPr lang="en-US" altLang="en-US" sz="1400"/>
              <a:pPr/>
              <a:t>34</a:t>
            </a:fld>
            <a:endParaRPr lang="en-US" altLang="en-US" sz="1400"/>
          </a:p>
        </p:txBody>
      </p:sp>
      <p:sp>
        <p:nvSpPr>
          <p:cNvPr id="36867" name="Rectangle 2">
            <a:extLst>
              <a:ext uri="{FF2B5EF4-FFF2-40B4-BE49-F238E27FC236}">
                <a16:creationId xmlns:a16="http://schemas.microsoft.com/office/drawing/2014/main" id="{319455E3-6BA5-D9FF-DD51-57FC5C8D8D71}"/>
              </a:ext>
            </a:extLst>
          </p:cNvPr>
          <p:cNvSpPr>
            <a:spLocks noGrp="1" noChangeArrowheads="1"/>
          </p:cNvSpPr>
          <p:nvPr>
            <p:ph type="title"/>
          </p:nvPr>
        </p:nvSpPr>
        <p:spPr bwMode="auto">
          <a:xfrm>
            <a:off x="152400" y="13716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4000" b="1"/>
              <a:t>Who pays for your health care?</a:t>
            </a:r>
            <a:endParaRPr lang="en-US" altLang="en-US" b="1"/>
          </a:p>
        </p:txBody>
      </p:sp>
      <p:sp>
        <p:nvSpPr>
          <p:cNvPr id="36868" name="Rectangle 3">
            <a:extLst>
              <a:ext uri="{FF2B5EF4-FFF2-40B4-BE49-F238E27FC236}">
                <a16:creationId xmlns:a16="http://schemas.microsoft.com/office/drawing/2014/main" id="{A89228F3-B992-4C67-6789-9BF8008FE59E}"/>
              </a:ext>
            </a:extLst>
          </p:cNvPr>
          <p:cNvSpPr>
            <a:spLocks noGrp="1" noChangeArrowheads="1"/>
          </p:cNvSpPr>
          <p:nvPr>
            <p:ph type="body" idx="1"/>
          </p:nvPr>
        </p:nvSpPr>
        <p:spPr>
          <a:xfrm>
            <a:off x="609600" y="2362200"/>
            <a:ext cx="7772400" cy="4114800"/>
          </a:xfrm>
        </p:spPr>
        <p:txBody>
          <a:bodyPr/>
          <a:lstStyle/>
          <a:p>
            <a:pPr eaLnBrk="1" hangingPunct="1"/>
            <a:r>
              <a:rPr lang="en-US" altLang="en-US"/>
              <a:t>Employer</a:t>
            </a:r>
          </a:p>
          <a:p>
            <a:pPr eaLnBrk="1" hangingPunct="1"/>
            <a:r>
              <a:rPr lang="en-US" altLang="en-US"/>
              <a:t>Further Education/College</a:t>
            </a:r>
          </a:p>
          <a:p>
            <a:pPr eaLnBrk="1" hangingPunct="1"/>
            <a:r>
              <a:rPr lang="en-US" altLang="en-US"/>
              <a:t>Public</a:t>
            </a:r>
          </a:p>
          <a:p>
            <a:pPr eaLnBrk="1" hangingPunct="1"/>
            <a:r>
              <a:rPr lang="en-US" altLang="en-US"/>
              <a:t>Private/Family</a:t>
            </a:r>
          </a:p>
          <a:p>
            <a:pPr eaLnBrk="1" hangingPunct="1"/>
            <a:r>
              <a:rPr lang="en-US" altLang="en-US"/>
              <a:t>YOU!</a:t>
            </a:r>
          </a:p>
        </p:txBody>
      </p:sp>
      <p:pic>
        <p:nvPicPr>
          <p:cNvPr id="36869" name="Picture 4">
            <a:extLst>
              <a:ext uri="{FF2B5EF4-FFF2-40B4-BE49-F238E27FC236}">
                <a16:creationId xmlns:a16="http://schemas.microsoft.com/office/drawing/2014/main" id="{63047D6A-1C28-EF61-E899-8BD07C47D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657600"/>
            <a:ext cx="36576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E9BC696A-9C03-6D2C-1E6D-B7798D573A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C79AFC-8A0A-394E-B486-81EDDCA34D25}" type="slidenum">
              <a:rPr lang="en-US" altLang="en-US" sz="1400"/>
              <a:pPr/>
              <a:t>35</a:t>
            </a:fld>
            <a:endParaRPr lang="en-US" altLang="en-US" sz="1400"/>
          </a:p>
        </p:txBody>
      </p:sp>
      <p:sp>
        <p:nvSpPr>
          <p:cNvPr id="37891" name="Rectangle 2">
            <a:extLst>
              <a:ext uri="{FF2B5EF4-FFF2-40B4-BE49-F238E27FC236}">
                <a16:creationId xmlns:a16="http://schemas.microsoft.com/office/drawing/2014/main" id="{E3708D21-E85E-1843-9B51-44229FBA5A15}"/>
              </a:ext>
            </a:extLst>
          </p:cNvPr>
          <p:cNvSpPr>
            <a:spLocks noGrp="1" noChangeArrowheads="1"/>
          </p:cNvSpPr>
          <p:nvPr>
            <p:ph type="title"/>
          </p:nvPr>
        </p:nvSpPr>
        <p:spPr bwMode="auto">
          <a:xfrm>
            <a:off x="228600" y="1066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SELF CARE</a:t>
            </a:r>
          </a:p>
        </p:txBody>
      </p:sp>
      <p:sp>
        <p:nvSpPr>
          <p:cNvPr id="37892" name="Rectangle 6">
            <a:extLst>
              <a:ext uri="{FF2B5EF4-FFF2-40B4-BE49-F238E27FC236}">
                <a16:creationId xmlns:a16="http://schemas.microsoft.com/office/drawing/2014/main" id="{16F3F5A2-0CFF-4307-5EDE-B57398C382AC}"/>
              </a:ext>
            </a:extLst>
          </p:cNvPr>
          <p:cNvSpPr>
            <a:spLocks noGrp="1" noChangeArrowheads="1"/>
          </p:cNvSpPr>
          <p:nvPr>
            <p:ph type="body" sz="half" idx="2"/>
          </p:nvPr>
        </p:nvSpPr>
        <p:spPr/>
        <p:txBody>
          <a:bodyPr/>
          <a:lstStyle/>
          <a:p>
            <a:pPr eaLnBrk="1" hangingPunct="1">
              <a:buFontTx/>
              <a:buNone/>
            </a:pPr>
            <a:r>
              <a:rPr lang="en-US" altLang="en-US" sz="2800"/>
              <a:t>YOUR BODY:</a:t>
            </a:r>
          </a:p>
          <a:p>
            <a:pPr eaLnBrk="1" hangingPunct="1">
              <a:buFontTx/>
              <a:buNone/>
            </a:pPr>
            <a:r>
              <a:rPr lang="en-US" altLang="en-US" sz="2800"/>
              <a:t>You should have a</a:t>
            </a:r>
          </a:p>
          <a:p>
            <a:pPr eaLnBrk="1" hangingPunct="1">
              <a:buFontTx/>
              <a:buNone/>
            </a:pPr>
            <a:r>
              <a:rPr lang="en-US" altLang="en-US" sz="2800"/>
              <a:t>doctor you can call if </a:t>
            </a:r>
          </a:p>
          <a:p>
            <a:pPr eaLnBrk="1" hangingPunct="1">
              <a:buFontTx/>
              <a:buNone/>
            </a:pPr>
            <a:r>
              <a:rPr lang="en-US" altLang="en-US" sz="2800"/>
              <a:t>you need medical </a:t>
            </a:r>
          </a:p>
          <a:p>
            <a:pPr eaLnBrk="1" hangingPunct="1">
              <a:buFontTx/>
              <a:buNone/>
            </a:pPr>
            <a:r>
              <a:rPr lang="en-US" altLang="en-US" sz="2800"/>
              <a:t>help, and for regular</a:t>
            </a:r>
          </a:p>
          <a:p>
            <a:pPr eaLnBrk="1" hangingPunct="1">
              <a:buFontTx/>
              <a:buNone/>
            </a:pPr>
            <a:r>
              <a:rPr lang="en-US" altLang="en-US" sz="2800"/>
              <a:t>checkups. </a:t>
            </a:r>
          </a:p>
        </p:txBody>
      </p:sp>
      <p:pic>
        <p:nvPicPr>
          <p:cNvPr id="37893" name="Picture 7">
            <a:extLst>
              <a:ext uri="{FF2B5EF4-FFF2-40B4-BE49-F238E27FC236}">
                <a16:creationId xmlns:a16="http://schemas.microsoft.com/office/drawing/2014/main" id="{AD101526-074D-336A-2D24-51D14C7E157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69963" y="1905000"/>
            <a:ext cx="3241675" cy="4114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a:extLst>
              <a:ext uri="{FF2B5EF4-FFF2-40B4-BE49-F238E27FC236}">
                <a16:creationId xmlns:a16="http://schemas.microsoft.com/office/drawing/2014/main" id="{CEA28DE1-260D-E9C7-65C7-B9760758B7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7DB7DF-83FB-BD4B-AEAC-A199F0CEED04}" type="slidenum">
              <a:rPr lang="en-US" altLang="en-US" sz="1400"/>
              <a:pPr/>
              <a:t>36</a:t>
            </a:fld>
            <a:endParaRPr lang="en-US" altLang="en-US" sz="1400"/>
          </a:p>
        </p:txBody>
      </p:sp>
      <p:sp>
        <p:nvSpPr>
          <p:cNvPr id="38915" name="Rectangle 2">
            <a:extLst>
              <a:ext uri="{FF2B5EF4-FFF2-40B4-BE49-F238E27FC236}">
                <a16:creationId xmlns:a16="http://schemas.microsoft.com/office/drawing/2014/main" id="{CF867B77-ED12-4DFB-91F4-EFC2B66DB1DD}"/>
              </a:ext>
            </a:extLst>
          </p:cNvPr>
          <p:cNvSpPr>
            <a:spLocks noGrp="1" noChangeArrowheads="1"/>
          </p:cNvSpPr>
          <p:nvPr>
            <p:ph type="title"/>
          </p:nvPr>
        </p:nvSpPr>
        <p:spPr bwMode="auto">
          <a:xfrm>
            <a:off x="457200" y="11430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Nutrition &amp; Fitness</a:t>
            </a:r>
          </a:p>
        </p:txBody>
      </p:sp>
      <p:sp>
        <p:nvSpPr>
          <p:cNvPr id="38916" name="Rectangle 4">
            <a:extLst>
              <a:ext uri="{FF2B5EF4-FFF2-40B4-BE49-F238E27FC236}">
                <a16:creationId xmlns:a16="http://schemas.microsoft.com/office/drawing/2014/main" id="{0C87A654-0C78-1E8E-6D58-DC42FE598B38}"/>
              </a:ext>
            </a:extLst>
          </p:cNvPr>
          <p:cNvSpPr>
            <a:spLocks noGrp="1" noChangeArrowheads="1"/>
          </p:cNvSpPr>
          <p:nvPr>
            <p:ph type="body" sz="half" idx="2"/>
          </p:nvPr>
        </p:nvSpPr>
        <p:spPr>
          <a:xfrm>
            <a:off x="4648200" y="2362200"/>
            <a:ext cx="3810000" cy="4114800"/>
          </a:xfrm>
        </p:spPr>
        <p:txBody>
          <a:bodyPr/>
          <a:lstStyle/>
          <a:p>
            <a:pPr eaLnBrk="1" hangingPunct="1"/>
            <a:r>
              <a:rPr lang="en-US" altLang="en-US" sz="3600"/>
              <a:t>Eating healthy food</a:t>
            </a:r>
          </a:p>
          <a:p>
            <a:pPr eaLnBrk="1" hangingPunct="1"/>
            <a:r>
              <a:rPr lang="en-US" altLang="en-US" sz="3600"/>
              <a:t>Drinking water</a:t>
            </a:r>
          </a:p>
          <a:p>
            <a:pPr eaLnBrk="1" hangingPunct="1"/>
            <a:r>
              <a:rPr lang="en-US" altLang="en-US" sz="3600"/>
              <a:t>Physical Activity</a:t>
            </a:r>
            <a:endParaRPr lang="en-US" altLang="en-US" sz="2800"/>
          </a:p>
        </p:txBody>
      </p:sp>
      <p:pic>
        <p:nvPicPr>
          <p:cNvPr id="38917" name="Picture 5">
            <a:extLst>
              <a:ext uri="{FF2B5EF4-FFF2-40B4-BE49-F238E27FC236}">
                <a16:creationId xmlns:a16="http://schemas.microsoft.com/office/drawing/2014/main" id="{E0DB84F0-3366-687C-15C9-8987B16723BD}"/>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397125"/>
            <a:ext cx="3810000" cy="3128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F2E589C8-3C65-A8E1-75D6-0B8584C07E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180B50-16B3-244D-B445-5E2A67792C3A}" type="slidenum">
              <a:rPr lang="en-US" altLang="en-US" sz="1400"/>
              <a:pPr/>
              <a:t>37</a:t>
            </a:fld>
            <a:endParaRPr lang="en-US" altLang="en-US" sz="1400"/>
          </a:p>
        </p:txBody>
      </p:sp>
      <p:sp>
        <p:nvSpPr>
          <p:cNvPr id="39939" name="Rectangle 2">
            <a:extLst>
              <a:ext uri="{FF2B5EF4-FFF2-40B4-BE49-F238E27FC236}">
                <a16:creationId xmlns:a16="http://schemas.microsoft.com/office/drawing/2014/main" id="{6B7E5776-AF7D-311B-CA5E-7EBADFC07D53}"/>
              </a:ext>
            </a:extLst>
          </p:cNvPr>
          <p:cNvSpPr>
            <a:spLocks noGrp="1" noChangeArrowheads="1"/>
          </p:cNvSpPr>
          <p:nvPr>
            <p:ph type="title"/>
          </p:nvPr>
        </p:nvSpPr>
        <p:spPr bwMode="auto">
          <a:xfrm>
            <a:off x="228600" y="10668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Oral Hygiene</a:t>
            </a:r>
          </a:p>
        </p:txBody>
      </p:sp>
      <p:sp>
        <p:nvSpPr>
          <p:cNvPr id="39940" name="Rectangle 3">
            <a:extLst>
              <a:ext uri="{FF2B5EF4-FFF2-40B4-BE49-F238E27FC236}">
                <a16:creationId xmlns:a16="http://schemas.microsoft.com/office/drawing/2014/main" id="{025FF664-18BF-3A55-AC68-89F7373E180D}"/>
              </a:ext>
            </a:extLst>
          </p:cNvPr>
          <p:cNvSpPr>
            <a:spLocks noGrp="1" noChangeArrowheads="1"/>
          </p:cNvSpPr>
          <p:nvPr>
            <p:ph type="body" sz="half" idx="1"/>
          </p:nvPr>
        </p:nvSpPr>
        <p:spPr/>
        <p:txBody>
          <a:bodyPr/>
          <a:lstStyle/>
          <a:p>
            <a:pPr eaLnBrk="1" hangingPunct="1">
              <a:lnSpc>
                <a:spcPct val="90000"/>
              </a:lnSpc>
              <a:buFontTx/>
              <a:buNone/>
            </a:pPr>
            <a:r>
              <a:rPr lang="en-US" altLang="en-US" sz="2800"/>
              <a:t>YOUR TEETH</a:t>
            </a:r>
          </a:p>
          <a:p>
            <a:pPr eaLnBrk="1" hangingPunct="1">
              <a:lnSpc>
                <a:spcPct val="90000"/>
              </a:lnSpc>
              <a:buFontTx/>
              <a:buNone/>
            </a:pPr>
            <a:r>
              <a:rPr lang="en-US" altLang="en-US" sz="2800"/>
              <a:t>	</a:t>
            </a:r>
            <a:r>
              <a:rPr lang="en-US" altLang="en-US" sz="2400"/>
              <a:t>Help you eat.</a:t>
            </a:r>
          </a:p>
          <a:p>
            <a:pPr eaLnBrk="1" hangingPunct="1">
              <a:lnSpc>
                <a:spcPct val="90000"/>
              </a:lnSpc>
              <a:buFontTx/>
              <a:buNone/>
            </a:pPr>
            <a:r>
              <a:rPr lang="en-US" altLang="en-US" sz="2400"/>
              <a:t>Brushing and flossing keep your teeth healthy, clean, and your mouth smelling good.</a:t>
            </a:r>
          </a:p>
          <a:p>
            <a:pPr eaLnBrk="1" hangingPunct="1">
              <a:lnSpc>
                <a:spcPct val="90000"/>
              </a:lnSpc>
              <a:buFontTx/>
              <a:buNone/>
            </a:pPr>
            <a:r>
              <a:rPr lang="en-US" altLang="en-US" sz="2400"/>
              <a:t>People like to be around you when your teeth are clean.</a:t>
            </a:r>
            <a:endParaRPr lang="en-US" altLang="en-US" sz="2800"/>
          </a:p>
          <a:p>
            <a:pPr eaLnBrk="1" hangingPunct="1">
              <a:lnSpc>
                <a:spcPct val="90000"/>
              </a:lnSpc>
              <a:buFontTx/>
              <a:buNone/>
            </a:pPr>
            <a:endParaRPr lang="en-US" altLang="en-US"/>
          </a:p>
        </p:txBody>
      </p:sp>
      <p:pic>
        <p:nvPicPr>
          <p:cNvPr id="39941" name="Picture 7">
            <a:extLst>
              <a:ext uri="{FF2B5EF4-FFF2-40B4-BE49-F238E27FC236}">
                <a16:creationId xmlns:a16="http://schemas.microsoft.com/office/drawing/2014/main" id="{6421B61F-AF47-43B6-867B-4033F3ADCA32}"/>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35513" y="1905000"/>
            <a:ext cx="3633787" cy="41148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a:extLst>
              <a:ext uri="{FF2B5EF4-FFF2-40B4-BE49-F238E27FC236}">
                <a16:creationId xmlns:a16="http://schemas.microsoft.com/office/drawing/2014/main" id="{EB9E71EA-79F9-DF7F-91C7-1B2905C6F3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66E462-183A-C047-B260-A465877721FC}" type="slidenum">
              <a:rPr lang="en-US" altLang="en-US" sz="1400"/>
              <a:pPr/>
              <a:t>38</a:t>
            </a:fld>
            <a:endParaRPr lang="en-US" altLang="en-US" sz="1400"/>
          </a:p>
        </p:txBody>
      </p:sp>
      <p:sp>
        <p:nvSpPr>
          <p:cNvPr id="40963" name="Rectangle 2">
            <a:extLst>
              <a:ext uri="{FF2B5EF4-FFF2-40B4-BE49-F238E27FC236}">
                <a16:creationId xmlns:a16="http://schemas.microsoft.com/office/drawing/2014/main" id="{4030D4FE-DB8E-081C-DBC8-344E046C84C3}"/>
              </a:ext>
            </a:extLst>
          </p:cNvPr>
          <p:cNvSpPr>
            <a:spLocks noGrp="1" noChangeArrowheads="1"/>
          </p:cNvSpPr>
          <p:nvPr>
            <p:ph type="title"/>
          </p:nvPr>
        </p:nvSpPr>
        <p:spPr bwMode="auto">
          <a:xfrm>
            <a:off x="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Body Hygiene</a:t>
            </a:r>
          </a:p>
        </p:txBody>
      </p:sp>
      <p:sp>
        <p:nvSpPr>
          <p:cNvPr id="40964" name="Rectangle 3">
            <a:extLst>
              <a:ext uri="{FF2B5EF4-FFF2-40B4-BE49-F238E27FC236}">
                <a16:creationId xmlns:a16="http://schemas.microsoft.com/office/drawing/2014/main" id="{57253EF8-C12F-A572-5DBE-28E69D6F202B}"/>
              </a:ext>
            </a:extLst>
          </p:cNvPr>
          <p:cNvSpPr>
            <a:spLocks noGrp="1" noChangeArrowheads="1"/>
          </p:cNvSpPr>
          <p:nvPr>
            <p:ph type="body" sz="half" idx="1"/>
          </p:nvPr>
        </p:nvSpPr>
        <p:spPr>
          <a:xfrm>
            <a:off x="685800" y="2057400"/>
            <a:ext cx="3810000" cy="4114800"/>
          </a:xfrm>
        </p:spPr>
        <p:txBody>
          <a:bodyPr/>
          <a:lstStyle/>
          <a:p>
            <a:pPr eaLnBrk="1" hangingPunct="1">
              <a:buFontTx/>
              <a:buNone/>
            </a:pPr>
            <a:r>
              <a:rPr lang="en-US" altLang="en-US" sz="2800" u="sng"/>
              <a:t>Bathing</a:t>
            </a:r>
            <a:r>
              <a:rPr lang="en-US" altLang="en-US" sz="2800"/>
              <a:t>: Staying clean helps you stay healthy.</a:t>
            </a:r>
          </a:p>
          <a:p>
            <a:pPr eaLnBrk="1" hangingPunct="1">
              <a:buFontTx/>
              <a:buNone/>
            </a:pPr>
            <a:r>
              <a:rPr lang="en-US" altLang="en-US" sz="2800" u="sng"/>
              <a:t>Grooming</a:t>
            </a:r>
            <a:r>
              <a:rPr lang="en-US" altLang="en-US" sz="2800"/>
              <a:t>: Looking neat helps you make a better impression at work or school.</a:t>
            </a:r>
          </a:p>
        </p:txBody>
      </p:sp>
      <p:pic>
        <p:nvPicPr>
          <p:cNvPr id="40965" name="Picture 5">
            <a:extLst>
              <a:ext uri="{FF2B5EF4-FFF2-40B4-BE49-F238E27FC236}">
                <a16:creationId xmlns:a16="http://schemas.microsoft.com/office/drawing/2014/main" id="{5FAFF3DC-22CD-461B-2AB0-1B37340E1B19}"/>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1905000"/>
            <a:ext cx="3810000" cy="2379663"/>
          </a:xfrm>
        </p:spPr>
      </p:pic>
      <p:pic>
        <p:nvPicPr>
          <p:cNvPr id="40966" name="Picture 6">
            <a:extLst>
              <a:ext uri="{FF2B5EF4-FFF2-40B4-BE49-F238E27FC236}">
                <a16:creationId xmlns:a16="http://schemas.microsoft.com/office/drawing/2014/main" id="{B4C36F8B-A43C-B455-4F6B-FA94BEB82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00600"/>
            <a:ext cx="16891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a:extLst>
              <a:ext uri="{FF2B5EF4-FFF2-40B4-BE49-F238E27FC236}">
                <a16:creationId xmlns:a16="http://schemas.microsoft.com/office/drawing/2014/main" id="{8F816B1D-AE6A-E36E-656A-7A4B6C375E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953000"/>
            <a:ext cx="181927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BB6C394E-13D3-B1C4-B59A-27E39A69C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567A52-4C21-724A-AA43-C96F16FF3ED6}" type="slidenum">
              <a:rPr lang="en-US" altLang="en-US" sz="1400"/>
              <a:pPr/>
              <a:t>3</a:t>
            </a:fld>
            <a:endParaRPr lang="en-US" altLang="en-US" sz="1400"/>
          </a:p>
        </p:txBody>
      </p:sp>
      <p:sp>
        <p:nvSpPr>
          <p:cNvPr id="271362" name="Rectangle 2">
            <a:extLst>
              <a:ext uri="{FF2B5EF4-FFF2-40B4-BE49-F238E27FC236}">
                <a16:creationId xmlns:a16="http://schemas.microsoft.com/office/drawing/2014/main" id="{B6E8D66A-2248-F8B3-764E-739FA8A4DA73}"/>
              </a:ext>
            </a:extLst>
          </p:cNvPr>
          <p:cNvSpPr>
            <a:spLocks noGrp="1" noChangeArrowheads="1"/>
          </p:cNvSpPr>
          <p:nvPr>
            <p:ph type="title"/>
          </p:nvPr>
        </p:nvSpPr>
        <p:spPr bwMode="auto">
          <a:xfrm>
            <a:off x="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271364" name="Rectangle 4">
            <a:extLst>
              <a:ext uri="{FF2B5EF4-FFF2-40B4-BE49-F238E27FC236}">
                <a16:creationId xmlns:a16="http://schemas.microsoft.com/office/drawing/2014/main" id="{3456515A-9CB7-CA0F-F162-236D8357EC63}"/>
              </a:ext>
            </a:extLst>
          </p:cNvPr>
          <p:cNvSpPr>
            <a:spLocks noGrp="1" noChangeArrowheads="1"/>
          </p:cNvSpPr>
          <p:nvPr>
            <p:ph type="body" sz="half" idx="2"/>
          </p:nvPr>
        </p:nvSpPr>
        <p:spPr>
          <a:xfrm>
            <a:off x="4876800" y="2133600"/>
            <a:ext cx="3810000" cy="4114800"/>
          </a:xfrm>
        </p:spPr>
        <p:txBody>
          <a:bodyPr/>
          <a:lstStyle/>
          <a:p>
            <a:pPr eaLnBrk="1" hangingPunct="1">
              <a:buFontTx/>
              <a:buNone/>
            </a:pPr>
            <a:r>
              <a:rPr lang="en-US" altLang="en-US"/>
              <a:t>You and your family</a:t>
            </a:r>
          </a:p>
          <a:p>
            <a:pPr eaLnBrk="1" hangingPunct="1">
              <a:buFontTx/>
              <a:buNone/>
            </a:pPr>
            <a:r>
              <a:rPr lang="en-US" altLang="en-US"/>
              <a:t>will determine</a:t>
            </a:r>
          </a:p>
          <a:p>
            <a:pPr eaLnBrk="1" hangingPunct="1">
              <a:buFontTx/>
              <a:buNone/>
            </a:pPr>
            <a:r>
              <a:rPr lang="en-US" altLang="en-US"/>
              <a:t>where and how you</a:t>
            </a:r>
          </a:p>
          <a:p>
            <a:pPr eaLnBrk="1" hangingPunct="1">
              <a:buFontTx/>
              <a:buNone/>
            </a:pPr>
            <a:r>
              <a:rPr lang="en-US" altLang="en-US"/>
              <a:t>will live after you</a:t>
            </a:r>
          </a:p>
          <a:p>
            <a:pPr eaLnBrk="1" hangingPunct="1">
              <a:buFontTx/>
              <a:buNone/>
            </a:pPr>
            <a:r>
              <a:rPr lang="en-US" altLang="en-US"/>
              <a:t>graduate from high</a:t>
            </a:r>
          </a:p>
          <a:p>
            <a:pPr eaLnBrk="1" hangingPunct="1">
              <a:buFontTx/>
              <a:buNone/>
            </a:pPr>
            <a:r>
              <a:rPr lang="en-US" altLang="en-US"/>
              <a:t>school.</a:t>
            </a:r>
            <a:endParaRPr lang="en-US" altLang="en-US" sz="2800"/>
          </a:p>
        </p:txBody>
      </p:sp>
      <p:pic>
        <p:nvPicPr>
          <p:cNvPr id="5125" name="Picture 10" descr="23866623">
            <a:extLst>
              <a:ext uri="{FF2B5EF4-FFF2-40B4-BE49-F238E27FC236}">
                <a16:creationId xmlns:a16="http://schemas.microsoft.com/office/drawing/2014/main" id="{44C178D9-74E4-FDB3-7D54-1DA8C05433EA}"/>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833688"/>
            <a:ext cx="3810000" cy="22558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13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136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136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136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136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1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29BE91D4-94E0-C418-BECB-D19421959F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7B697B-D450-614A-ACED-DB3FECEDA242}" type="slidenum">
              <a:rPr lang="en-US" altLang="en-US" sz="1400"/>
              <a:pPr/>
              <a:t>39</a:t>
            </a:fld>
            <a:endParaRPr lang="en-US" altLang="en-US" sz="1400"/>
          </a:p>
        </p:txBody>
      </p:sp>
      <p:sp>
        <p:nvSpPr>
          <p:cNvPr id="41987" name="Rectangle 2">
            <a:extLst>
              <a:ext uri="{FF2B5EF4-FFF2-40B4-BE49-F238E27FC236}">
                <a16:creationId xmlns:a16="http://schemas.microsoft.com/office/drawing/2014/main" id="{C2F4D3EB-0E4A-005A-F57E-E8B4F2702F38}"/>
              </a:ext>
            </a:extLst>
          </p:cNvPr>
          <p:cNvSpPr>
            <a:spLocks noGrp="1" noChangeArrowheads="1"/>
          </p:cNvSpPr>
          <p:nvPr>
            <p:ph type="title"/>
          </p:nvPr>
        </p:nvSpPr>
        <p:spPr bwMode="auto">
          <a:xfrm>
            <a:off x="0" y="1066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Problems at Home</a:t>
            </a:r>
          </a:p>
        </p:txBody>
      </p:sp>
      <p:sp>
        <p:nvSpPr>
          <p:cNvPr id="41988" name="Rectangle 4">
            <a:extLst>
              <a:ext uri="{FF2B5EF4-FFF2-40B4-BE49-F238E27FC236}">
                <a16:creationId xmlns:a16="http://schemas.microsoft.com/office/drawing/2014/main" id="{67AC6359-C006-8615-C122-8D386ADDF83F}"/>
              </a:ext>
            </a:extLst>
          </p:cNvPr>
          <p:cNvSpPr>
            <a:spLocks noGrp="1" noChangeArrowheads="1"/>
          </p:cNvSpPr>
          <p:nvPr>
            <p:ph type="body" sz="half" idx="2"/>
          </p:nvPr>
        </p:nvSpPr>
        <p:spPr>
          <a:xfrm>
            <a:off x="228600" y="1981200"/>
            <a:ext cx="4572000" cy="4114800"/>
          </a:xfrm>
        </p:spPr>
        <p:txBody>
          <a:bodyPr/>
          <a:lstStyle/>
          <a:p>
            <a:pPr eaLnBrk="1" hangingPunct="1">
              <a:buFontTx/>
              <a:buNone/>
            </a:pPr>
            <a:r>
              <a:rPr lang="en-US" altLang="en-US" sz="2800" b="1"/>
              <a:t>What would you do if:</a:t>
            </a:r>
            <a:endParaRPr lang="en-US" altLang="en-US" sz="2800"/>
          </a:p>
          <a:p>
            <a:pPr eaLnBrk="1" hangingPunct="1">
              <a:buFontTx/>
              <a:buNone/>
            </a:pPr>
            <a:r>
              <a:rPr lang="en-US" altLang="en-US" sz="2800"/>
              <a:t>There’s a fire at home?</a:t>
            </a:r>
          </a:p>
          <a:p>
            <a:pPr eaLnBrk="1" hangingPunct="1">
              <a:buFontTx/>
              <a:buNone/>
            </a:pPr>
            <a:r>
              <a:rPr lang="en-US" altLang="en-US" sz="2800"/>
              <a:t>Someone breaks into your home?</a:t>
            </a:r>
          </a:p>
          <a:p>
            <a:pPr eaLnBrk="1" hangingPunct="1">
              <a:buFontTx/>
              <a:buNone/>
            </a:pPr>
            <a:r>
              <a:rPr lang="en-US" altLang="en-US" sz="2800"/>
              <a:t>You smell gas in your home?</a:t>
            </a:r>
          </a:p>
          <a:p>
            <a:pPr eaLnBrk="1" hangingPunct="1">
              <a:buFontTx/>
              <a:buNone/>
            </a:pPr>
            <a:r>
              <a:rPr lang="en-US" altLang="en-US" sz="2800"/>
              <a:t>Your toilet overflows or water pipes break?</a:t>
            </a:r>
          </a:p>
        </p:txBody>
      </p:sp>
      <p:pic>
        <p:nvPicPr>
          <p:cNvPr id="41989" name="Picture 5">
            <a:extLst>
              <a:ext uri="{FF2B5EF4-FFF2-40B4-BE49-F238E27FC236}">
                <a16:creationId xmlns:a16="http://schemas.microsoft.com/office/drawing/2014/main" id="{7B1C7937-D820-C1EE-F67A-D9F99068EA2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0" y="1981200"/>
            <a:ext cx="2743200" cy="1833563"/>
          </a:xfrm>
        </p:spPr>
      </p:pic>
      <p:pic>
        <p:nvPicPr>
          <p:cNvPr id="41990" name="Picture 9" descr="lock">
            <a:extLst>
              <a:ext uri="{FF2B5EF4-FFF2-40B4-BE49-F238E27FC236}">
                <a16:creationId xmlns:a16="http://schemas.microsoft.com/office/drawing/2014/main" id="{6339C2FE-0AF6-3596-067C-06571F0BA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86200"/>
            <a:ext cx="18049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10">
            <a:extLst>
              <a:ext uri="{FF2B5EF4-FFF2-40B4-BE49-F238E27FC236}">
                <a16:creationId xmlns:a16="http://schemas.microsoft.com/office/drawing/2014/main" id="{DDA501F1-5ADE-0139-2A25-FDFB060C402C}"/>
              </a:ext>
            </a:extLst>
          </p:cNvPr>
          <p:cNvSpPr>
            <a:spLocks noChangeArrowheads="1"/>
          </p:cNvSpPr>
          <p:nvPr/>
        </p:nvSpPr>
        <p:spPr bwMode="auto">
          <a:xfrm>
            <a:off x="1211263" y="6169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92" name="Text Box 11">
            <a:extLst>
              <a:ext uri="{FF2B5EF4-FFF2-40B4-BE49-F238E27FC236}">
                <a16:creationId xmlns:a16="http://schemas.microsoft.com/office/drawing/2014/main" id="{6A1AFCF7-0E7F-765E-C66C-058622C0D19C}"/>
              </a:ext>
            </a:extLst>
          </p:cNvPr>
          <p:cNvSpPr txBox="1">
            <a:spLocks noChangeArrowheads="1"/>
          </p:cNvSpPr>
          <p:nvPr/>
        </p:nvSpPr>
        <p:spPr bwMode="auto">
          <a:xfrm>
            <a:off x="457200" y="6477000"/>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Images are the copyrighted property of JupiterImage and are used with permission under license</a:t>
            </a:r>
          </a:p>
        </p:txBody>
      </p:sp>
      <p:pic>
        <p:nvPicPr>
          <p:cNvPr id="41993" name="Picture 12">
            <a:extLst>
              <a:ext uri="{FF2B5EF4-FFF2-40B4-BE49-F238E27FC236}">
                <a16:creationId xmlns:a16="http://schemas.microsoft.com/office/drawing/2014/main" id="{B6A5C22A-593C-E9B4-209E-9687FA64E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886200"/>
            <a:ext cx="187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a:extLst>
              <a:ext uri="{FF2B5EF4-FFF2-40B4-BE49-F238E27FC236}">
                <a16:creationId xmlns:a16="http://schemas.microsoft.com/office/drawing/2014/main" id="{33DDFE76-1EAD-7E80-D0BF-81F6E07F0E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447D5E-190B-D640-94AB-532921C3F5B1}" type="slidenum">
              <a:rPr lang="en-US" altLang="en-US" sz="1400"/>
              <a:pPr/>
              <a:t>40</a:t>
            </a:fld>
            <a:endParaRPr lang="en-US" altLang="en-US" sz="1400"/>
          </a:p>
        </p:txBody>
      </p:sp>
      <p:sp>
        <p:nvSpPr>
          <p:cNvPr id="43011" name="Rectangle 2">
            <a:extLst>
              <a:ext uri="{FF2B5EF4-FFF2-40B4-BE49-F238E27FC236}">
                <a16:creationId xmlns:a16="http://schemas.microsoft.com/office/drawing/2014/main" id="{7046CE89-864D-2514-4E54-19AB7BADDA5B}"/>
              </a:ext>
            </a:extLst>
          </p:cNvPr>
          <p:cNvSpPr>
            <a:spLocks noGrp="1" noChangeArrowheads="1"/>
          </p:cNvSpPr>
          <p:nvPr>
            <p:ph type="title"/>
          </p:nvPr>
        </p:nvSpPr>
        <p:spPr bwMode="auto">
          <a:xfrm>
            <a:off x="0" y="12954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Community Participation</a:t>
            </a:r>
          </a:p>
        </p:txBody>
      </p:sp>
      <p:sp>
        <p:nvSpPr>
          <p:cNvPr id="43012" name="Rectangle 3">
            <a:extLst>
              <a:ext uri="{FF2B5EF4-FFF2-40B4-BE49-F238E27FC236}">
                <a16:creationId xmlns:a16="http://schemas.microsoft.com/office/drawing/2014/main" id="{BC066C78-11DF-0D61-E6AB-3B1A3A9916A1}"/>
              </a:ext>
            </a:extLst>
          </p:cNvPr>
          <p:cNvSpPr>
            <a:spLocks noGrp="1" noChangeArrowheads="1"/>
          </p:cNvSpPr>
          <p:nvPr>
            <p:ph type="body" sz="half" idx="1"/>
          </p:nvPr>
        </p:nvSpPr>
        <p:spPr>
          <a:xfrm>
            <a:off x="609600" y="2057400"/>
            <a:ext cx="3810000" cy="4495800"/>
          </a:xfrm>
        </p:spPr>
        <p:txBody>
          <a:bodyPr/>
          <a:lstStyle/>
          <a:p>
            <a:pPr eaLnBrk="1" hangingPunct="1">
              <a:lnSpc>
                <a:spcPct val="90000"/>
              </a:lnSpc>
              <a:buFontTx/>
              <a:buNone/>
            </a:pPr>
            <a:endParaRPr lang="en-US" altLang="en-US" sz="2800"/>
          </a:p>
          <a:p>
            <a:pPr eaLnBrk="1" hangingPunct="1">
              <a:lnSpc>
                <a:spcPct val="90000"/>
              </a:lnSpc>
            </a:pPr>
            <a:r>
              <a:rPr lang="en-US" altLang="en-US" sz="2800"/>
              <a:t>Civic Duties</a:t>
            </a:r>
          </a:p>
          <a:p>
            <a:pPr eaLnBrk="1" hangingPunct="1">
              <a:lnSpc>
                <a:spcPct val="90000"/>
              </a:lnSpc>
            </a:pPr>
            <a:r>
              <a:rPr lang="en-US" altLang="en-US" sz="2800"/>
              <a:t>Recreation</a:t>
            </a:r>
          </a:p>
          <a:p>
            <a:pPr eaLnBrk="1" hangingPunct="1">
              <a:lnSpc>
                <a:spcPct val="90000"/>
              </a:lnSpc>
            </a:pPr>
            <a:r>
              <a:rPr lang="en-US" altLang="en-US" sz="2800"/>
              <a:t>Religious activities</a:t>
            </a:r>
          </a:p>
          <a:p>
            <a:pPr eaLnBrk="1" hangingPunct="1">
              <a:lnSpc>
                <a:spcPct val="90000"/>
              </a:lnSpc>
            </a:pPr>
            <a:r>
              <a:rPr lang="en-US" altLang="en-US" sz="2800"/>
              <a:t>Volunteer organizations</a:t>
            </a:r>
          </a:p>
          <a:p>
            <a:pPr eaLnBrk="1" hangingPunct="1">
              <a:lnSpc>
                <a:spcPct val="90000"/>
              </a:lnSpc>
            </a:pPr>
            <a:r>
              <a:rPr lang="en-US" altLang="en-US" sz="2800"/>
              <a:t>Cultural or community traditions and activities</a:t>
            </a:r>
          </a:p>
          <a:p>
            <a:pPr eaLnBrk="1" hangingPunct="1">
              <a:lnSpc>
                <a:spcPct val="90000"/>
              </a:lnSpc>
              <a:buFontTx/>
              <a:buNone/>
            </a:pPr>
            <a:endParaRPr lang="en-US" altLang="en-US" sz="2800"/>
          </a:p>
        </p:txBody>
      </p:sp>
      <p:pic>
        <p:nvPicPr>
          <p:cNvPr id="43013" name="Picture 5">
            <a:extLst>
              <a:ext uri="{FF2B5EF4-FFF2-40B4-BE49-F238E27FC236}">
                <a16:creationId xmlns:a16="http://schemas.microsoft.com/office/drawing/2014/main" id="{170E0C14-8303-5F29-49A1-ABE01759BDB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10213" y="2286000"/>
            <a:ext cx="2390775" cy="4114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3EBAF6BA-B377-694A-DDD5-62458F7274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AF68E7-B0CD-B64A-A49C-5FF666A57190}" type="slidenum">
              <a:rPr lang="en-US" altLang="en-US" sz="1400"/>
              <a:pPr/>
              <a:t>41</a:t>
            </a:fld>
            <a:endParaRPr lang="en-US" altLang="en-US" sz="1400"/>
          </a:p>
        </p:txBody>
      </p:sp>
      <p:sp>
        <p:nvSpPr>
          <p:cNvPr id="44035" name="Rectangle 2">
            <a:extLst>
              <a:ext uri="{FF2B5EF4-FFF2-40B4-BE49-F238E27FC236}">
                <a16:creationId xmlns:a16="http://schemas.microsoft.com/office/drawing/2014/main" id="{180118F4-3911-537C-B285-7B162718EDD9}"/>
              </a:ext>
            </a:extLst>
          </p:cNvPr>
          <p:cNvSpPr>
            <a:spLocks noGrp="1" noChangeArrowheads="1"/>
          </p:cNvSpPr>
          <p:nvPr>
            <p:ph type="title"/>
          </p:nvPr>
        </p:nvSpPr>
        <p:spPr bwMode="auto">
          <a:xfrm>
            <a:off x="30480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Community Participation </a:t>
            </a:r>
          </a:p>
        </p:txBody>
      </p:sp>
      <p:sp>
        <p:nvSpPr>
          <p:cNvPr id="44036" name="Rectangle 3">
            <a:extLst>
              <a:ext uri="{FF2B5EF4-FFF2-40B4-BE49-F238E27FC236}">
                <a16:creationId xmlns:a16="http://schemas.microsoft.com/office/drawing/2014/main" id="{7E8DC143-FFE8-E922-C8CD-25C4AE2F3A34}"/>
              </a:ext>
            </a:extLst>
          </p:cNvPr>
          <p:cNvSpPr>
            <a:spLocks noGrp="1" noChangeArrowheads="1"/>
          </p:cNvSpPr>
          <p:nvPr>
            <p:ph type="body" sz="half" idx="1"/>
          </p:nvPr>
        </p:nvSpPr>
        <p:spPr>
          <a:xfrm>
            <a:off x="685800" y="1905000"/>
            <a:ext cx="3581400" cy="4114800"/>
          </a:xfrm>
        </p:spPr>
        <p:txBody>
          <a:bodyPr/>
          <a:lstStyle/>
          <a:p>
            <a:pPr eaLnBrk="1" hangingPunct="1">
              <a:lnSpc>
                <a:spcPct val="90000"/>
              </a:lnSpc>
              <a:buFontTx/>
              <a:buNone/>
            </a:pPr>
            <a:r>
              <a:rPr lang="en-US" altLang="en-US" sz="2400" b="1" i="1"/>
              <a:t>Transportation</a:t>
            </a:r>
            <a:r>
              <a:rPr lang="en-US" altLang="en-US" sz="2400"/>
              <a:t> is how you will get from one place to another in  your community. How will you get there?</a:t>
            </a:r>
          </a:p>
          <a:p>
            <a:pPr eaLnBrk="1" hangingPunct="1">
              <a:lnSpc>
                <a:spcPct val="90000"/>
              </a:lnSpc>
              <a:buFontTx/>
              <a:buNone/>
            </a:pPr>
            <a:endParaRPr lang="en-US" altLang="en-US" sz="2400"/>
          </a:p>
          <a:p>
            <a:pPr eaLnBrk="1" hangingPunct="1">
              <a:lnSpc>
                <a:spcPct val="90000"/>
              </a:lnSpc>
              <a:buFontTx/>
              <a:buNone/>
            </a:pPr>
            <a:r>
              <a:rPr lang="en-US" altLang="en-US" sz="2400"/>
              <a:t>Do you drive? 	</a:t>
            </a:r>
          </a:p>
          <a:p>
            <a:pPr eaLnBrk="1" hangingPunct="1">
              <a:lnSpc>
                <a:spcPct val="90000"/>
              </a:lnSpc>
              <a:buFontTx/>
              <a:buNone/>
            </a:pPr>
            <a:r>
              <a:rPr lang="en-US" altLang="en-US" sz="2400"/>
              <a:t>     Bus?     Taxi?</a:t>
            </a:r>
          </a:p>
          <a:p>
            <a:pPr eaLnBrk="1" hangingPunct="1">
              <a:lnSpc>
                <a:spcPct val="90000"/>
              </a:lnSpc>
              <a:buFontTx/>
              <a:buNone/>
            </a:pPr>
            <a:r>
              <a:rPr lang="en-US" altLang="en-US" sz="2400"/>
              <a:t>    Bike?     Train?</a:t>
            </a:r>
          </a:p>
          <a:p>
            <a:pPr eaLnBrk="1" hangingPunct="1">
              <a:lnSpc>
                <a:spcPct val="90000"/>
              </a:lnSpc>
              <a:buFontTx/>
              <a:buNone/>
            </a:pPr>
            <a:r>
              <a:rPr lang="en-US" altLang="en-US" sz="2400"/>
              <a:t>	       Walk?</a:t>
            </a:r>
          </a:p>
          <a:p>
            <a:pPr eaLnBrk="1" hangingPunct="1">
              <a:lnSpc>
                <a:spcPct val="90000"/>
              </a:lnSpc>
              <a:buFontTx/>
              <a:buNone/>
            </a:pPr>
            <a:endParaRPr lang="en-US" altLang="en-US" sz="2400"/>
          </a:p>
        </p:txBody>
      </p:sp>
      <p:pic>
        <p:nvPicPr>
          <p:cNvPr id="44037" name="Picture 8">
            <a:extLst>
              <a:ext uri="{FF2B5EF4-FFF2-40B4-BE49-F238E27FC236}">
                <a16:creationId xmlns:a16="http://schemas.microsoft.com/office/drawing/2014/main" id="{72A85B14-01A3-FF81-D42F-593735B020F1}"/>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429000" y="5257800"/>
            <a:ext cx="2286000" cy="1268413"/>
          </a:xfrm>
        </p:spPr>
      </p:pic>
      <p:pic>
        <p:nvPicPr>
          <p:cNvPr id="44038" name="Picture 9">
            <a:extLst>
              <a:ext uri="{FF2B5EF4-FFF2-40B4-BE49-F238E27FC236}">
                <a16:creationId xmlns:a16="http://schemas.microsoft.com/office/drawing/2014/main" id="{8A748C16-4D62-2C3A-CE62-ADDA837FA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20589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0">
            <a:extLst>
              <a:ext uri="{FF2B5EF4-FFF2-40B4-BE49-F238E27FC236}">
                <a16:creationId xmlns:a16="http://schemas.microsoft.com/office/drawing/2014/main" id="{D5BDD68C-CB82-D2BA-790C-A24009DB81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10000"/>
            <a:ext cx="14890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1">
            <a:extLst>
              <a:ext uri="{FF2B5EF4-FFF2-40B4-BE49-F238E27FC236}">
                <a16:creationId xmlns:a16="http://schemas.microsoft.com/office/drawing/2014/main" id="{CB1097EA-A9F2-514D-A7A1-A547E1D55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876800"/>
            <a:ext cx="236696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2">
            <a:extLst>
              <a:ext uri="{FF2B5EF4-FFF2-40B4-BE49-F238E27FC236}">
                <a16:creationId xmlns:a16="http://schemas.microsoft.com/office/drawing/2014/main" id="{315DA3C8-1CFC-0110-7376-6811D27B19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514600"/>
            <a:ext cx="17192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6169DB6-6015-4E04-6D67-1063A5850C86}"/>
              </a:ext>
            </a:extLst>
          </p:cNvPr>
          <p:cNvSpPr>
            <a:spLocks noChangeArrowheads="1"/>
          </p:cNvSpPr>
          <p:nvPr/>
        </p:nvSpPr>
        <p:spPr bwMode="auto">
          <a:xfrm>
            <a:off x="0" y="3048000"/>
            <a:ext cx="3810000" cy="3810000"/>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154627" name="Picture 3">
            <a:extLst>
              <a:ext uri="{FF2B5EF4-FFF2-40B4-BE49-F238E27FC236}">
                <a16:creationId xmlns:a16="http://schemas.microsoft.com/office/drawing/2014/main" id="{58B83AF6-4E54-BB10-2F3C-552E7D2B7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3543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Text Box 5">
            <a:extLst>
              <a:ext uri="{FF2B5EF4-FFF2-40B4-BE49-F238E27FC236}">
                <a16:creationId xmlns:a16="http://schemas.microsoft.com/office/drawing/2014/main" id="{D3C27970-8C46-5D36-ADE4-CECB26F4DDCA}"/>
              </a:ext>
            </a:extLst>
          </p:cNvPr>
          <p:cNvSpPr txBox="1">
            <a:spLocks noChangeArrowheads="1"/>
          </p:cNvSpPr>
          <p:nvPr/>
        </p:nvSpPr>
        <p:spPr bwMode="auto">
          <a:xfrm>
            <a:off x="533400" y="1447800"/>
            <a:ext cx="7239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Now, you’ll take the information </a:t>
            </a:r>
          </a:p>
          <a:p>
            <a:r>
              <a:rPr lang="en-US" altLang="en-US" sz="2800"/>
              <a:t>you’ve gathered so that you can develop a shared vision for adult living with your family</a:t>
            </a:r>
            <a:r>
              <a:rPr lang="en-US" altLang="en-US"/>
              <a:t>.</a:t>
            </a:r>
          </a:p>
        </p:txBody>
      </p:sp>
      <p:sp>
        <p:nvSpPr>
          <p:cNvPr id="154630" name="Text Box 6">
            <a:extLst>
              <a:ext uri="{FF2B5EF4-FFF2-40B4-BE49-F238E27FC236}">
                <a16:creationId xmlns:a16="http://schemas.microsoft.com/office/drawing/2014/main" id="{F7D24860-1EC6-85B0-8997-0D82CF8FF180}"/>
              </a:ext>
            </a:extLst>
          </p:cNvPr>
          <p:cNvSpPr txBox="1">
            <a:spLocks noChangeArrowheads="1"/>
          </p:cNvSpPr>
          <p:nvPr/>
        </p:nvSpPr>
        <p:spPr bwMode="auto">
          <a:xfrm>
            <a:off x="4343400" y="3352800"/>
            <a:ext cx="48006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This process will help you:</a:t>
            </a:r>
          </a:p>
          <a:p>
            <a:pPr>
              <a:buFont typeface="Arial" panose="020B0604020202020204" pitchFamily="34" charset="0"/>
              <a:buAutoNum type="arabicPeriod"/>
            </a:pPr>
            <a:r>
              <a:rPr lang="en-US" altLang="en-US"/>
              <a:t>Set adult living goals</a:t>
            </a:r>
            <a:endParaRPr lang="en-US" altLang="en-US" sz="2800"/>
          </a:p>
          <a:p>
            <a:pPr>
              <a:buFont typeface="Arial" panose="020B0604020202020204" pitchFamily="34" charset="0"/>
              <a:buAutoNum type="arabicPeriod"/>
            </a:pPr>
            <a:r>
              <a:rPr lang="en-US" altLang="en-US"/>
              <a:t>Develop a plan for adult living.</a:t>
            </a:r>
          </a:p>
          <a:p>
            <a:pPr>
              <a:buFont typeface="Arial" panose="020B0604020202020204" pitchFamily="34" charset="0"/>
              <a:buAutoNum type="arabicPeriod"/>
            </a:pPr>
            <a:r>
              <a:rPr lang="en-US" altLang="en-US"/>
              <a:t>Manage your plan for adult living.</a:t>
            </a:r>
          </a:p>
          <a:p>
            <a:pPr>
              <a:buFont typeface="Arial" panose="020B0604020202020204" pitchFamily="34" charset="0"/>
              <a:buAutoNum type="arabicPeriod"/>
            </a:pPr>
            <a:r>
              <a:rPr lang="en-US" altLang="en-US"/>
              <a:t>Reflect on and adjust your plan with your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4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9" grpId="0"/>
      <p:bldP spid="1546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23AF404B-2D65-CD6B-5D74-F4280FFB0C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4141A7-36E3-0D44-AD85-F5963AA063A5}" type="slidenum">
              <a:rPr lang="en-US" altLang="en-US" sz="1400"/>
              <a:pPr/>
              <a:t>43</a:t>
            </a:fld>
            <a:endParaRPr lang="en-US" altLang="en-US" sz="1400"/>
          </a:p>
        </p:txBody>
      </p:sp>
      <p:sp>
        <p:nvSpPr>
          <p:cNvPr id="46083" name="Rectangle 2">
            <a:extLst>
              <a:ext uri="{FF2B5EF4-FFF2-40B4-BE49-F238E27FC236}">
                <a16:creationId xmlns:a16="http://schemas.microsoft.com/office/drawing/2014/main" id="{6D22CB15-3C4E-0866-1FF0-6AC83B181BAF}"/>
              </a:ext>
            </a:extLst>
          </p:cNvPr>
          <p:cNvSpPr>
            <a:spLocks noGrp="1" noChangeArrowheads="1"/>
          </p:cNvSpPr>
          <p:nvPr>
            <p:ph type="title"/>
          </p:nvPr>
        </p:nvSpPr>
        <p:spPr bwMode="auto">
          <a:xfrm>
            <a:off x="457200" y="14478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Putting it all Together</a:t>
            </a:r>
            <a:endParaRPr lang="en-US" altLang="en-US"/>
          </a:p>
        </p:txBody>
      </p:sp>
      <p:sp>
        <p:nvSpPr>
          <p:cNvPr id="46084" name="Rectangle 3">
            <a:extLst>
              <a:ext uri="{FF2B5EF4-FFF2-40B4-BE49-F238E27FC236}">
                <a16:creationId xmlns:a16="http://schemas.microsoft.com/office/drawing/2014/main" id="{F309310A-ACA7-1971-A5D4-F581A21B6F64}"/>
              </a:ext>
            </a:extLst>
          </p:cNvPr>
          <p:cNvSpPr>
            <a:spLocks noGrp="1" noChangeArrowheads="1"/>
          </p:cNvSpPr>
          <p:nvPr>
            <p:ph type="body" idx="1"/>
          </p:nvPr>
        </p:nvSpPr>
        <p:spPr>
          <a:xfrm>
            <a:off x="304800" y="2209800"/>
            <a:ext cx="7772400" cy="2743200"/>
          </a:xfrm>
        </p:spPr>
        <p:txBody>
          <a:bodyPr/>
          <a:lstStyle/>
          <a:p>
            <a:pPr eaLnBrk="1" hangingPunct="1">
              <a:lnSpc>
                <a:spcPct val="90000"/>
              </a:lnSpc>
            </a:pPr>
            <a:r>
              <a:rPr lang="en-US" altLang="en-US" sz="2800"/>
              <a:t>Let’s review how to use the </a:t>
            </a:r>
            <a:r>
              <a:rPr lang="en-US" altLang="en-US" sz="2800" i="1"/>
              <a:t>Input Circle</a:t>
            </a:r>
            <a:r>
              <a:rPr lang="en-US" altLang="en-US" sz="2800"/>
              <a:t> </a:t>
            </a:r>
          </a:p>
          <a:p>
            <a:pPr eaLnBrk="1" hangingPunct="1">
              <a:lnSpc>
                <a:spcPct val="90000"/>
              </a:lnSpc>
            </a:pPr>
            <a:endParaRPr lang="en-US" altLang="en-US" sz="2800"/>
          </a:p>
          <a:p>
            <a:pPr eaLnBrk="1" hangingPunct="1">
              <a:lnSpc>
                <a:spcPct val="90000"/>
              </a:lnSpc>
            </a:pPr>
            <a:r>
              <a:rPr lang="en-US" altLang="en-US" sz="2800"/>
              <a:t>Then, we’ll see an example of a student using the </a:t>
            </a:r>
            <a:r>
              <a:rPr lang="en-US" altLang="en-US" sz="2800" i="1"/>
              <a:t>Input Circle</a:t>
            </a:r>
            <a:r>
              <a:rPr lang="en-US" altLang="en-US" sz="2800"/>
              <a:t> to detail interests, strengths, and needs to help develop her adult living vision.</a:t>
            </a:r>
          </a:p>
          <a:p>
            <a:pPr eaLnBrk="1" hangingPunct="1">
              <a:lnSpc>
                <a:spcPct val="90000"/>
              </a:lnSpc>
              <a:buFontTx/>
              <a:buNone/>
            </a:pPr>
            <a:endParaRPr lang="en-US" altLang="en-US" sz="2800"/>
          </a:p>
        </p:txBody>
      </p:sp>
      <p:pic>
        <p:nvPicPr>
          <p:cNvPr id="46085" name="Picture 5">
            <a:extLst>
              <a:ext uri="{FF2B5EF4-FFF2-40B4-BE49-F238E27FC236}">
                <a16:creationId xmlns:a16="http://schemas.microsoft.com/office/drawing/2014/main" id="{251C85AF-341E-22E8-63D2-3E2C38C69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20574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77920937-0275-CF72-DA34-3C1746CF11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C9564A-A178-6147-843E-CF7DCAA50554}" type="slidenum">
              <a:rPr lang="en-US" altLang="en-US" sz="1400"/>
              <a:pPr/>
              <a:t>44</a:t>
            </a:fld>
            <a:endParaRPr lang="en-US" altLang="en-US" sz="1400"/>
          </a:p>
        </p:txBody>
      </p:sp>
      <p:sp>
        <p:nvSpPr>
          <p:cNvPr id="47107" name="Rectangle 2">
            <a:extLst>
              <a:ext uri="{FF2B5EF4-FFF2-40B4-BE49-F238E27FC236}">
                <a16:creationId xmlns:a16="http://schemas.microsoft.com/office/drawing/2014/main" id="{BFEAC5A8-8BD4-DC1B-8081-B5BF506A2A6C}"/>
              </a:ext>
            </a:extLst>
          </p:cNvPr>
          <p:cNvSpPr>
            <a:spLocks noGrp="1" noChangeArrowheads="1"/>
          </p:cNvSpPr>
          <p:nvPr>
            <p:ph type="title"/>
          </p:nvPr>
        </p:nvSpPr>
        <p:spPr bwMode="auto">
          <a:xfrm>
            <a:off x="4343400" y="2362200"/>
            <a:ext cx="4114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t>Input Circle</a:t>
            </a:r>
            <a:endParaRPr lang="en-US" altLang="en-US"/>
          </a:p>
        </p:txBody>
      </p:sp>
      <p:sp>
        <p:nvSpPr>
          <p:cNvPr id="47108" name="Rectangle 3">
            <a:extLst>
              <a:ext uri="{FF2B5EF4-FFF2-40B4-BE49-F238E27FC236}">
                <a16:creationId xmlns:a16="http://schemas.microsoft.com/office/drawing/2014/main" id="{E32FF9BB-C9CF-ED06-A5E7-3751FAED976A}"/>
              </a:ext>
            </a:extLst>
          </p:cNvPr>
          <p:cNvSpPr>
            <a:spLocks noGrp="1" noChangeArrowheads="1"/>
          </p:cNvSpPr>
          <p:nvPr>
            <p:ph type="body" idx="1"/>
          </p:nvPr>
        </p:nvSpPr>
        <p:spPr>
          <a:xfrm>
            <a:off x="838200" y="4114800"/>
            <a:ext cx="7772400" cy="2514600"/>
          </a:xfrm>
        </p:spPr>
        <p:txBody>
          <a:bodyPr/>
          <a:lstStyle/>
          <a:p>
            <a:pPr eaLnBrk="1" hangingPunct="1"/>
            <a:endParaRPr lang="en-US" altLang="en-US"/>
          </a:p>
          <a:p>
            <a:pPr eaLnBrk="1" hangingPunct="1">
              <a:buFontTx/>
              <a:buNone/>
            </a:pPr>
            <a:r>
              <a:rPr lang="en-US" altLang="en-US"/>
              <a:t>You will use the </a:t>
            </a:r>
            <a:r>
              <a:rPr lang="en-US" altLang="en-US" i="1"/>
              <a:t>Input Circle </a:t>
            </a:r>
            <a:r>
              <a:rPr lang="en-US" altLang="en-US"/>
              <a:t>to</a:t>
            </a:r>
            <a:r>
              <a:rPr lang="en-US" altLang="en-US" i="1"/>
              <a:t> </a:t>
            </a:r>
            <a:r>
              <a:rPr lang="en-US" altLang="en-US"/>
              <a:t>clarify your</a:t>
            </a:r>
          </a:p>
          <a:p>
            <a:pPr eaLnBrk="1" hangingPunct="1">
              <a:buFontTx/>
              <a:buNone/>
            </a:pPr>
            <a:r>
              <a:rPr lang="en-US" altLang="en-US"/>
              <a:t>vision for adult living.</a:t>
            </a:r>
          </a:p>
          <a:p>
            <a:pPr eaLnBrk="1" hangingPunct="1">
              <a:buFontTx/>
              <a:buNone/>
            </a:pPr>
            <a:endParaRPr lang="en-US" altLang="en-US"/>
          </a:p>
        </p:txBody>
      </p:sp>
      <p:pic>
        <p:nvPicPr>
          <p:cNvPr id="47109" name="Picture 4">
            <a:extLst>
              <a:ext uri="{FF2B5EF4-FFF2-40B4-BE49-F238E27FC236}">
                <a16:creationId xmlns:a16="http://schemas.microsoft.com/office/drawing/2014/main" id="{01754384-D4C6-DB5F-ABE5-08DE5436A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31257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8106FA72-7832-D586-74F9-730AE18268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495863-96F2-2244-BA60-0B6D583687E4}" type="slidenum">
              <a:rPr lang="en-US" altLang="en-US" sz="1400"/>
              <a:pPr/>
              <a:t>45</a:t>
            </a:fld>
            <a:endParaRPr lang="en-US" altLang="en-US" sz="1400"/>
          </a:p>
        </p:txBody>
      </p:sp>
      <p:sp>
        <p:nvSpPr>
          <p:cNvPr id="15362" name="Rectangle 2">
            <a:extLst>
              <a:ext uri="{FF2B5EF4-FFF2-40B4-BE49-F238E27FC236}">
                <a16:creationId xmlns:a16="http://schemas.microsoft.com/office/drawing/2014/main" id="{907FA576-27B9-5A5B-B0C3-97CC08760CDE}"/>
              </a:ext>
            </a:extLst>
          </p:cNvPr>
          <p:cNvSpPr>
            <a:spLocks noGrp="1" noChangeArrowheads="1"/>
          </p:cNvSpPr>
          <p:nvPr>
            <p:ph type="title"/>
          </p:nvPr>
        </p:nvSpPr>
        <p:spPr bwMode="auto">
          <a:xfrm>
            <a:off x="228600" y="1219200"/>
            <a:ext cx="3657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a:t>Input Circles </a:t>
            </a:r>
            <a:r>
              <a:rPr lang="en-US" altLang="en-US" sz="3600"/>
              <a:t>Review</a:t>
            </a:r>
            <a:endParaRPr lang="en-US" altLang="en-US"/>
          </a:p>
        </p:txBody>
      </p:sp>
      <p:sp>
        <p:nvSpPr>
          <p:cNvPr id="15363" name="Rectangle 3">
            <a:extLst>
              <a:ext uri="{FF2B5EF4-FFF2-40B4-BE49-F238E27FC236}">
                <a16:creationId xmlns:a16="http://schemas.microsoft.com/office/drawing/2014/main" id="{1E514116-F188-142B-7D14-3B1B9661E8A1}"/>
              </a:ext>
            </a:extLst>
          </p:cNvPr>
          <p:cNvSpPr>
            <a:spLocks noGrp="1" noChangeArrowheads="1"/>
          </p:cNvSpPr>
          <p:nvPr>
            <p:ph type="body" idx="1"/>
          </p:nvPr>
        </p:nvSpPr>
        <p:spPr>
          <a:xfrm>
            <a:off x="304800" y="2514600"/>
            <a:ext cx="3276600" cy="4343400"/>
          </a:xfrm>
        </p:spPr>
        <p:txBody>
          <a:bodyPr/>
          <a:lstStyle/>
          <a:p>
            <a:pPr eaLnBrk="1" hangingPunct="1">
              <a:lnSpc>
                <a:spcPct val="90000"/>
              </a:lnSpc>
            </a:pPr>
            <a:r>
              <a:rPr lang="en-US" altLang="en-US" sz="2800"/>
              <a:t>The Awareness lesson introduced the </a:t>
            </a:r>
            <a:r>
              <a:rPr lang="en-US" altLang="en-US" sz="2800" i="1"/>
              <a:t>Input Circle</a:t>
            </a:r>
            <a:r>
              <a:rPr lang="en-US" altLang="en-US" sz="2800"/>
              <a:t> </a:t>
            </a:r>
          </a:p>
          <a:p>
            <a:pPr eaLnBrk="1" hangingPunct="1">
              <a:lnSpc>
                <a:spcPct val="90000"/>
              </a:lnSpc>
            </a:pPr>
            <a:r>
              <a:rPr lang="en-US" altLang="en-US" sz="2800"/>
              <a:t>You gathered information about your disability.</a:t>
            </a:r>
          </a:p>
          <a:p>
            <a:pPr eaLnBrk="1" hangingPunct="1">
              <a:lnSpc>
                <a:spcPct val="90000"/>
              </a:lnSpc>
            </a:pPr>
            <a:r>
              <a:rPr lang="en-US" altLang="en-US" i="1"/>
              <a:t>Let’s review what goes in each section.</a:t>
            </a:r>
            <a:endParaRPr lang="en-US" altLang="en-US" sz="3600"/>
          </a:p>
        </p:txBody>
      </p:sp>
      <p:pic>
        <p:nvPicPr>
          <p:cNvPr id="48133" name="Picture 4">
            <a:extLst>
              <a:ext uri="{FF2B5EF4-FFF2-40B4-BE49-F238E27FC236}">
                <a16:creationId xmlns:a16="http://schemas.microsoft.com/office/drawing/2014/main" id="{6AFA6F53-FCFE-3864-FCA9-6278002AE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95400"/>
            <a:ext cx="5435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19DE97B4-01BF-429C-A689-01731671FB7D}"/>
              </a:ext>
            </a:extLst>
          </p:cNvPr>
          <p:cNvSpPr txBox="1">
            <a:spLocks noChangeArrowheads="1"/>
          </p:cNvSpPr>
          <p:nvPr/>
        </p:nvSpPr>
        <p:spPr bwMode="auto">
          <a:xfrm>
            <a:off x="4175125" y="2249488"/>
            <a:ext cx="1708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a:t>
            </a:r>
          </a:p>
          <a:p>
            <a:r>
              <a:rPr lang="en-US" altLang="en-US">
                <a:solidFill>
                  <a:srgbClr val="0000FF"/>
                </a:solidFill>
              </a:rPr>
              <a:t>from you</a:t>
            </a:r>
            <a:endParaRPr lang="en-US" altLang="en-US" sz="2000"/>
          </a:p>
        </p:txBody>
      </p:sp>
      <p:sp>
        <p:nvSpPr>
          <p:cNvPr id="15366" name="Text Box 6">
            <a:extLst>
              <a:ext uri="{FF2B5EF4-FFF2-40B4-BE49-F238E27FC236}">
                <a16:creationId xmlns:a16="http://schemas.microsoft.com/office/drawing/2014/main" id="{6E9A80BB-BF24-1DCA-9691-E58CE5C9BA4A}"/>
              </a:ext>
            </a:extLst>
          </p:cNvPr>
          <p:cNvSpPr txBox="1">
            <a:spLocks noChangeArrowheads="1"/>
          </p:cNvSpPr>
          <p:nvPr/>
        </p:nvSpPr>
        <p:spPr bwMode="auto">
          <a:xfrm>
            <a:off x="6537325" y="2325688"/>
            <a:ext cx="1895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a:t>
            </a:r>
          </a:p>
          <a:p>
            <a:r>
              <a:rPr lang="en-US" altLang="en-US">
                <a:solidFill>
                  <a:srgbClr val="0000FF"/>
                </a:solidFill>
              </a:rPr>
              <a:t>     from your</a:t>
            </a:r>
          </a:p>
          <a:p>
            <a:r>
              <a:rPr lang="en-US" altLang="en-US">
                <a:solidFill>
                  <a:srgbClr val="0000FF"/>
                </a:solidFill>
              </a:rPr>
              <a:t>         family.</a:t>
            </a:r>
          </a:p>
        </p:txBody>
      </p:sp>
      <p:sp>
        <p:nvSpPr>
          <p:cNvPr id="15367" name="Text Box 7">
            <a:extLst>
              <a:ext uri="{FF2B5EF4-FFF2-40B4-BE49-F238E27FC236}">
                <a16:creationId xmlns:a16="http://schemas.microsoft.com/office/drawing/2014/main" id="{899B7DD8-534A-5826-C1CB-E116941AAA30}"/>
              </a:ext>
            </a:extLst>
          </p:cNvPr>
          <p:cNvSpPr txBox="1">
            <a:spLocks noChangeArrowheads="1"/>
          </p:cNvSpPr>
          <p:nvPr/>
        </p:nvSpPr>
        <p:spPr bwMode="auto">
          <a:xfrm>
            <a:off x="5241925" y="5449888"/>
            <a:ext cx="240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Information from</a:t>
            </a:r>
          </a:p>
          <a:p>
            <a:r>
              <a:rPr lang="en-US" altLang="en-US">
                <a:solidFill>
                  <a:srgbClr val="0000FF"/>
                </a:solidFill>
              </a:rPr>
              <a:t>your teachers.</a:t>
            </a:r>
          </a:p>
        </p:txBody>
      </p:sp>
      <p:sp>
        <p:nvSpPr>
          <p:cNvPr id="15368" name="Text Box 8">
            <a:extLst>
              <a:ext uri="{FF2B5EF4-FFF2-40B4-BE49-F238E27FC236}">
                <a16:creationId xmlns:a16="http://schemas.microsoft.com/office/drawing/2014/main" id="{B136DE4B-88D1-DE1F-EDD7-C656FA99927B}"/>
              </a:ext>
            </a:extLst>
          </p:cNvPr>
          <p:cNvSpPr txBox="1">
            <a:spLocks noChangeArrowheads="1"/>
          </p:cNvSpPr>
          <p:nvPr/>
        </p:nvSpPr>
        <p:spPr bwMode="auto">
          <a:xfrm>
            <a:off x="4953000" y="3352800"/>
            <a:ext cx="2835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Statement that</a:t>
            </a:r>
          </a:p>
          <a:p>
            <a:r>
              <a:rPr lang="en-US" altLang="en-US">
                <a:solidFill>
                  <a:srgbClr val="0000FF"/>
                </a:solidFill>
              </a:rPr>
              <a:t>combines student,</a:t>
            </a:r>
          </a:p>
          <a:p>
            <a:r>
              <a:rPr lang="en-US" altLang="en-US">
                <a:solidFill>
                  <a:srgbClr val="0000FF"/>
                </a:solidFill>
              </a:rPr>
              <a:t>family, and </a:t>
            </a:r>
          </a:p>
          <a:p>
            <a:r>
              <a:rPr lang="en-US" altLang="en-US">
                <a:solidFill>
                  <a:srgbClr val="0000FF"/>
                </a:solidFill>
              </a:rPr>
              <a:t>teacher input.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3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P spid="15365" grpId="0"/>
      <p:bldP spid="15366" grpId="0"/>
      <p:bldP spid="15367" grpId="0"/>
      <p:bldP spid="1536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a:extLst>
              <a:ext uri="{FF2B5EF4-FFF2-40B4-BE49-F238E27FC236}">
                <a16:creationId xmlns:a16="http://schemas.microsoft.com/office/drawing/2014/main" id="{A172ED0D-67E4-CBD6-62A4-48B79E0AE8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1B30EF-5364-5A4E-90C0-1A14090BB1F5}" type="slidenum">
              <a:rPr lang="en-US" altLang="en-US" sz="1400"/>
              <a:pPr/>
              <a:t>46</a:t>
            </a:fld>
            <a:endParaRPr lang="en-US" altLang="en-US" sz="1400"/>
          </a:p>
        </p:txBody>
      </p:sp>
      <p:sp>
        <p:nvSpPr>
          <p:cNvPr id="49155" name="Rectangle 2">
            <a:extLst>
              <a:ext uri="{FF2B5EF4-FFF2-40B4-BE49-F238E27FC236}">
                <a16:creationId xmlns:a16="http://schemas.microsoft.com/office/drawing/2014/main" id="{BE457E90-34CE-2978-3721-4107410C0295}"/>
              </a:ext>
            </a:extLst>
          </p:cNvPr>
          <p:cNvSpPr>
            <a:spLocks noGrp="1" noChangeArrowheads="1"/>
          </p:cNvSpPr>
          <p:nvPr>
            <p:ph type="title"/>
          </p:nvPr>
        </p:nvSpPr>
        <p:spPr bwMode="auto">
          <a:xfrm>
            <a:off x="0" y="12954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Case Study 1</a:t>
            </a:r>
          </a:p>
        </p:txBody>
      </p:sp>
      <p:sp>
        <p:nvSpPr>
          <p:cNvPr id="49156" name="Rectangle 3">
            <a:extLst>
              <a:ext uri="{FF2B5EF4-FFF2-40B4-BE49-F238E27FC236}">
                <a16:creationId xmlns:a16="http://schemas.microsoft.com/office/drawing/2014/main" id="{E5B14B29-7771-CBC5-7AD3-F601C144DAAE}"/>
              </a:ext>
            </a:extLst>
          </p:cNvPr>
          <p:cNvSpPr>
            <a:spLocks noGrp="1" noChangeArrowheads="1"/>
          </p:cNvSpPr>
          <p:nvPr>
            <p:ph type="body" sz="half" idx="1"/>
          </p:nvPr>
        </p:nvSpPr>
        <p:spPr>
          <a:xfrm>
            <a:off x="609600" y="3276600"/>
            <a:ext cx="3810000" cy="2133600"/>
          </a:xfrm>
        </p:spPr>
        <p:txBody>
          <a:bodyPr/>
          <a:lstStyle/>
          <a:p>
            <a:pPr eaLnBrk="1" hangingPunct="1">
              <a:lnSpc>
                <a:spcPct val="90000"/>
              </a:lnSpc>
            </a:pPr>
            <a:r>
              <a:rPr lang="en-US" altLang="en-US" sz="2800"/>
              <a:t>C.J. is a 17 year old girl in 11th grade who has a learning disability. </a:t>
            </a:r>
          </a:p>
          <a:p>
            <a:pPr eaLnBrk="1" hangingPunct="1">
              <a:lnSpc>
                <a:spcPct val="90000"/>
              </a:lnSpc>
            </a:pPr>
            <a:endParaRPr lang="en-US" altLang="en-US" sz="2800"/>
          </a:p>
        </p:txBody>
      </p:sp>
      <p:sp>
        <p:nvSpPr>
          <p:cNvPr id="49157" name="Text Box 6">
            <a:extLst>
              <a:ext uri="{FF2B5EF4-FFF2-40B4-BE49-F238E27FC236}">
                <a16:creationId xmlns:a16="http://schemas.microsoft.com/office/drawing/2014/main" id="{2EEB5077-CF83-A74A-072D-20B66DEAD869}"/>
              </a:ext>
            </a:extLst>
          </p:cNvPr>
          <p:cNvSpPr txBox="1">
            <a:spLocks noChangeArrowheads="1"/>
          </p:cNvSpPr>
          <p:nvPr/>
        </p:nvSpPr>
        <p:spPr bwMode="auto">
          <a:xfrm>
            <a:off x="609600" y="6400800"/>
            <a:ext cx="3429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00"/>
              <a:t>Image is the copyrighted property of JupiterImage and is used with permission under license</a:t>
            </a:r>
          </a:p>
        </p:txBody>
      </p:sp>
      <p:pic>
        <p:nvPicPr>
          <p:cNvPr id="49158" name="Picture 32" descr="33397004">
            <a:extLst>
              <a:ext uri="{FF2B5EF4-FFF2-40B4-BE49-F238E27FC236}">
                <a16:creationId xmlns:a16="http://schemas.microsoft.com/office/drawing/2014/main" id="{5674ADD7-A110-5978-9B63-A45AD2774DC1}"/>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546350"/>
            <a:ext cx="3810000" cy="283051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9D712139-7C3D-BF63-928F-FE7F1B369F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A79008-76E7-4842-87AC-DFCED482D91D}" type="slidenum">
              <a:rPr lang="en-US" altLang="en-US" sz="1400"/>
              <a:pPr/>
              <a:t>47</a:t>
            </a:fld>
            <a:endParaRPr lang="en-US" altLang="en-US" sz="1400"/>
          </a:p>
        </p:txBody>
      </p:sp>
      <p:sp>
        <p:nvSpPr>
          <p:cNvPr id="50179" name="Text Box 4">
            <a:extLst>
              <a:ext uri="{FF2B5EF4-FFF2-40B4-BE49-F238E27FC236}">
                <a16:creationId xmlns:a16="http://schemas.microsoft.com/office/drawing/2014/main" id="{01175E2A-BC4B-0BF6-5EAF-601F34582B58}"/>
              </a:ext>
            </a:extLst>
          </p:cNvPr>
          <p:cNvSpPr txBox="1">
            <a:spLocks noChangeArrowheads="1"/>
          </p:cNvSpPr>
          <p:nvPr/>
        </p:nvSpPr>
        <p:spPr bwMode="auto">
          <a:xfrm>
            <a:off x="304800" y="1295400"/>
            <a:ext cx="442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Interests</a:t>
            </a:r>
          </a:p>
        </p:txBody>
      </p:sp>
      <p:grpSp>
        <p:nvGrpSpPr>
          <p:cNvPr id="50180" name="Group 7">
            <a:extLst>
              <a:ext uri="{FF2B5EF4-FFF2-40B4-BE49-F238E27FC236}">
                <a16:creationId xmlns:a16="http://schemas.microsoft.com/office/drawing/2014/main" id="{8454CB41-5E9E-8C0D-97A2-E6CD45D850B6}"/>
              </a:ext>
            </a:extLst>
          </p:cNvPr>
          <p:cNvGrpSpPr>
            <a:grpSpLocks/>
          </p:cNvGrpSpPr>
          <p:nvPr/>
        </p:nvGrpSpPr>
        <p:grpSpPr bwMode="auto">
          <a:xfrm>
            <a:off x="4114800" y="1752600"/>
            <a:ext cx="4848225" cy="4953000"/>
            <a:chOff x="2592" y="1104"/>
            <a:chExt cx="3054" cy="3120"/>
          </a:xfrm>
        </p:grpSpPr>
        <p:pic>
          <p:nvPicPr>
            <p:cNvPr id="50182" name="Picture 5">
              <a:extLst>
                <a:ext uri="{FF2B5EF4-FFF2-40B4-BE49-F238E27FC236}">
                  <a16:creationId xmlns:a16="http://schemas.microsoft.com/office/drawing/2014/main" id="{27ACAB3D-DC0A-E892-F0C6-B56681C42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104"/>
              <a:ext cx="305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6">
              <a:extLst>
                <a:ext uri="{FF2B5EF4-FFF2-40B4-BE49-F238E27FC236}">
                  <a16:creationId xmlns:a16="http://schemas.microsoft.com/office/drawing/2014/main" id="{18E101D5-97A7-E990-7983-143E7C5808F1}"/>
                </a:ext>
              </a:extLst>
            </p:cNvPr>
            <p:cNvSpPr txBox="1">
              <a:spLocks noChangeArrowheads="1"/>
            </p:cNvSpPr>
            <p:nvPr/>
          </p:nvSpPr>
          <p:spPr bwMode="auto">
            <a:xfrm>
              <a:off x="2832" y="1584"/>
              <a:ext cx="117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I would like to either</a:t>
              </a:r>
            </a:p>
            <a:p>
              <a:r>
                <a:rPr lang="en-US" altLang="en-US" sz="1200">
                  <a:solidFill>
                    <a:srgbClr val="0000FF"/>
                  </a:solidFill>
                </a:rPr>
                <a:t>     live at home with my</a:t>
              </a:r>
            </a:p>
            <a:p>
              <a:r>
                <a:rPr lang="en-US" altLang="en-US" sz="1200">
                  <a:solidFill>
                    <a:srgbClr val="0000FF"/>
                  </a:solidFill>
                </a:rPr>
                <a:t>  family or close by</a:t>
              </a:r>
            </a:p>
            <a:p>
              <a:r>
                <a:rPr lang="en-US" altLang="en-US" sz="1200">
                  <a:solidFill>
                    <a:srgbClr val="0000FF"/>
                  </a:solidFill>
                </a:rPr>
                <a:t>with a roommate</a:t>
              </a:r>
              <a:endParaRPr lang="en-US" altLang="en-US" sz="1200"/>
            </a:p>
            <a:p>
              <a:endParaRPr lang="en-US" altLang="en-US" sz="1200"/>
            </a:p>
            <a:p>
              <a:endParaRPr lang="en-US" altLang="en-US" sz="1200"/>
            </a:p>
            <a:p>
              <a:r>
                <a:rPr lang="en-US" altLang="en-US"/>
                <a:t> </a:t>
              </a:r>
            </a:p>
          </p:txBody>
        </p:sp>
      </p:grpSp>
      <p:sp>
        <p:nvSpPr>
          <p:cNvPr id="50181" name="Text Box 8">
            <a:extLst>
              <a:ext uri="{FF2B5EF4-FFF2-40B4-BE49-F238E27FC236}">
                <a16:creationId xmlns:a16="http://schemas.microsoft.com/office/drawing/2014/main" id="{E0C22561-3427-65C6-39A6-93F26884D728}"/>
              </a:ext>
            </a:extLst>
          </p:cNvPr>
          <p:cNvSpPr txBox="1">
            <a:spLocks noChangeArrowheads="1"/>
          </p:cNvSpPr>
          <p:nvPr/>
        </p:nvSpPr>
        <p:spPr bwMode="auto">
          <a:xfrm>
            <a:off x="228600" y="2133600"/>
            <a:ext cx="36734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 J. either wants to live</a:t>
            </a:r>
          </a:p>
          <a:p>
            <a:r>
              <a:rPr lang="en-US" altLang="en-US"/>
              <a:t>at home with her parents or with a roommate in the same town.</a:t>
            </a:r>
          </a:p>
          <a:p>
            <a:endParaRPr lang="en-US" altLang="en-US"/>
          </a:p>
          <a:p>
            <a:r>
              <a:rPr lang="en-US" altLang="en-US"/>
              <a:t>She wants to find out more about what living with a roommate would be like, but she also wants her family nearby for support.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5BD8CA5C-B5B4-8400-5130-2D5F2F0185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4821E4-9772-794E-A252-B9FEB1EBD1A1}" type="slidenum">
              <a:rPr lang="en-US" altLang="en-US" sz="1400"/>
              <a:pPr/>
              <a:t>48</a:t>
            </a:fld>
            <a:endParaRPr lang="en-US" altLang="en-US" sz="1400"/>
          </a:p>
        </p:txBody>
      </p:sp>
      <p:sp>
        <p:nvSpPr>
          <p:cNvPr id="51203" name="Text Box 2">
            <a:extLst>
              <a:ext uri="{FF2B5EF4-FFF2-40B4-BE49-F238E27FC236}">
                <a16:creationId xmlns:a16="http://schemas.microsoft.com/office/drawing/2014/main" id="{16869FBA-5C8D-28EC-DD26-E670B7434BA4}"/>
              </a:ext>
            </a:extLst>
          </p:cNvPr>
          <p:cNvSpPr txBox="1">
            <a:spLocks noChangeArrowheads="1"/>
          </p:cNvSpPr>
          <p:nvPr/>
        </p:nvSpPr>
        <p:spPr bwMode="auto">
          <a:xfrm>
            <a:off x="304800" y="1295400"/>
            <a:ext cx="442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Interests</a:t>
            </a:r>
          </a:p>
        </p:txBody>
      </p:sp>
      <p:grpSp>
        <p:nvGrpSpPr>
          <p:cNvPr id="51204" name="Group 3">
            <a:extLst>
              <a:ext uri="{FF2B5EF4-FFF2-40B4-BE49-F238E27FC236}">
                <a16:creationId xmlns:a16="http://schemas.microsoft.com/office/drawing/2014/main" id="{4B117C43-8C96-0728-BB69-01DB87A4BBA0}"/>
              </a:ext>
            </a:extLst>
          </p:cNvPr>
          <p:cNvGrpSpPr>
            <a:grpSpLocks/>
          </p:cNvGrpSpPr>
          <p:nvPr/>
        </p:nvGrpSpPr>
        <p:grpSpPr bwMode="auto">
          <a:xfrm>
            <a:off x="4114800" y="1828800"/>
            <a:ext cx="4848225" cy="5029200"/>
            <a:chOff x="2592" y="1104"/>
            <a:chExt cx="3054" cy="3120"/>
          </a:xfrm>
        </p:grpSpPr>
        <p:pic>
          <p:nvPicPr>
            <p:cNvPr id="51207" name="Picture 4">
              <a:extLst>
                <a:ext uri="{FF2B5EF4-FFF2-40B4-BE49-F238E27FC236}">
                  <a16:creationId xmlns:a16="http://schemas.microsoft.com/office/drawing/2014/main" id="{61435C5F-1771-B0FD-83AA-288F491D6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104"/>
              <a:ext cx="305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5">
              <a:extLst>
                <a:ext uri="{FF2B5EF4-FFF2-40B4-BE49-F238E27FC236}">
                  <a16:creationId xmlns:a16="http://schemas.microsoft.com/office/drawing/2014/main" id="{7338DD35-CB6E-2358-6E31-3FE3007FD079}"/>
                </a:ext>
              </a:extLst>
            </p:cNvPr>
            <p:cNvSpPr txBox="1">
              <a:spLocks noChangeArrowheads="1"/>
            </p:cNvSpPr>
            <p:nvPr/>
          </p:nvSpPr>
          <p:spPr bwMode="auto">
            <a:xfrm>
              <a:off x="2832" y="1584"/>
              <a:ext cx="1178"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would like to either</a:t>
              </a:r>
            </a:p>
            <a:p>
              <a:r>
                <a:rPr lang="en-US" altLang="en-US" sz="1200"/>
                <a:t>     live at home with my</a:t>
              </a:r>
            </a:p>
            <a:p>
              <a:r>
                <a:rPr lang="en-US" altLang="en-US" sz="1200"/>
                <a:t>  family or close by</a:t>
              </a:r>
            </a:p>
            <a:p>
              <a:r>
                <a:rPr lang="en-US" altLang="en-US" sz="1200"/>
                <a:t>with a roommate</a:t>
              </a:r>
            </a:p>
            <a:p>
              <a:endParaRPr lang="en-US" altLang="en-US" sz="1200"/>
            </a:p>
            <a:p>
              <a:endParaRPr lang="en-US" altLang="en-US" sz="1200"/>
            </a:p>
            <a:p>
              <a:r>
                <a:rPr lang="en-US" altLang="en-US"/>
                <a:t> </a:t>
              </a:r>
            </a:p>
          </p:txBody>
        </p:sp>
      </p:grpSp>
      <p:sp>
        <p:nvSpPr>
          <p:cNvPr id="51205" name="Text Box 6">
            <a:extLst>
              <a:ext uri="{FF2B5EF4-FFF2-40B4-BE49-F238E27FC236}">
                <a16:creationId xmlns:a16="http://schemas.microsoft.com/office/drawing/2014/main" id="{43D32947-BF9E-593B-BF92-8517A08843EA}"/>
              </a:ext>
            </a:extLst>
          </p:cNvPr>
          <p:cNvSpPr txBox="1">
            <a:spLocks noChangeArrowheads="1"/>
          </p:cNvSpPr>
          <p:nvPr/>
        </p:nvSpPr>
        <p:spPr bwMode="auto">
          <a:xfrm>
            <a:off x="228600" y="2133600"/>
            <a:ext cx="3673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 J.’s parents would like for her to continue to live with them and help support the family.</a:t>
            </a:r>
          </a:p>
        </p:txBody>
      </p:sp>
      <p:sp>
        <p:nvSpPr>
          <p:cNvPr id="51206" name="Text Box 7">
            <a:extLst>
              <a:ext uri="{FF2B5EF4-FFF2-40B4-BE49-F238E27FC236}">
                <a16:creationId xmlns:a16="http://schemas.microsoft.com/office/drawing/2014/main" id="{BC4FD1FE-B53D-A2DE-343A-DD5B5D74330C}"/>
              </a:ext>
            </a:extLst>
          </p:cNvPr>
          <p:cNvSpPr txBox="1">
            <a:spLocks noChangeArrowheads="1"/>
          </p:cNvSpPr>
          <p:nvPr/>
        </p:nvSpPr>
        <p:spPr bwMode="auto">
          <a:xfrm>
            <a:off x="6613525" y="2476500"/>
            <a:ext cx="2378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We would like for C. J.</a:t>
            </a:r>
          </a:p>
          <a:p>
            <a:r>
              <a:rPr lang="en-US" altLang="en-US" sz="1200">
                <a:solidFill>
                  <a:srgbClr val="0000FF"/>
                </a:solidFill>
              </a:rPr>
              <a:t>to stay with us. We will  </a:t>
            </a:r>
          </a:p>
          <a:p>
            <a:r>
              <a:rPr lang="en-US" altLang="en-US" sz="1200">
                <a:solidFill>
                  <a:srgbClr val="0000FF"/>
                </a:solidFill>
              </a:rPr>
              <a:t>    be able to help her with        	schoolwork,</a:t>
            </a:r>
          </a:p>
          <a:p>
            <a:r>
              <a:rPr lang="en-US" altLang="en-US" sz="1200">
                <a:solidFill>
                  <a:srgbClr val="0000FF"/>
                </a:solidFill>
              </a:rPr>
              <a:t>              and she can help</a:t>
            </a:r>
          </a:p>
          <a:p>
            <a:r>
              <a:rPr lang="en-US" altLang="en-US" sz="1200">
                <a:solidFill>
                  <a:srgbClr val="0000FF"/>
                </a:solidFill>
              </a:rPr>
              <a:t>                  with childcare and</a:t>
            </a:r>
          </a:p>
          <a:p>
            <a:r>
              <a:rPr lang="en-US" altLang="en-US" sz="1200">
                <a:solidFill>
                  <a:srgbClr val="0000FF"/>
                </a:solidFill>
              </a:rPr>
              <a:t>                      home expenses.</a:t>
            </a:r>
            <a:endParaRPr lang="en-US" alt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495BDB2C-9D00-23AB-8D37-5756B0DD7B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A00E5C-EEDA-6A42-BB8D-FE593FCFAB8A}" type="slidenum">
              <a:rPr lang="en-US" altLang="en-US" sz="1400"/>
              <a:pPr/>
              <a:t>4</a:t>
            </a:fld>
            <a:endParaRPr lang="en-US" altLang="en-US" sz="1400"/>
          </a:p>
        </p:txBody>
      </p:sp>
      <p:sp>
        <p:nvSpPr>
          <p:cNvPr id="6147" name="Rectangle 2">
            <a:extLst>
              <a:ext uri="{FF2B5EF4-FFF2-40B4-BE49-F238E27FC236}">
                <a16:creationId xmlns:a16="http://schemas.microsoft.com/office/drawing/2014/main" id="{412A7058-AFB8-0905-AAE9-BF3EE0DB3111}"/>
              </a:ext>
            </a:extLst>
          </p:cNvPr>
          <p:cNvSpPr>
            <a:spLocks noGrp="1" noChangeArrowheads="1"/>
          </p:cNvSpPr>
          <p:nvPr>
            <p:ph type="title"/>
          </p:nvPr>
        </p:nvSpPr>
        <p:spPr bwMode="auto">
          <a:xfrm>
            <a:off x="-381000" y="1219200"/>
            <a:ext cx="5257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Input Circle</a:t>
            </a:r>
          </a:p>
        </p:txBody>
      </p:sp>
      <p:sp>
        <p:nvSpPr>
          <p:cNvPr id="6148" name="Text Box 5">
            <a:extLst>
              <a:ext uri="{FF2B5EF4-FFF2-40B4-BE49-F238E27FC236}">
                <a16:creationId xmlns:a16="http://schemas.microsoft.com/office/drawing/2014/main" id="{D03212C0-F0B5-418F-E394-2EA2F3003511}"/>
              </a:ext>
            </a:extLst>
          </p:cNvPr>
          <p:cNvSpPr txBox="1">
            <a:spLocks noChangeArrowheads="1"/>
          </p:cNvSpPr>
          <p:nvPr/>
        </p:nvSpPr>
        <p:spPr bwMode="auto">
          <a:xfrm>
            <a:off x="228600" y="2743200"/>
            <a:ext cx="22336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We’ll use </a:t>
            </a:r>
          </a:p>
          <a:p>
            <a:r>
              <a:rPr lang="en-US" altLang="en-US"/>
              <a:t>the Input Circle</a:t>
            </a:r>
          </a:p>
          <a:p>
            <a:r>
              <a:rPr lang="en-US" altLang="en-US"/>
              <a:t>to gather</a:t>
            </a:r>
          </a:p>
          <a:p>
            <a:r>
              <a:rPr lang="en-US" altLang="en-US"/>
              <a:t>information for</a:t>
            </a:r>
          </a:p>
          <a:p>
            <a:r>
              <a:rPr lang="en-US" altLang="en-US"/>
              <a:t>your transition</a:t>
            </a:r>
          </a:p>
          <a:p>
            <a:r>
              <a:rPr lang="en-US" altLang="en-US"/>
              <a:t>IEP about…</a:t>
            </a:r>
          </a:p>
        </p:txBody>
      </p:sp>
      <p:sp>
        <p:nvSpPr>
          <p:cNvPr id="6149" name="Text Box 6">
            <a:extLst>
              <a:ext uri="{FF2B5EF4-FFF2-40B4-BE49-F238E27FC236}">
                <a16:creationId xmlns:a16="http://schemas.microsoft.com/office/drawing/2014/main" id="{37B994C3-F8F7-23B2-3CF1-D7A21E52C79F}"/>
              </a:ext>
            </a:extLst>
          </p:cNvPr>
          <p:cNvSpPr txBox="1">
            <a:spLocks noChangeArrowheads="1"/>
          </p:cNvSpPr>
          <p:nvPr/>
        </p:nvSpPr>
        <p:spPr bwMode="auto">
          <a:xfrm>
            <a:off x="7086600" y="2133600"/>
            <a:ext cx="1377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a:t>
            </a:r>
          </a:p>
          <a:p>
            <a:r>
              <a:rPr lang="en-US" altLang="en-US" sz="3600"/>
              <a:t>Living</a:t>
            </a:r>
            <a:endParaRPr lang="en-US" altLang="en-US"/>
          </a:p>
        </p:txBody>
      </p:sp>
      <p:pic>
        <p:nvPicPr>
          <p:cNvPr id="6150" name="Picture 8">
            <a:extLst>
              <a:ext uri="{FF2B5EF4-FFF2-40B4-BE49-F238E27FC236}">
                <a16:creationId xmlns:a16="http://schemas.microsoft.com/office/drawing/2014/main" id="{2CABB34D-14B1-449F-B3B5-CD54D60E6B22}"/>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67000" y="2057400"/>
            <a:ext cx="4394200" cy="4495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a:extLst>
              <a:ext uri="{FF2B5EF4-FFF2-40B4-BE49-F238E27FC236}">
                <a16:creationId xmlns:a16="http://schemas.microsoft.com/office/drawing/2014/main" id="{128EBB12-2C93-70F0-E39C-1E90465237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E1A90E-7DDC-7D42-A9EC-B5B018DB7E45}" type="slidenum">
              <a:rPr lang="en-US" altLang="en-US" sz="1400"/>
              <a:pPr/>
              <a:t>49</a:t>
            </a:fld>
            <a:endParaRPr lang="en-US" altLang="en-US" sz="1400"/>
          </a:p>
        </p:txBody>
      </p:sp>
      <p:sp>
        <p:nvSpPr>
          <p:cNvPr id="52227" name="Text Box 2">
            <a:extLst>
              <a:ext uri="{FF2B5EF4-FFF2-40B4-BE49-F238E27FC236}">
                <a16:creationId xmlns:a16="http://schemas.microsoft.com/office/drawing/2014/main" id="{07F93EE4-30A0-1ADB-81E3-E08AD336E232}"/>
              </a:ext>
            </a:extLst>
          </p:cNvPr>
          <p:cNvSpPr txBox="1">
            <a:spLocks noChangeArrowheads="1"/>
          </p:cNvSpPr>
          <p:nvPr/>
        </p:nvSpPr>
        <p:spPr bwMode="auto">
          <a:xfrm>
            <a:off x="304800" y="1295400"/>
            <a:ext cx="442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Interests</a:t>
            </a:r>
          </a:p>
        </p:txBody>
      </p:sp>
      <p:grpSp>
        <p:nvGrpSpPr>
          <p:cNvPr id="52228" name="Group 3">
            <a:extLst>
              <a:ext uri="{FF2B5EF4-FFF2-40B4-BE49-F238E27FC236}">
                <a16:creationId xmlns:a16="http://schemas.microsoft.com/office/drawing/2014/main" id="{F0900189-40A7-29F9-73CA-E7FF9128C91D}"/>
              </a:ext>
            </a:extLst>
          </p:cNvPr>
          <p:cNvGrpSpPr>
            <a:grpSpLocks/>
          </p:cNvGrpSpPr>
          <p:nvPr/>
        </p:nvGrpSpPr>
        <p:grpSpPr bwMode="auto">
          <a:xfrm>
            <a:off x="4114800" y="1752600"/>
            <a:ext cx="4848225" cy="4953000"/>
            <a:chOff x="2592" y="1104"/>
            <a:chExt cx="3054" cy="3120"/>
          </a:xfrm>
        </p:grpSpPr>
        <p:pic>
          <p:nvPicPr>
            <p:cNvPr id="52232" name="Picture 4">
              <a:extLst>
                <a:ext uri="{FF2B5EF4-FFF2-40B4-BE49-F238E27FC236}">
                  <a16:creationId xmlns:a16="http://schemas.microsoft.com/office/drawing/2014/main" id="{4EC7CA3F-0DD3-6BEA-9211-5339A3270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104"/>
              <a:ext cx="305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5">
              <a:extLst>
                <a:ext uri="{FF2B5EF4-FFF2-40B4-BE49-F238E27FC236}">
                  <a16:creationId xmlns:a16="http://schemas.microsoft.com/office/drawing/2014/main" id="{59217158-9B9C-6843-3CD7-9D84CBE1C3F2}"/>
                </a:ext>
              </a:extLst>
            </p:cNvPr>
            <p:cNvSpPr txBox="1">
              <a:spLocks noChangeArrowheads="1"/>
            </p:cNvSpPr>
            <p:nvPr/>
          </p:nvSpPr>
          <p:spPr bwMode="auto">
            <a:xfrm>
              <a:off x="2832" y="1584"/>
              <a:ext cx="117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would like to either</a:t>
              </a:r>
            </a:p>
            <a:p>
              <a:r>
                <a:rPr lang="en-US" altLang="en-US" sz="1200"/>
                <a:t>     live at home with my</a:t>
              </a:r>
            </a:p>
            <a:p>
              <a:r>
                <a:rPr lang="en-US" altLang="en-US" sz="1200"/>
                <a:t>  family or close by</a:t>
              </a:r>
            </a:p>
            <a:p>
              <a:r>
                <a:rPr lang="en-US" altLang="en-US" sz="1200"/>
                <a:t>with a roommate</a:t>
              </a:r>
            </a:p>
            <a:p>
              <a:endParaRPr lang="en-US" altLang="en-US" sz="1200"/>
            </a:p>
            <a:p>
              <a:endParaRPr lang="en-US" altLang="en-US" sz="1200"/>
            </a:p>
            <a:p>
              <a:r>
                <a:rPr lang="en-US" altLang="en-US"/>
                <a:t> </a:t>
              </a:r>
            </a:p>
          </p:txBody>
        </p:sp>
      </p:grpSp>
      <p:sp>
        <p:nvSpPr>
          <p:cNvPr id="52229" name="Text Box 6">
            <a:extLst>
              <a:ext uri="{FF2B5EF4-FFF2-40B4-BE49-F238E27FC236}">
                <a16:creationId xmlns:a16="http://schemas.microsoft.com/office/drawing/2014/main" id="{840F396E-0664-5334-0FA7-0AFB86CA13EC}"/>
              </a:ext>
            </a:extLst>
          </p:cNvPr>
          <p:cNvSpPr txBox="1">
            <a:spLocks noChangeArrowheads="1"/>
          </p:cNvSpPr>
          <p:nvPr/>
        </p:nvSpPr>
        <p:spPr bwMode="auto">
          <a:xfrm>
            <a:off x="228600" y="2133600"/>
            <a:ext cx="36734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 J.’s teacher thought she could eventually live independently if she chose to. </a:t>
            </a:r>
          </a:p>
          <a:p>
            <a:endParaRPr lang="en-US" altLang="en-US"/>
          </a:p>
          <a:p>
            <a:r>
              <a:rPr lang="en-US" altLang="en-US"/>
              <a:t>She acknowledged that C. J. needed to learn several skills of independent living before she moved out on her own.</a:t>
            </a:r>
          </a:p>
        </p:txBody>
      </p:sp>
      <p:sp>
        <p:nvSpPr>
          <p:cNvPr id="52230" name="Text Box 7">
            <a:extLst>
              <a:ext uri="{FF2B5EF4-FFF2-40B4-BE49-F238E27FC236}">
                <a16:creationId xmlns:a16="http://schemas.microsoft.com/office/drawing/2014/main" id="{445C9AC1-4DE8-B341-A167-0A0ECFF7E754}"/>
              </a:ext>
            </a:extLst>
          </p:cNvPr>
          <p:cNvSpPr txBox="1">
            <a:spLocks noChangeArrowheads="1"/>
          </p:cNvSpPr>
          <p:nvPr/>
        </p:nvSpPr>
        <p:spPr bwMode="auto">
          <a:xfrm>
            <a:off x="6613525" y="2476500"/>
            <a:ext cx="2378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We would like for C. J.</a:t>
            </a:r>
          </a:p>
          <a:p>
            <a:r>
              <a:rPr lang="en-US" altLang="en-US" sz="1200">
                <a:solidFill>
                  <a:srgbClr val="0000FF"/>
                </a:solidFill>
              </a:rPr>
              <a:t>to stay with us. We will be </a:t>
            </a:r>
          </a:p>
          <a:p>
            <a:r>
              <a:rPr lang="en-US" altLang="en-US" sz="1200">
                <a:solidFill>
                  <a:srgbClr val="0000FF"/>
                </a:solidFill>
              </a:rPr>
              <a:t>    able to help her with        	schoolwork,</a:t>
            </a:r>
          </a:p>
          <a:p>
            <a:r>
              <a:rPr lang="en-US" altLang="en-US" sz="1200">
                <a:solidFill>
                  <a:srgbClr val="0000FF"/>
                </a:solidFill>
              </a:rPr>
              <a:t>                 and she can help</a:t>
            </a:r>
          </a:p>
          <a:p>
            <a:r>
              <a:rPr lang="en-US" altLang="en-US" sz="1200">
                <a:solidFill>
                  <a:srgbClr val="0000FF"/>
                </a:solidFill>
              </a:rPr>
              <a:t>                   with childcare and</a:t>
            </a:r>
          </a:p>
          <a:p>
            <a:r>
              <a:rPr lang="en-US" altLang="en-US" sz="1200">
                <a:solidFill>
                  <a:srgbClr val="0000FF"/>
                </a:solidFill>
              </a:rPr>
              <a:t>                      home expenses.</a:t>
            </a:r>
          </a:p>
        </p:txBody>
      </p:sp>
      <p:sp>
        <p:nvSpPr>
          <p:cNvPr id="52231" name="Text Box 8">
            <a:extLst>
              <a:ext uri="{FF2B5EF4-FFF2-40B4-BE49-F238E27FC236}">
                <a16:creationId xmlns:a16="http://schemas.microsoft.com/office/drawing/2014/main" id="{0DCF6F34-0B39-F1FB-991E-3C016332D2BF}"/>
              </a:ext>
            </a:extLst>
          </p:cNvPr>
          <p:cNvSpPr txBox="1">
            <a:spLocks noChangeArrowheads="1"/>
          </p:cNvSpPr>
          <p:nvPr/>
        </p:nvSpPr>
        <p:spPr bwMode="auto">
          <a:xfrm>
            <a:off x="5470525" y="5372100"/>
            <a:ext cx="2944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think C.J                will be able to live on</a:t>
            </a:r>
          </a:p>
          <a:p>
            <a:r>
              <a:rPr lang="en-US" altLang="en-US" sz="1200">
                <a:solidFill>
                  <a:srgbClr val="0000FF"/>
                </a:solidFill>
              </a:rPr>
              <a:t>her own someday. We are working on </a:t>
            </a:r>
          </a:p>
          <a:p>
            <a:r>
              <a:rPr lang="en-US" altLang="en-US" sz="1200">
                <a:solidFill>
                  <a:srgbClr val="0000FF"/>
                </a:solidFill>
              </a:rPr>
              <a:t>budgeting and other aspects of </a:t>
            </a:r>
          </a:p>
          <a:p>
            <a:r>
              <a:rPr lang="en-US" altLang="en-US" sz="1200">
                <a:solidFill>
                  <a:srgbClr val="0000FF"/>
                </a:solidFill>
              </a:rPr>
              <a:t>independent living.</a:t>
            </a:r>
            <a:endParaRPr lang="en-US" altLang="en-US"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a:extLst>
              <a:ext uri="{FF2B5EF4-FFF2-40B4-BE49-F238E27FC236}">
                <a16:creationId xmlns:a16="http://schemas.microsoft.com/office/drawing/2014/main" id="{922EF14B-A540-BFC2-DAD9-B16B6B09EF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9536431-6DAD-3643-8353-5DE0D60A3270}" type="slidenum">
              <a:rPr lang="en-US" altLang="en-US" sz="1400"/>
              <a:pPr/>
              <a:t>50</a:t>
            </a:fld>
            <a:endParaRPr lang="en-US" altLang="en-US" sz="1400"/>
          </a:p>
        </p:txBody>
      </p:sp>
      <p:sp>
        <p:nvSpPr>
          <p:cNvPr id="53251" name="Text Box 2">
            <a:extLst>
              <a:ext uri="{FF2B5EF4-FFF2-40B4-BE49-F238E27FC236}">
                <a16:creationId xmlns:a16="http://schemas.microsoft.com/office/drawing/2014/main" id="{11715447-5F9C-593A-E5A3-0C333E3162B7}"/>
              </a:ext>
            </a:extLst>
          </p:cNvPr>
          <p:cNvSpPr txBox="1">
            <a:spLocks noChangeArrowheads="1"/>
          </p:cNvSpPr>
          <p:nvPr/>
        </p:nvSpPr>
        <p:spPr bwMode="auto">
          <a:xfrm>
            <a:off x="304800" y="1295400"/>
            <a:ext cx="4427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Interests</a:t>
            </a:r>
          </a:p>
        </p:txBody>
      </p:sp>
      <p:grpSp>
        <p:nvGrpSpPr>
          <p:cNvPr id="53252" name="Group 3">
            <a:extLst>
              <a:ext uri="{FF2B5EF4-FFF2-40B4-BE49-F238E27FC236}">
                <a16:creationId xmlns:a16="http://schemas.microsoft.com/office/drawing/2014/main" id="{26093EA3-3E3C-3E69-7317-5FC858A95BBA}"/>
              </a:ext>
            </a:extLst>
          </p:cNvPr>
          <p:cNvGrpSpPr>
            <a:grpSpLocks/>
          </p:cNvGrpSpPr>
          <p:nvPr/>
        </p:nvGrpSpPr>
        <p:grpSpPr bwMode="auto">
          <a:xfrm>
            <a:off x="4114800" y="1752600"/>
            <a:ext cx="4848225" cy="4953000"/>
            <a:chOff x="2592" y="1104"/>
            <a:chExt cx="3054" cy="3120"/>
          </a:xfrm>
        </p:grpSpPr>
        <p:pic>
          <p:nvPicPr>
            <p:cNvPr id="53257" name="Picture 4">
              <a:extLst>
                <a:ext uri="{FF2B5EF4-FFF2-40B4-BE49-F238E27FC236}">
                  <a16:creationId xmlns:a16="http://schemas.microsoft.com/office/drawing/2014/main" id="{CB81F3D1-B781-C59F-BCFD-E9E0205A9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104"/>
              <a:ext cx="305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5">
              <a:extLst>
                <a:ext uri="{FF2B5EF4-FFF2-40B4-BE49-F238E27FC236}">
                  <a16:creationId xmlns:a16="http://schemas.microsoft.com/office/drawing/2014/main" id="{49644DA8-1151-7CAE-0A18-1040189067D7}"/>
                </a:ext>
              </a:extLst>
            </p:cNvPr>
            <p:cNvSpPr txBox="1">
              <a:spLocks noChangeArrowheads="1"/>
            </p:cNvSpPr>
            <p:nvPr/>
          </p:nvSpPr>
          <p:spPr bwMode="auto">
            <a:xfrm>
              <a:off x="2832" y="1584"/>
              <a:ext cx="117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would like to either</a:t>
              </a:r>
            </a:p>
            <a:p>
              <a:r>
                <a:rPr lang="en-US" altLang="en-US" sz="1200"/>
                <a:t>     live at home with my</a:t>
              </a:r>
            </a:p>
            <a:p>
              <a:r>
                <a:rPr lang="en-US" altLang="en-US" sz="1200"/>
                <a:t>  family or close by</a:t>
              </a:r>
            </a:p>
            <a:p>
              <a:r>
                <a:rPr lang="en-US" altLang="en-US" sz="1200"/>
                <a:t>with a roommate</a:t>
              </a:r>
            </a:p>
            <a:p>
              <a:endParaRPr lang="en-US" altLang="en-US" sz="1200"/>
            </a:p>
            <a:p>
              <a:endParaRPr lang="en-US" altLang="en-US" sz="1200"/>
            </a:p>
            <a:p>
              <a:r>
                <a:rPr lang="en-US" altLang="en-US"/>
                <a:t> </a:t>
              </a:r>
            </a:p>
          </p:txBody>
        </p:sp>
      </p:grpSp>
      <p:sp>
        <p:nvSpPr>
          <p:cNvPr id="53253" name="Text Box 6">
            <a:extLst>
              <a:ext uri="{FF2B5EF4-FFF2-40B4-BE49-F238E27FC236}">
                <a16:creationId xmlns:a16="http://schemas.microsoft.com/office/drawing/2014/main" id="{392A6B9B-1287-7859-9282-FF7E9BDE45D8}"/>
              </a:ext>
            </a:extLst>
          </p:cNvPr>
          <p:cNvSpPr txBox="1">
            <a:spLocks noChangeArrowheads="1"/>
          </p:cNvSpPr>
          <p:nvPr/>
        </p:nvSpPr>
        <p:spPr bwMode="auto">
          <a:xfrm>
            <a:off x="228600" y="2133600"/>
            <a:ext cx="36734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Since everyone had different input, the summary statement is just a retelling of everyone’s opinion.</a:t>
            </a:r>
          </a:p>
          <a:p>
            <a:endParaRPr lang="en-US" altLang="en-US"/>
          </a:p>
          <a:p>
            <a:r>
              <a:rPr lang="en-US" altLang="en-US"/>
              <a:t>That is OK at this point because it has started a discussion of a decision that has to be made in the future.</a:t>
            </a:r>
          </a:p>
        </p:txBody>
      </p:sp>
      <p:sp>
        <p:nvSpPr>
          <p:cNvPr id="53254" name="Text Box 7">
            <a:extLst>
              <a:ext uri="{FF2B5EF4-FFF2-40B4-BE49-F238E27FC236}">
                <a16:creationId xmlns:a16="http://schemas.microsoft.com/office/drawing/2014/main" id="{476C4A15-F05C-DEAF-DF13-7921F98FAF23}"/>
              </a:ext>
            </a:extLst>
          </p:cNvPr>
          <p:cNvSpPr txBox="1">
            <a:spLocks noChangeArrowheads="1"/>
          </p:cNvSpPr>
          <p:nvPr/>
        </p:nvSpPr>
        <p:spPr bwMode="auto">
          <a:xfrm>
            <a:off x="6613525" y="2476500"/>
            <a:ext cx="23780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We would like for C. J.</a:t>
            </a:r>
          </a:p>
          <a:p>
            <a:r>
              <a:rPr lang="en-US" altLang="en-US" sz="1200">
                <a:solidFill>
                  <a:srgbClr val="0000FF"/>
                </a:solidFill>
              </a:rPr>
              <a:t>to stay with us. We will be </a:t>
            </a:r>
          </a:p>
          <a:p>
            <a:r>
              <a:rPr lang="en-US" altLang="en-US" sz="1200">
                <a:solidFill>
                  <a:srgbClr val="0000FF"/>
                </a:solidFill>
              </a:rPr>
              <a:t>    able to help her with        	schoolwork,</a:t>
            </a:r>
          </a:p>
          <a:p>
            <a:r>
              <a:rPr lang="en-US" altLang="en-US" sz="1200">
                <a:solidFill>
                  <a:srgbClr val="0000FF"/>
                </a:solidFill>
              </a:rPr>
              <a:t>              and she can help</a:t>
            </a:r>
          </a:p>
          <a:p>
            <a:r>
              <a:rPr lang="en-US" altLang="en-US" sz="1200">
                <a:solidFill>
                  <a:srgbClr val="0000FF"/>
                </a:solidFill>
              </a:rPr>
              <a:t>                  with childcare and</a:t>
            </a:r>
          </a:p>
          <a:p>
            <a:r>
              <a:rPr lang="en-US" altLang="en-US" sz="1200">
                <a:solidFill>
                  <a:srgbClr val="0000FF"/>
                </a:solidFill>
              </a:rPr>
              <a:t>                      home expenses.</a:t>
            </a:r>
          </a:p>
        </p:txBody>
      </p:sp>
      <p:sp>
        <p:nvSpPr>
          <p:cNvPr id="53255" name="Text Box 8">
            <a:extLst>
              <a:ext uri="{FF2B5EF4-FFF2-40B4-BE49-F238E27FC236}">
                <a16:creationId xmlns:a16="http://schemas.microsoft.com/office/drawing/2014/main" id="{2FF1A963-15E5-84FF-25F0-09571B17ED77}"/>
              </a:ext>
            </a:extLst>
          </p:cNvPr>
          <p:cNvSpPr txBox="1">
            <a:spLocks noChangeArrowheads="1"/>
          </p:cNvSpPr>
          <p:nvPr/>
        </p:nvSpPr>
        <p:spPr bwMode="auto">
          <a:xfrm>
            <a:off x="5470525" y="5372100"/>
            <a:ext cx="2944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think C.J                will be able to live on</a:t>
            </a:r>
          </a:p>
          <a:p>
            <a:r>
              <a:rPr lang="en-US" altLang="en-US" sz="1200"/>
              <a:t>her own someday. We are working on </a:t>
            </a:r>
          </a:p>
          <a:p>
            <a:r>
              <a:rPr lang="en-US" altLang="en-US" sz="1200"/>
              <a:t>budgeting and other aspects of </a:t>
            </a:r>
          </a:p>
          <a:p>
            <a:r>
              <a:rPr lang="en-US" altLang="en-US" sz="1200"/>
              <a:t>independent living.</a:t>
            </a:r>
          </a:p>
        </p:txBody>
      </p:sp>
      <p:sp>
        <p:nvSpPr>
          <p:cNvPr id="53256" name="Text Box 9">
            <a:extLst>
              <a:ext uri="{FF2B5EF4-FFF2-40B4-BE49-F238E27FC236}">
                <a16:creationId xmlns:a16="http://schemas.microsoft.com/office/drawing/2014/main" id="{CA6690AB-51AE-E6F2-0E36-AC728538447E}"/>
              </a:ext>
            </a:extLst>
          </p:cNvPr>
          <p:cNvSpPr txBox="1">
            <a:spLocks noChangeArrowheads="1"/>
          </p:cNvSpPr>
          <p:nvPr/>
        </p:nvSpPr>
        <p:spPr bwMode="auto">
          <a:xfrm>
            <a:off x="5622925" y="3467100"/>
            <a:ext cx="19970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C. J. would like to live at</a:t>
            </a:r>
          </a:p>
          <a:p>
            <a:r>
              <a:rPr lang="en-US" altLang="en-US" sz="1200">
                <a:solidFill>
                  <a:srgbClr val="0000FF"/>
                </a:solidFill>
              </a:rPr>
              <a:t>home or with a roommate</a:t>
            </a:r>
          </a:p>
          <a:p>
            <a:r>
              <a:rPr lang="en-US" altLang="en-US" sz="1200">
                <a:solidFill>
                  <a:srgbClr val="0000FF"/>
                </a:solidFill>
              </a:rPr>
              <a:t>in an apartment close to her parents.</a:t>
            </a:r>
          </a:p>
          <a:p>
            <a:r>
              <a:rPr lang="en-US" altLang="en-US" sz="1200">
                <a:solidFill>
                  <a:srgbClr val="0000FF"/>
                </a:solidFill>
              </a:rPr>
              <a:t>Her parents want her to live at home. Her teacher thinks she can live independently.</a:t>
            </a:r>
            <a:endParaRPr lang="en-US" altLang="en-US" sz="1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D9A67DCD-5D60-C3BE-6811-4BF201DCE3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1A228D-E748-7A45-843B-061660617712}" type="slidenum">
              <a:rPr lang="en-US" altLang="en-US" sz="1400"/>
              <a:pPr/>
              <a:t>51</a:t>
            </a:fld>
            <a:endParaRPr lang="en-US" altLang="en-US" sz="1400"/>
          </a:p>
        </p:txBody>
      </p:sp>
      <p:sp>
        <p:nvSpPr>
          <p:cNvPr id="54275" name="Text Box 2">
            <a:extLst>
              <a:ext uri="{FF2B5EF4-FFF2-40B4-BE49-F238E27FC236}">
                <a16:creationId xmlns:a16="http://schemas.microsoft.com/office/drawing/2014/main" id="{4A81FF71-010C-97B3-094D-5261632AF139}"/>
              </a:ext>
            </a:extLst>
          </p:cNvPr>
          <p:cNvSpPr txBox="1">
            <a:spLocks noChangeArrowheads="1"/>
          </p:cNvSpPr>
          <p:nvPr/>
        </p:nvSpPr>
        <p:spPr bwMode="auto">
          <a:xfrm>
            <a:off x="0" y="1189038"/>
            <a:ext cx="7654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C. J.’s Assessment of her Strengths and Needs</a:t>
            </a:r>
            <a:endParaRPr lang="en-US" altLang="en-US" sz="3200"/>
          </a:p>
        </p:txBody>
      </p:sp>
      <p:pic>
        <p:nvPicPr>
          <p:cNvPr id="54276" name="Picture 3" descr="Screenshot_8">
            <a:extLst>
              <a:ext uri="{FF2B5EF4-FFF2-40B4-BE49-F238E27FC236}">
                <a16:creationId xmlns:a16="http://schemas.microsoft.com/office/drawing/2014/main" id="{6BCF1283-AFA6-645D-9E4B-11C393C7F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0866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a:extLst>
              <a:ext uri="{FF2B5EF4-FFF2-40B4-BE49-F238E27FC236}">
                <a16:creationId xmlns:a16="http://schemas.microsoft.com/office/drawing/2014/main" id="{79ABBA2A-2968-0E93-B5A3-AF3F017423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63EBD0-49A6-D547-B960-A257983D378D}" type="slidenum">
              <a:rPr lang="en-US" altLang="en-US" sz="1400"/>
              <a:pPr/>
              <a:t>52</a:t>
            </a:fld>
            <a:endParaRPr lang="en-US" altLang="en-US" sz="1400"/>
          </a:p>
        </p:txBody>
      </p:sp>
      <p:pic>
        <p:nvPicPr>
          <p:cNvPr id="55299" name="Picture 2" descr="Screenshot_9">
            <a:extLst>
              <a:ext uri="{FF2B5EF4-FFF2-40B4-BE49-F238E27FC236}">
                <a16:creationId xmlns:a16="http://schemas.microsoft.com/office/drawing/2014/main" id="{452B3B9C-0093-3933-A2BF-DD268E15A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59436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3">
            <a:extLst>
              <a:ext uri="{FF2B5EF4-FFF2-40B4-BE49-F238E27FC236}">
                <a16:creationId xmlns:a16="http://schemas.microsoft.com/office/drawing/2014/main" id="{F3021D79-87D5-5024-69DC-D18CA5FBD753}"/>
              </a:ext>
            </a:extLst>
          </p:cNvPr>
          <p:cNvSpPr txBox="1">
            <a:spLocks noChangeArrowheads="1"/>
          </p:cNvSpPr>
          <p:nvPr/>
        </p:nvSpPr>
        <p:spPr bwMode="auto">
          <a:xfrm>
            <a:off x="6629400" y="2667000"/>
            <a:ext cx="21494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She used specific items that she answered “Very much like me” in her strengths input circle.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a:extLst>
              <a:ext uri="{FF2B5EF4-FFF2-40B4-BE49-F238E27FC236}">
                <a16:creationId xmlns:a16="http://schemas.microsoft.com/office/drawing/2014/main" id="{2CD9C9E0-9904-B4E2-4AB6-0D9130DB26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B6C208-B87A-D34C-8542-840ACD2A716A}" type="slidenum">
              <a:rPr lang="en-US" altLang="en-US" sz="1400"/>
              <a:pPr/>
              <a:t>53</a:t>
            </a:fld>
            <a:endParaRPr lang="en-US" altLang="en-US" sz="1400"/>
          </a:p>
        </p:txBody>
      </p:sp>
      <p:sp>
        <p:nvSpPr>
          <p:cNvPr id="56323" name="Text Box 2">
            <a:extLst>
              <a:ext uri="{FF2B5EF4-FFF2-40B4-BE49-F238E27FC236}">
                <a16:creationId xmlns:a16="http://schemas.microsoft.com/office/drawing/2014/main" id="{D6177F7D-9FB1-2AAB-D817-1193C1745507}"/>
              </a:ext>
            </a:extLst>
          </p:cNvPr>
          <p:cNvSpPr txBox="1">
            <a:spLocks noChangeArrowheads="1"/>
          </p:cNvSpPr>
          <p:nvPr/>
        </p:nvSpPr>
        <p:spPr bwMode="auto">
          <a:xfrm>
            <a:off x="304800" y="1295400"/>
            <a:ext cx="4632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Strengths</a:t>
            </a:r>
          </a:p>
        </p:txBody>
      </p:sp>
      <p:pic>
        <p:nvPicPr>
          <p:cNvPr id="56324" name="Picture 4">
            <a:extLst>
              <a:ext uri="{FF2B5EF4-FFF2-40B4-BE49-F238E27FC236}">
                <a16:creationId xmlns:a16="http://schemas.microsoft.com/office/drawing/2014/main" id="{92024F32-FE86-0DF6-7FE4-514DD4F5E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B5044BAD-6D7A-CEB5-8479-360F199E8A1C}"/>
              </a:ext>
            </a:extLst>
          </p:cNvPr>
          <p:cNvSpPr txBox="1">
            <a:spLocks noChangeArrowheads="1"/>
          </p:cNvSpPr>
          <p:nvPr/>
        </p:nvSpPr>
        <p:spPr bwMode="auto">
          <a:xfrm>
            <a:off x="4495800" y="2514600"/>
            <a:ext cx="1936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My strengths</a:t>
            </a:r>
          </a:p>
          <a:p>
            <a:r>
              <a:rPr lang="en-US" altLang="en-US" sz="1200">
                <a:solidFill>
                  <a:srgbClr val="0000FF"/>
                </a:solidFill>
              </a:rPr>
              <a:t>    include self-care, social</a:t>
            </a:r>
          </a:p>
          <a:p>
            <a:r>
              <a:rPr lang="en-US" altLang="en-US" sz="1200">
                <a:solidFill>
                  <a:srgbClr val="0000FF"/>
                </a:solidFill>
              </a:rPr>
              <a:t>relationships and</a:t>
            </a:r>
          </a:p>
          <a:p>
            <a:r>
              <a:rPr lang="en-US" altLang="en-US" sz="1200">
                <a:solidFill>
                  <a:srgbClr val="0000FF"/>
                </a:solidFill>
              </a:rPr>
              <a:t>work life. I</a:t>
            </a:r>
            <a:r>
              <a:rPr lang="en-US" altLang="en-US" sz="1200"/>
              <a:t> </a:t>
            </a:r>
            <a:r>
              <a:rPr lang="en-US" altLang="en-US"/>
              <a:t> </a:t>
            </a:r>
          </a:p>
        </p:txBody>
      </p:sp>
      <p:sp>
        <p:nvSpPr>
          <p:cNvPr id="56326" name="Text Box 6">
            <a:extLst>
              <a:ext uri="{FF2B5EF4-FFF2-40B4-BE49-F238E27FC236}">
                <a16:creationId xmlns:a16="http://schemas.microsoft.com/office/drawing/2014/main" id="{5C312150-8DAB-598B-7CE7-A2F51C900A7D}"/>
              </a:ext>
            </a:extLst>
          </p:cNvPr>
          <p:cNvSpPr txBox="1">
            <a:spLocks noChangeArrowheads="1"/>
          </p:cNvSpPr>
          <p:nvPr/>
        </p:nvSpPr>
        <p:spPr bwMode="auto">
          <a:xfrm>
            <a:off x="228600" y="2133600"/>
            <a:ext cx="36734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wrote down her  current strengths for Adult Living.</a:t>
            </a:r>
          </a:p>
          <a:p>
            <a:pPr>
              <a:buFont typeface="Times" pitchFamily="1" charset="0"/>
              <a:buChar char="•"/>
            </a:pPr>
            <a:r>
              <a:rPr lang="en-US" altLang="en-US"/>
              <a:t>She used some of the the information from the Casey Life Skills Assessment to fill in her section of the input circle.</a:t>
            </a:r>
          </a:p>
        </p:txBody>
      </p:sp>
      <p:sp>
        <p:nvSpPr>
          <p:cNvPr id="56327" name="Text Box 10">
            <a:extLst>
              <a:ext uri="{FF2B5EF4-FFF2-40B4-BE49-F238E27FC236}">
                <a16:creationId xmlns:a16="http://schemas.microsoft.com/office/drawing/2014/main" id="{3A968DE0-C587-16DC-3AAF-805DD0CE7E49}"/>
              </a:ext>
            </a:extLst>
          </p:cNvPr>
          <p:cNvSpPr txBox="1">
            <a:spLocks noChangeArrowheads="1"/>
          </p:cNvSpPr>
          <p:nvPr/>
        </p:nvSpPr>
        <p:spPr bwMode="auto">
          <a:xfrm>
            <a:off x="4038600" y="3276600"/>
            <a:ext cx="14382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      balance my </a:t>
            </a:r>
          </a:p>
          <a:p>
            <a:r>
              <a:rPr lang="en-US" altLang="en-US" sz="1200">
                <a:solidFill>
                  <a:srgbClr val="0000FF"/>
                </a:solidFill>
              </a:rPr>
              <a:t>     bank statement</a:t>
            </a:r>
          </a:p>
          <a:p>
            <a:r>
              <a:rPr lang="en-US" altLang="en-US" sz="1200">
                <a:solidFill>
                  <a:srgbClr val="0000FF"/>
                </a:solidFill>
              </a:rPr>
              <a:t>   regularly and I</a:t>
            </a:r>
          </a:p>
          <a:p>
            <a:r>
              <a:rPr lang="en-US" altLang="en-US" sz="1200">
                <a:solidFill>
                  <a:srgbClr val="0000FF"/>
                </a:solidFill>
              </a:rPr>
              <a:t>  know how to </a:t>
            </a:r>
          </a:p>
          <a:p>
            <a:r>
              <a:rPr lang="en-US" altLang="en-US" sz="1200">
                <a:solidFill>
                  <a:srgbClr val="0000FF"/>
                </a:solidFill>
              </a:rPr>
              <a:t>  get assistance</a:t>
            </a:r>
          </a:p>
          <a:p>
            <a:r>
              <a:rPr lang="en-US" altLang="en-US" sz="1200">
                <a:solidFill>
                  <a:srgbClr val="0000FF"/>
                </a:solidFill>
              </a:rPr>
              <a:t>  for housing and </a:t>
            </a:r>
          </a:p>
          <a:p>
            <a:r>
              <a:rPr lang="en-US" altLang="en-US" sz="1200">
                <a:solidFill>
                  <a:srgbClr val="0000FF"/>
                </a:solidFill>
              </a:rPr>
              <a:t>  paying bills.</a:t>
            </a:r>
            <a:endParaRPr lang="en-US" altLang="en-US" sz="1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a:extLst>
              <a:ext uri="{FF2B5EF4-FFF2-40B4-BE49-F238E27FC236}">
                <a16:creationId xmlns:a16="http://schemas.microsoft.com/office/drawing/2014/main" id="{458E8ACD-2AD6-6947-23F2-19071ADDE9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4CC7C3-507D-724D-A00B-234C4D07B131}" type="slidenum">
              <a:rPr lang="en-US" altLang="en-US" sz="1400"/>
              <a:pPr/>
              <a:t>54</a:t>
            </a:fld>
            <a:endParaRPr lang="en-US" altLang="en-US" sz="1400"/>
          </a:p>
        </p:txBody>
      </p:sp>
      <p:sp>
        <p:nvSpPr>
          <p:cNvPr id="57347" name="Text Box 2">
            <a:extLst>
              <a:ext uri="{FF2B5EF4-FFF2-40B4-BE49-F238E27FC236}">
                <a16:creationId xmlns:a16="http://schemas.microsoft.com/office/drawing/2014/main" id="{5A4D650A-DFD3-B2E3-5C0F-82BC164DE696}"/>
              </a:ext>
            </a:extLst>
          </p:cNvPr>
          <p:cNvSpPr txBox="1">
            <a:spLocks noChangeArrowheads="1"/>
          </p:cNvSpPr>
          <p:nvPr/>
        </p:nvSpPr>
        <p:spPr bwMode="auto">
          <a:xfrm>
            <a:off x="304800" y="1295400"/>
            <a:ext cx="4632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Strengths</a:t>
            </a:r>
          </a:p>
        </p:txBody>
      </p:sp>
      <p:pic>
        <p:nvPicPr>
          <p:cNvPr id="57348" name="Picture 3">
            <a:extLst>
              <a:ext uri="{FF2B5EF4-FFF2-40B4-BE49-F238E27FC236}">
                <a16:creationId xmlns:a16="http://schemas.microsoft.com/office/drawing/2014/main" id="{5AAECEA8-D69A-6C87-804C-F7C18212F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4">
            <a:extLst>
              <a:ext uri="{FF2B5EF4-FFF2-40B4-BE49-F238E27FC236}">
                <a16:creationId xmlns:a16="http://schemas.microsoft.com/office/drawing/2014/main" id="{DD0A68C8-C000-D643-E28D-962073C71372}"/>
              </a:ext>
            </a:extLst>
          </p:cNvPr>
          <p:cNvSpPr txBox="1">
            <a:spLocks noChangeArrowheads="1"/>
          </p:cNvSpPr>
          <p:nvPr/>
        </p:nvSpPr>
        <p:spPr bwMode="auto">
          <a:xfrm>
            <a:off x="4495800" y="2514600"/>
            <a:ext cx="1936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My strengths</a:t>
            </a:r>
          </a:p>
          <a:p>
            <a:r>
              <a:rPr lang="en-US" altLang="en-US" sz="1200"/>
              <a:t>    include self-care, social</a:t>
            </a:r>
          </a:p>
          <a:p>
            <a:r>
              <a:rPr lang="en-US" altLang="en-US" sz="1200"/>
              <a:t>relationships and</a:t>
            </a:r>
          </a:p>
          <a:p>
            <a:r>
              <a:rPr lang="en-US" altLang="en-US" sz="1200"/>
              <a:t>work life. I </a:t>
            </a:r>
            <a:r>
              <a:rPr lang="en-US" altLang="en-US"/>
              <a:t> </a:t>
            </a:r>
          </a:p>
        </p:txBody>
      </p:sp>
      <p:sp>
        <p:nvSpPr>
          <p:cNvPr id="57350" name="Text Box 5">
            <a:extLst>
              <a:ext uri="{FF2B5EF4-FFF2-40B4-BE49-F238E27FC236}">
                <a16:creationId xmlns:a16="http://schemas.microsoft.com/office/drawing/2014/main" id="{F48DF3EF-22DC-863A-35AA-4BDA1C796725}"/>
              </a:ext>
            </a:extLst>
          </p:cNvPr>
          <p:cNvSpPr txBox="1">
            <a:spLocks noChangeArrowheads="1"/>
          </p:cNvSpPr>
          <p:nvPr/>
        </p:nvSpPr>
        <p:spPr bwMode="auto">
          <a:xfrm>
            <a:off x="228600" y="2133600"/>
            <a:ext cx="36734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asked her parents what they thought her strengths were for adult living. </a:t>
            </a:r>
          </a:p>
          <a:p>
            <a:pPr>
              <a:buFont typeface="Times" pitchFamily="1" charset="0"/>
              <a:buChar char="•"/>
            </a:pPr>
            <a:r>
              <a:rPr lang="en-US" altLang="en-US"/>
              <a:t>Her parents used some of the information from the Casey Life Skills Assessment combined with their observations for their input. </a:t>
            </a:r>
          </a:p>
        </p:txBody>
      </p:sp>
      <p:sp>
        <p:nvSpPr>
          <p:cNvPr id="57351" name="Text Box 6">
            <a:extLst>
              <a:ext uri="{FF2B5EF4-FFF2-40B4-BE49-F238E27FC236}">
                <a16:creationId xmlns:a16="http://schemas.microsoft.com/office/drawing/2014/main" id="{EE4E7FF5-37D9-414B-7B5B-BF071893DAD8}"/>
              </a:ext>
            </a:extLst>
          </p:cNvPr>
          <p:cNvSpPr txBox="1">
            <a:spLocks noChangeArrowheads="1"/>
          </p:cNvSpPr>
          <p:nvPr/>
        </p:nvSpPr>
        <p:spPr bwMode="auto">
          <a:xfrm>
            <a:off x="4038600" y="3276600"/>
            <a:ext cx="14382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balance my </a:t>
            </a:r>
          </a:p>
          <a:p>
            <a:r>
              <a:rPr lang="en-US" altLang="en-US" sz="1200"/>
              <a:t>     bank statement</a:t>
            </a:r>
          </a:p>
          <a:p>
            <a:r>
              <a:rPr lang="en-US" altLang="en-US" sz="1200"/>
              <a:t>   regularly and I</a:t>
            </a:r>
          </a:p>
          <a:p>
            <a:r>
              <a:rPr lang="en-US" altLang="en-US" sz="1200"/>
              <a:t>  know how to </a:t>
            </a:r>
          </a:p>
          <a:p>
            <a:r>
              <a:rPr lang="en-US" altLang="en-US" sz="1200"/>
              <a:t>  get assistance</a:t>
            </a:r>
          </a:p>
          <a:p>
            <a:r>
              <a:rPr lang="en-US" altLang="en-US" sz="1200"/>
              <a:t>  for housing and </a:t>
            </a:r>
          </a:p>
          <a:p>
            <a:r>
              <a:rPr lang="en-US" altLang="en-US" sz="1200"/>
              <a:t>  paying bills.</a:t>
            </a:r>
          </a:p>
        </p:txBody>
      </p:sp>
      <p:sp>
        <p:nvSpPr>
          <p:cNvPr id="57352" name="Text Box 8">
            <a:extLst>
              <a:ext uri="{FF2B5EF4-FFF2-40B4-BE49-F238E27FC236}">
                <a16:creationId xmlns:a16="http://schemas.microsoft.com/office/drawing/2014/main" id="{0D6E387E-40FC-42F6-1B7F-87453479494F}"/>
              </a:ext>
            </a:extLst>
          </p:cNvPr>
          <p:cNvSpPr txBox="1">
            <a:spLocks noChangeArrowheads="1"/>
          </p:cNvSpPr>
          <p:nvPr/>
        </p:nvSpPr>
        <p:spPr bwMode="auto">
          <a:xfrm>
            <a:off x="6477000" y="2438400"/>
            <a:ext cx="2370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C. J. is very responsible</a:t>
            </a:r>
          </a:p>
          <a:p>
            <a:r>
              <a:rPr lang="en-US" altLang="en-US" sz="1200">
                <a:solidFill>
                  <a:srgbClr val="0000FF"/>
                </a:solidFill>
              </a:rPr>
              <a:t>and can take care of </a:t>
            </a:r>
          </a:p>
          <a:p>
            <a:r>
              <a:rPr lang="en-US" altLang="en-US" sz="1200">
                <a:solidFill>
                  <a:srgbClr val="0000FF"/>
                </a:solidFill>
              </a:rPr>
              <a:t>       herself. She is good with</a:t>
            </a:r>
          </a:p>
          <a:p>
            <a:r>
              <a:rPr lang="en-US" altLang="en-US" sz="1200">
                <a:solidFill>
                  <a:srgbClr val="0000FF"/>
                </a:solidFill>
              </a:rPr>
              <a:t>                 laundry and cooking.</a:t>
            </a:r>
          </a:p>
          <a:p>
            <a:r>
              <a:rPr lang="en-US" altLang="en-US" sz="1200">
                <a:solidFill>
                  <a:srgbClr val="0000FF"/>
                </a:solidFill>
              </a:rPr>
              <a:t>                      She is very social</a:t>
            </a:r>
          </a:p>
          <a:p>
            <a:r>
              <a:rPr lang="en-US" altLang="en-US" sz="1200">
                <a:solidFill>
                  <a:srgbClr val="0000FF"/>
                </a:solidFill>
              </a:rPr>
              <a:t>                         and respectful of</a:t>
            </a:r>
          </a:p>
          <a:p>
            <a:r>
              <a:rPr lang="en-US" altLang="en-US" sz="1200">
                <a:solidFill>
                  <a:srgbClr val="0000FF"/>
                </a:solidFill>
              </a:rPr>
              <a:t>                           her elders.</a:t>
            </a:r>
            <a:endParaRPr lang="en-US" altLang="en-US"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982B025F-899C-24DA-1D86-6C431ADA88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4B2702-F7E6-9045-B4C0-6D71EDF4FC96}" type="slidenum">
              <a:rPr lang="en-US" altLang="en-US" sz="1400"/>
              <a:pPr/>
              <a:t>55</a:t>
            </a:fld>
            <a:endParaRPr lang="en-US" altLang="en-US" sz="1400"/>
          </a:p>
        </p:txBody>
      </p:sp>
      <p:sp>
        <p:nvSpPr>
          <p:cNvPr id="58371" name="Text Box 2">
            <a:extLst>
              <a:ext uri="{FF2B5EF4-FFF2-40B4-BE49-F238E27FC236}">
                <a16:creationId xmlns:a16="http://schemas.microsoft.com/office/drawing/2014/main" id="{69D0EC45-CCF3-675D-F616-DEBCDB8CBC4C}"/>
              </a:ext>
            </a:extLst>
          </p:cNvPr>
          <p:cNvSpPr txBox="1">
            <a:spLocks noChangeArrowheads="1"/>
          </p:cNvSpPr>
          <p:nvPr/>
        </p:nvSpPr>
        <p:spPr bwMode="auto">
          <a:xfrm>
            <a:off x="304800" y="1295400"/>
            <a:ext cx="4632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Strengths</a:t>
            </a:r>
          </a:p>
        </p:txBody>
      </p:sp>
      <p:pic>
        <p:nvPicPr>
          <p:cNvPr id="58372" name="Picture 3">
            <a:extLst>
              <a:ext uri="{FF2B5EF4-FFF2-40B4-BE49-F238E27FC236}">
                <a16:creationId xmlns:a16="http://schemas.microsoft.com/office/drawing/2014/main" id="{BAD5C5A1-0554-AC21-8FD1-736E5D08D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4">
            <a:extLst>
              <a:ext uri="{FF2B5EF4-FFF2-40B4-BE49-F238E27FC236}">
                <a16:creationId xmlns:a16="http://schemas.microsoft.com/office/drawing/2014/main" id="{61988A2D-74BC-B797-91ED-A514B77C914C}"/>
              </a:ext>
            </a:extLst>
          </p:cNvPr>
          <p:cNvSpPr txBox="1">
            <a:spLocks noChangeArrowheads="1"/>
          </p:cNvSpPr>
          <p:nvPr/>
        </p:nvSpPr>
        <p:spPr bwMode="auto">
          <a:xfrm>
            <a:off x="4495800" y="2514600"/>
            <a:ext cx="1936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My strengths</a:t>
            </a:r>
          </a:p>
          <a:p>
            <a:r>
              <a:rPr lang="en-US" altLang="en-US" sz="1200"/>
              <a:t>    include self-care, social</a:t>
            </a:r>
          </a:p>
          <a:p>
            <a:r>
              <a:rPr lang="en-US" altLang="en-US" sz="1200"/>
              <a:t>relationships and</a:t>
            </a:r>
          </a:p>
          <a:p>
            <a:r>
              <a:rPr lang="en-US" altLang="en-US" sz="1200"/>
              <a:t>work life. I </a:t>
            </a:r>
            <a:r>
              <a:rPr lang="en-US" altLang="en-US"/>
              <a:t> </a:t>
            </a:r>
          </a:p>
        </p:txBody>
      </p:sp>
      <p:sp>
        <p:nvSpPr>
          <p:cNvPr id="58374" name="Text Box 5">
            <a:extLst>
              <a:ext uri="{FF2B5EF4-FFF2-40B4-BE49-F238E27FC236}">
                <a16:creationId xmlns:a16="http://schemas.microsoft.com/office/drawing/2014/main" id="{2CDA2F64-22BE-B6F5-797B-C7AE55170BE1}"/>
              </a:ext>
            </a:extLst>
          </p:cNvPr>
          <p:cNvSpPr txBox="1">
            <a:spLocks noChangeArrowheads="1"/>
          </p:cNvSpPr>
          <p:nvPr/>
        </p:nvSpPr>
        <p:spPr bwMode="auto">
          <a:xfrm>
            <a:off x="228600" y="2133600"/>
            <a:ext cx="36734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talked with her teacher about her strengths for adult living.</a:t>
            </a:r>
          </a:p>
          <a:p>
            <a:pPr>
              <a:buFont typeface="Times" pitchFamily="1" charset="0"/>
              <a:buChar char="•"/>
            </a:pPr>
            <a:r>
              <a:rPr lang="en-US" altLang="en-US"/>
              <a:t>Her teacher also used some of the information from the Casey Life Skills Assessment for her input. </a:t>
            </a:r>
          </a:p>
        </p:txBody>
      </p:sp>
      <p:sp>
        <p:nvSpPr>
          <p:cNvPr id="58375" name="Text Box 6">
            <a:extLst>
              <a:ext uri="{FF2B5EF4-FFF2-40B4-BE49-F238E27FC236}">
                <a16:creationId xmlns:a16="http://schemas.microsoft.com/office/drawing/2014/main" id="{8428C7B9-D942-5117-894E-67673F794BA7}"/>
              </a:ext>
            </a:extLst>
          </p:cNvPr>
          <p:cNvSpPr txBox="1">
            <a:spLocks noChangeArrowheads="1"/>
          </p:cNvSpPr>
          <p:nvPr/>
        </p:nvSpPr>
        <p:spPr bwMode="auto">
          <a:xfrm>
            <a:off x="4038600" y="3276600"/>
            <a:ext cx="14382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balance my </a:t>
            </a:r>
          </a:p>
          <a:p>
            <a:r>
              <a:rPr lang="en-US" altLang="en-US" sz="1200"/>
              <a:t>     bank statement</a:t>
            </a:r>
          </a:p>
          <a:p>
            <a:r>
              <a:rPr lang="en-US" altLang="en-US" sz="1200"/>
              <a:t>   regularly and I</a:t>
            </a:r>
          </a:p>
          <a:p>
            <a:r>
              <a:rPr lang="en-US" altLang="en-US" sz="1200"/>
              <a:t>  know how to </a:t>
            </a:r>
          </a:p>
          <a:p>
            <a:r>
              <a:rPr lang="en-US" altLang="en-US" sz="1200"/>
              <a:t>  get assistance</a:t>
            </a:r>
          </a:p>
          <a:p>
            <a:r>
              <a:rPr lang="en-US" altLang="en-US" sz="1200"/>
              <a:t>  for housing and </a:t>
            </a:r>
          </a:p>
          <a:p>
            <a:r>
              <a:rPr lang="en-US" altLang="en-US" sz="1200"/>
              <a:t>  paying bills.</a:t>
            </a:r>
          </a:p>
        </p:txBody>
      </p:sp>
      <p:sp>
        <p:nvSpPr>
          <p:cNvPr id="58376" name="Text Box 7">
            <a:extLst>
              <a:ext uri="{FF2B5EF4-FFF2-40B4-BE49-F238E27FC236}">
                <a16:creationId xmlns:a16="http://schemas.microsoft.com/office/drawing/2014/main" id="{A64BA904-228E-100D-79C8-781B63A73BFB}"/>
              </a:ext>
            </a:extLst>
          </p:cNvPr>
          <p:cNvSpPr txBox="1">
            <a:spLocks noChangeArrowheads="1"/>
          </p:cNvSpPr>
          <p:nvPr/>
        </p:nvSpPr>
        <p:spPr bwMode="auto">
          <a:xfrm>
            <a:off x="6477000" y="2438400"/>
            <a:ext cx="2370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 J. is very responsible</a:t>
            </a:r>
          </a:p>
          <a:p>
            <a:r>
              <a:rPr lang="en-US" altLang="en-US" sz="1200"/>
              <a:t>and can take care of </a:t>
            </a:r>
          </a:p>
          <a:p>
            <a:r>
              <a:rPr lang="en-US" altLang="en-US" sz="1200"/>
              <a:t>       herself. She is good with</a:t>
            </a:r>
          </a:p>
          <a:p>
            <a:r>
              <a:rPr lang="en-US" altLang="en-US" sz="1200"/>
              <a:t>                 laundry and cooking.</a:t>
            </a:r>
          </a:p>
          <a:p>
            <a:r>
              <a:rPr lang="en-US" altLang="en-US" sz="1200"/>
              <a:t>                      She is very social</a:t>
            </a:r>
          </a:p>
          <a:p>
            <a:r>
              <a:rPr lang="en-US" altLang="en-US" sz="1200"/>
              <a:t>                         and respectful of</a:t>
            </a:r>
          </a:p>
          <a:p>
            <a:r>
              <a:rPr lang="en-US" altLang="en-US" sz="1200"/>
              <a:t>                           her elders.</a:t>
            </a:r>
          </a:p>
        </p:txBody>
      </p:sp>
      <p:sp>
        <p:nvSpPr>
          <p:cNvPr id="58377" name="Text Box 10">
            <a:extLst>
              <a:ext uri="{FF2B5EF4-FFF2-40B4-BE49-F238E27FC236}">
                <a16:creationId xmlns:a16="http://schemas.microsoft.com/office/drawing/2014/main" id="{4E5FFCF9-7AA5-0D74-08F8-2D54D73EEB8B}"/>
              </a:ext>
            </a:extLst>
          </p:cNvPr>
          <p:cNvSpPr txBox="1">
            <a:spLocks noChangeArrowheads="1"/>
          </p:cNvSpPr>
          <p:nvPr/>
        </p:nvSpPr>
        <p:spPr bwMode="auto">
          <a:xfrm>
            <a:off x="5334000" y="5410200"/>
            <a:ext cx="2911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C.J. scored highest in work life, social relationships, and self-care on the Casey Life Skills assessment. She is improving her budgeting skills and </a:t>
            </a:r>
          </a:p>
          <a:p>
            <a:r>
              <a:rPr lang="en-US" altLang="en-US" sz="1200">
                <a:solidFill>
                  <a:srgbClr val="0000FF"/>
                </a:solidFill>
              </a:rPr>
              <a:t>gets around well in her community</a:t>
            </a:r>
            <a:r>
              <a:rPr lang="en-US" altLang="en-US" sz="120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a:extLst>
              <a:ext uri="{FF2B5EF4-FFF2-40B4-BE49-F238E27FC236}">
                <a16:creationId xmlns:a16="http://schemas.microsoft.com/office/drawing/2014/main" id="{EC2FFDDD-96B5-FCBC-0E60-C98232633A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F406BD-A01B-7044-959C-BC3DDD93281D}" type="slidenum">
              <a:rPr lang="en-US" altLang="en-US" sz="1400"/>
              <a:pPr/>
              <a:t>56</a:t>
            </a:fld>
            <a:endParaRPr lang="en-US" altLang="en-US" sz="1400"/>
          </a:p>
        </p:txBody>
      </p:sp>
      <p:sp>
        <p:nvSpPr>
          <p:cNvPr id="59395" name="Text Box 2">
            <a:extLst>
              <a:ext uri="{FF2B5EF4-FFF2-40B4-BE49-F238E27FC236}">
                <a16:creationId xmlns:a16="http://schemas.microsoft.com/office/drawing/2014/main" id="{D9296D03-23A5-4AD9-59E7-465F1233F2CB}"/>
              </a:ext>
            </a:extLst>
          </p:cNvPr>
          <p:cNvSpPr txBox="1">
            <a:spLocks noChangeArrowheads="1"/>
          </p:cNvSpPr>
          <p:nvPr/>
        </p:nvSpPr>
        <p:spPr bwMode="auto">
          <a:xfrm>
            <a:off x="304800" y="1219200"/>
            <a:ext cx="4632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Strengths</a:t>
            </a:r>
          </a:p>
        </p:txBody>
      </p:sp>
      <p:pic>
        <p:nvPicPr>
          <p:cNvPr id="59396" name="Picture 3">
            <a:extLst>
              <a:ext uri="{FF2B5EF4-FFF2-40B4-BE49-F238E27FC236}">
                <a16:creationId xmlns:a16="http://schemas.microsoft.com/office/drawing/2014/main" id="{7E18034E-D65D-817B-72FF-D60352851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4">
            <a:extLst>
              <a:ext uri="{FF2B5EF4-FFF2-40B4-BE49-F238E27FC236}">
                <a16:creationId xmlns:a16="http://schemas.microsoft.com/office/drawing/2014/main" id="{FADFAF4D-13EA-DEEB-1669-1700D1EF3456}"/>
              </a:ext>
            </a:extLst>
          </p:cNvPr>
          <p:cNvSpPr txBox="1">
            <a:spLocks noChangeArrowheads="1"/>
          </p:cNvSpPr>
          <p:nvPr/>
        </p:nvSpPr>
        <p:spPr bwMode="auto">
          <a:xfrm>
            <a:off x="4495800" y="2514600"/>
            <a:ext cx="1936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My strengths</a:t>
            </a:r>
          </a:p>
          <a:p>
            <a:r>
              <a:rPr lang="en-US" altLang="en-US" sz="1200"/>
              <a:t>    include self-care, social</a:t>
            </a:r>
          </a:p>
          <a:p>
            <a:r>
              <a:rPr lang="en-US" altLang="en-US" sz="1200"/>
              <a:t>relationships and</a:t>
            </a:r>
          </a:p>
          <a:p>
            <a:r>
              <a:rPr lang="en-US" altLang="en-US" sz="1200"/>
              <a:t>work life. I </a:t>
            </a:r>
            <a:r>
              <a:rPr lang="en-US" altLang="en-US"/>
              <a:t> </a:t>
            </a:r>
          </a:p>
        </p:txBody>
      </p:sp>
      <p:sp>
        <p:nvSpPr>
          <p:cNvPr id="59398" name="Text Box 5">
            <a:extLst>
              <a:ext uri="{FF2B5EF4-FFF2-40B4-BE49-F238E27FC236}">
                <a16:creationId xmlns:a16="http://schemas.microsoft.com/office/drawing/2014/main" id="{CB2E639B-0EE9-9E3C-B248-2869751BB885}"/>
              </a:ext>
            </a:extLst>
          </p:cNvPr>
          <p:cNvSpPr txBox="1">
            <a:spLocks noChangeArrowheads="1"/>
          </p:cNvSpPr>
          <p:nvPr/>
        </p:nvSpPr>
        <p:spPr bwMode="auto">
          <a:xfrm>
            <a:off x="304800" y="1828800"/>
            <a:ext cx="36734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and her teacher then combined information from the three sections into a summary statement.</a:t>
            </a:r>
          </a:p>
          <a:p>
            <a:pPr>
              <a:buFont typeface="Times" pitchFamily="1" charset="0"/>
              <a:buChar char="•"/>
            </a:pPr>
            <a:r>
              <a:rPr lang="en-US" altLang="en-US"/>
              <a:t>They again looked for similarities, and shortened some phrases.</a:t>
            </a:r>
          </a:p>
          <a:p>
            <a:pPr>
              <a:buFont typeface="Times" pitchFamily="1" charset="0"/>
              <a:buChar char="•"/>
            </a:pPr>
            <a:r>
              <a:rPr lang="en-US" altLang="en-US"/>
              <a:t>Her Adult Living strengths were written into a summary statement.</a:t>
            </a:r>
          </a:p>
        </p:txBody>
      </p:sp>
      <p:sp>
        <p:nvSpPr>
          <p:cNvPr id="59399" name="Text Box 6">
            <a:extLst>
              <a:ext uri="{FF2B5EF4-FFF2-40B4-BE49-F238E27FC236}">
                <a16:creationId xmlns:a16="http://schemas.microsoft.com/office/drawing/2014/main" id="{47FF93A5-2354-B922-6D0D-9B674A5BEC4C}"/>
              </a:ext>
            </a:extLst>
          </p:cNvPr>
          <p:cNvSpPr txBox="1">
            <a:spLocks noChangeArrowheads="1"/>
          </p:cNvSpPr>
          <p:nvPr/>
        </p:nvSpPr>
        <p:spPr bwMode="auto">
          <a:xfrm>
            <a:off x="4038600" y="3276600"/>
            <a:ext cx="14382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balance my </a:t>
            </a:r>
          </a:p>
          <a:p>
            <a:r>
              <a:rPr lang="en-US" altLang="en-US" sz="1200"/>
              <a:t>     bank statement</a:t>
            </a:r>
          </a:p>
          <a:p>
            <a:r>
              <a:rPr lang="en-US" altLang="en-US" sz="1200"/>
              <a:t>   regularly and I</a:t>
            </a:r>
          </a:p>
          <a:p>
            <a:r>
              <a:rPr lang="en-US" altLang="en-US" sz="1200"/>
              <a:t>  know how to </a:t>
            </a:r>
          </a:p>
          <a:p>
            <a:r>
              <a:rPr lang="en-US" altLang="en-US" sz="1200"/>
              <a:t>  get assistance</a:t>
            </a:r>
          </a:p>
          <a:p>
            <a:r>
              <a:rPr lang="en-US" altLang="en-US" sz="1200"/>
              <a:t>  for housing and </a:t>
            </a:r>
          </a:p>
          <a:p>
            <a:r>
              <a:rPr lang="en-US" altLang="en-US" sz="1200"/>
              <a:t>  paying bills.</a:t>
            </a:r>
          </a:p>
        </p:txBody>
      </p:sp>
      <p:sp>
        <p:nvSpPr>
          <p:cNvPr id="59400" name="Text Box 7">
            <a:extLst>
              <a:ext uri="{FF2B5EF4-FFF2-40B4-BE49-F238E27FC236}">
                <a16:creationId xmlns:a16="http://schemas.microsoft.com/office/drawing/2014/main" id="{8FA50865-ACC5-4A87-8A0A-3082EB96B542}"/>
              </a:ext>
            </a:extLst>
          </p:cNvPr>
          <p:cNvSpPr txBox="1">
            <a:spLocks noChangeArrowheads="1"/>
          </p:cNvSpPr>
          <p:nvPr/>
        </p:nvSpPr>
        <p:spPr bwMode="auto">
          <a:xfrm>
            <a:off x="6477000" y="2438400"/>
            <a:ext cx="2370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 J. is very responsible</a:t>
            </a:r>
          </a:p>
          <a:p>
            <a:r>
              <a:rPr lang="en-US" altLang="en-US" sz="1200"/>
              <a:t>and can take care of </a:t>
            </a:r>
          </a:p>
          <a:p>
            <a:r>
              <a:rPr lang="en-US" altLang="en-US" sz="1200"/>
              <a:t>       herself. She is good with</a:t>
            </a:r>
          </a:p>
          <a:p>
            <a:r>
              <a:rPr lang="en-US" altLang="en-US" sz="1200"/>
              <a:t>                 laundry and cooking.</a:t>
            </a:r>
          </a:p>
          <a:p>
            <a:r>
              <a:rPr lang="en-US" altLang="en-US" sz="1200"/>
              <a:t>                      She is very social</a:t>
            </a:r>
          </a:p>
          <a:p>
            <a:r>
              <a:rPr lang="en-US" altLang="en-US" sz="1200"/>
              <a:t>                         and respectful of</a:t>
            </a:r>
          </a:p>
          <a:p>
            <a:r>
              <a:rPr lang="en-US" altLang="en-US" sz="1200"/>
              <a:t>                           her elders.</a:t>
            </a:r>
          </a:p>
        </p:txBody>
      </p:sp>
      <p:sp>
        <p:nvSpPr>
          <p:cNvPr id="59401" name="Text Box 8">
            <a:extLst>
              <a:ext uri="{FF2B5EF4-FFF2-40B4-BE49-F238E27FC236}">
                <a16:creationId xmlns:a16="http://schemas.microsoft.com/office/drawing/2014/main" id="{5C90B638-170A-1495-428D-5A2E1A859A74}"/>
              </a:ext>
            </a:extLst>
          </p:cNvPr>
          <p:cNvSpPr txBox="1">
            <a:spLocks noChangeArrowheads="1"/>
          </p:cNvSpPr>
          <p:nvPr/>
        </p:nvSpPr>
        <p:spPr bwMode="auto">
          <a:xfrm>
            <a:off x="5334000" y="5410200"/>
            <a:ext cx="2911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C.J. scored highest in work life, social relationships, and self-care on the Casey Life Skills assessment. She is improving her budgeting skills and </a:t>
            </a:r>
          </a:p>
          <a:p>
            <a:r>
              <a:rPr lang="en-US" altLang="en-US" sz="1200"/>
              <a:t>gets around well in her community.</a:t>
            </a:r>
          </a:p>
        </p:txBody>
      </p:sp>
      <p:sp>
        <p:nvSpPr>
          <p:cNvPr id="59402" name="Text Box 9">
            <a:extLst>
              <a:ext uri="{FF2B5EF4-FFF2-40B4-BE49-F238E27FC236}">
                <a16:creationId xmlns:a16="http://schemas.microsoft.com/office/drawing/2014/main" id="{AC5EF891-DAF6-58EF-1B8B-46AB65B9ED3C}"/>
              </a:ext>
            </a:extLst>
          </p:cNvPr>
          <p:cNvSpPr txBox="1">
            <a:spLocks noChangeArrowheads="1"/>
          </p:cNvSpPr>
          <p:nvPr/>
        </p:nvSpPr>
        <p:spPr bwMode="auto">
          <a:xfrm>
            <a:off x="5638800" y="3429000"/>
            <a:ext cx="1828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strengths for adult living include taking care of myself, social relationships, and work life. I can cook, do laundry, and balance my bank statement.</a:t>
            </a:r>
            <a:endParaRPr lang="en-US" altLang="en-US" sz="1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a:extLst>
              <a:ext uri="{FF2B5EF4-FFF2-40B4-BE49-F238E27FC236}">
                <a16:creationId xmlns:a16="http://schemas.microsoft.com/office/drawing/2014/main" id="{E1D80E71-F763-3DE2-5128-88A9AFE9F0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4B1E97-EC0F-534A-8449-D0DC90C84185}" type="slidenum">
              <a:rPr lang="en-US" altLang="en-US" sz="1400"/>
              <a:pPr/>
              <a:t>57</a:t>
            </a:fld>
            <a:endParaRPr lang="en-US" altLang="en-US" sz="1400"/>
          </a:p>
        </p:txBody>
      </p:sp>
      <p:sp>
        <p:nvSpPr>
          <p:cNvPr id="60419" name="Text Box 2">
            <a:extLst>
              <a:ext uri="{FF2B5EF4-FFF2-40B4-BE49-F238E27FC236}">
                <a16:creationId xmlns:a16="http://schemas.microsoft.com/office/drawing/2014/main" id="{5BC143F5-1DF1-6880-AE19-15AEDAC02400}"/>
              </a:ext>
            </a:extLst>
          </p:cNvPr>
          <p:cNvSpPr txBox="1">
            <a:spLocks noChangeArrowheads="1"/>
          </p:cNvSpPr>
          <p:nvPr/>
        </p:nvSpPr>
        <p:spPr bwMode="auto">
          <a:xfrm>
            <a:off x="304800" y="1219200"/>
            <a:ext cx="3995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Needs</a:t>
            </a:r>
          </a:p>
        </p:txBody>
      </p:sp>
      <p:pic>
        <p:nvPicPr>
          <p:cNvPr id="60420" name="Picture 3">
            <a:extLst>
              <a:ext uri="{FF2B5EF4-FFF2-40B4-BE49-F238E27FC236}">
                <a16:creationId xmlns:a16="http://schemas.microsoft.com/office/drawing/2014/main" id="{41508966-4E03-9AB8-71CD-4DA35BABD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a:extLst>
              <a:ext uri="{FF2B5EF4-FFF2-40B4-BE49-F238E27FC236}">
                <a16:creationId xmlns:a16="http://schemas.microsoft.com/office/drawing/2014/main" id="{A65AD8D1-A4ED-D9E9-BF35-B4D7A950A3FD}"/>
              </a:ext>
            </a:extLst>
          </p:cNvPr>
          <p:cNvSpPr txBox="1">
            <a:spLocks noChangeArrowheads="1"/>
          </p:cNvSpPr>
          <p:nvPr/>
        </p:nvSpPr>
        <p:spPr bwMode="auto">
          <a:xfrm>
            <a:off x="4572000" y="2438400"/>
            <a:ext cx="1936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a:t>
            </a:r>
            <a:r>
              <a:rPr lang="en-US" altLang="en-US" sz="1200">
                <a:solidFill>
                  <a:srgbClr val="0000FF"/>
                </a:solidFill>
              </a:rPr>
              <a:t>I need to work on my daily living skills and money management.</a:t>
            </a:r>
            <a:r>
              <a:rPr lang="en-US" altLang="en-US" sz="1200"/>
              <a:t> </a:t>
            </a:r>
            <a:r>
              <a:rPr lang="en-US" altLang="en-US"/>
              <a:t> </a:t>
            </a:r>
          </a:p>
        </p:txBody>
      </p:sp>
      <p:sp>
        <p:nvSpPr>
          <p:cNvPr id="60422" name="Text Box 5">
            <a:extLst>
              <a:ext uri="{FF2B5EF4-FFF2-40B4-BE49-F238E27FC236}">
                <a16:creationId xmlns:a16="http://schemas.microsoft.com/office/drawing/2014/main" id="{9E358A23-FB4C-7FC6-4EAA-3556E17C131B}"/>
              </a:ext>
            </a:extLst>
          </p:cNvPr>
          <p:cNvSpPr txBox="1">
            <a:spLocks noChangeArrowheads="1"/>
          </p:cNvSpPr>
          <p:nvPr/>
        </p:nvSpPr>
        <p:spPr bwMode="auto">
          <a:xfrm>
            <a:off x="304800" y="1828800"/>
            <a:ext cx="36734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wrote down what she thought she needed to work on for adult living.</a:t>
            </a:r>
          </a:p>
          <a:p>
            <a:pPr>
              <a:buFont typeface="Times" pitchFamily="1" charset="0"/>
              <a:buChar char="•"/>
            </a:pPr>
            <a:r>
              <a:rPr lang="en-US" altLang="en-US"/>
              <a:t>She used the results of the Casey Life Skills Assessment for her section of the needs input circle.</a:t>
            </a:r>
          </a:p>
        </p:txBody>
      </p:sp>
      <p:sp>
        <p:nvSpPr>
          <p:cNvPr id="60423" name="Text Box 6">
            <a:extLst>
              <a:ext uri="{FF2B5EF4-FFF2-40B4-BE49-F238E27FC236}">
                <a16:creationId xmlns:a16="http://schemas.microsoft.com/office/drawing/2014/main" id="{68639000-CC7C-3576-345F-C91F5F7DBAC0}"/>
              </a:ext>
            </a:extLst>
          </p:cNvPr>
          <p:cNvSpPr txBox="1">
            <a:spLocks noChangeArrowheads="1"/>
          </p:cNvSpPr>
          <p:nvPr/>
        </p:nvSpPr>
        <p:spPr bwMode="auto">
          <a:xfrm>
            <a:off x="4038600" y="3276600"/>
            <a:ext cx="43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a:t>
            </a:r>
          </a:p>
        </p:txBody>
      </p:sp>
      <p:sp>
        <p:nvSpPr>
          <p:cNvPr id="60424" name="Text Box 10">
            <a:extLst>
              <a:ext uri="{FF2B5EF4-FFF2-40B4-BE49-F238E27FC236}">
                <a16:creationId xmlns:a16="http://schemas.microsoft.com/office/drawing/2014/main" id="{CCEC2316-CF21-7E27-1300-1E19ED524CAE}"/>
              </a:ext>
            </a:extLst>
          </p:cNvPr>
          <p:cNvSpPr txBox="1">
            <a:spLocks noChangeArrowheads="1"/>
          </p:cNvSpPr>
          <p:nvPr/>
        </p:nvSpPr>
        <p:spPr bwMode="auto">
          <a:xfrm>
            <a:off x="4343400" y="3048000"/>
            <a:ext cx="1481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need to learn how</a:t>
            </a:r>
          </a:p>
          <a:p>
            <a:r>
              <a:rPr lang="en-US" altLang="en-US" sz="1200">
                <a:solidFill>
                  <a:srgbClr val="0000FF"/>
                </a:solidFill>
              </a:rPr>
              <a:t>to budget my</a:t>
            </a:r>
          </a:p>
          <a:p>
            <a:r>
              <a:rPr lang="en-US" altLang="en-US" sz="1200">
                <a:solidFill>
                  <a:srgbClr val="0000FF"/>
                </a:solidFill>
              </a:rPr>
              <a:t>money and </a:t>
            </a:r>
          </a:p>
          <a:p>
            <a:r>
              <a:rPr lang="en-US" altLang="en-US" sz="1200">
                <a:solidFill>
                  <a:srgbClr val="0000FF"/>
                </a:solidFill>
              </a:rPr>
              <a:t>shop for and</a:t>
            </a:r>
          </a:p>
          <a:p>
            <a:r>
              <a:rPr lang="en-US" altLang="en-US" sz="1200">
                <a:solidFill>
                  <a:srgbClr val="0000FF"/>
                </a:solidFill>
              </a:rPr>
              <a:t>prepare</a:t>
            </a:r>
          </a:p>
          <a:p>
            <a:r>
              <a:rPr lang="en-US" altLang="en-US" sz="1200">
                <a:solidFill>
                  <a:srgbClr val="0000FF"/>
                </a:solidFill>
              </a:rPr>
              <a:t>healthy</a:t>
            </a:r>
          </a:p>
          <a:p>
            <a:r>
              <a:rPr lang="en-US" altLang="en-US" sz="1200">
                <a:solidFill>
                  <a:srgbClr val="0000FF"/>
                </a:solidFill>
              </a:rPr>
              <a:t>meals.</a:t>
            </a:r>
            <a:endParaRPr lang="en-US" altLang="en-US" sz="12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8F27AB43-B6A5-D604-408E-646B85E118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405BAB-C5F2-0449-9879-6DF0534D8391}" type="slidenum">
              <a:rPr lang="en-US" altLang="en-US" sz="1400"/>
              <a:pPr/>
              <a:t>58</a:t>
            </a:fld>
            <a:endParaRPr lang="en-US" altLang="en-US" sz="1400"/>
          </a:p>
        </p:txBody>
      </p:sp>
      <p:sp>
        <p:nvSpPr>
          <p:cNvPr id="61443" name="Text Box 2">
            <a:extLst>
              <a:ext uri="{FF2B5EF4-FFF2-40B4-BE49-F238E27FC236}">
                <a16:creationId xmlns:a16="http://schemas.microsoft.com/office/drawing/2014/main" id="{701CB93B-7AEF-71F7-CCF8-FB7C09BE23F9}"/>
              </a:ext>
            </a:extLst>
          </p:cNvPr>
          <p:cNvSpPr txBox="1">
            <a:spLocks noChangeArrowheads="1"/>
          </p:cNvSpPr>
          <p:nvPr/>
        </p:nvSpPr>
        <p:spPr bwMode="auto">
          <a:xfrm>
            <a:off x="304800" y="1219200"/>
            <a:ext cx="3995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Needs</a:t>
            </a:r>
          </a:p>
        </p:txBody>
      </p:sp>
      <p:pic>
        <p:nvPicPr>
          <p:cNvPr id="61444" name="Picture 3">
            <a:extLst>
              <a:ext uri="{FF2B5EF4-FFF2-40B4-BE49-F238E27FC236}">
                <a16:creationId xmlns:a16="http://schemas.microsoft.com/office/drawing/2014/main" id="{9C1BED6D-648A-A30D-0B23-1CB3446BD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4">
            <a:extLst>
              <a:ext uri="{FF2B5EF4-FFF2-40B4-BE49-F238E27FC236}">
                <a16:creationId xmlns:a16="http://schemas.microsoft.com/office/drawing/2014/main" id="{81FA3424-A1B4-55A9-BBB1-9AF9DA1690F8}"/>
              </a:ext>
            </a:extLst>
          </p:cNvPr>
          <p:cNvSpPr txBox="1">
            <a:spLocks noChangeArrowheads="1"/>
          </p:cNvSpPr>
          <p:nvPr/>
        </p:nvSpPr>
        <p:spPr bwMode="auto">
          <a:xfrm>
            <a:off x="4572000" y="2438400"/>
            <a:ext cx="1936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need to work on my daily living skills and money management. </a:t>
            </a:r>
            <a:r>
              <a:rPr lang="en-US" altLang="en-US"/>
              <a:t> </a:t>
            </a:r>
          </a:p>
        </p:txBody>
      </p:sp>
      <p:sp>
        <p:nvSpPr>
          <p:cNvPr id="61446" name="Text Box 5">
            <a:extLst>
              <a:ext uri="{FF2B5EF4-FFF2-40B4-BE49-F238E27FC236}">
                <a16:creationId xmlns:a16="http://schemas.microsoft.com/office/drawing/2014/main" id="{7FAB4CE0-FD01-91D0-C701-5970A6B97814}"/>
              </a:ext>
            </a:extLst>
          </p:cNvPr>
          <p:cNvSpPr txBox="1">
            <a:spLocks noChangeArrowheads="1"/>
          </p:cNvSpPr>
          <p:nvPr/>
        </p:nvSpPr>
        <p:spPr bwMode="auto">
          <a:xfrm>
            <a:off x="304800" y="1828800"/>
            <a:ext cx="36734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asked her parents what things they thought she needed to work on in order to live like an adult.</a:t>
            </a:r>
          </a:p>
          <a:p>
            <a:pPr>
              <a:buFont typeface="Times" pitchFamily="1" charset="0"/>
              <a:buChar char="•"/>
            </a:pPr>
            <a:r>
              <a:rPr lang="en-US" altLang="en-US"/>
              <a:t>They focused on the financial aspects of adult life. </a:t>
            </a:r>
          </a:p>
        </p:txBody>
      </p:sp>
      <p:sp>
        <p:nvSpPr>
          <p:cNvPr id="61447" name="Text Box 6">
            <a:extLst>
              <a:ext uri="{FF2B5EF4-FFF2-40B4-BE49-F238E27FC236}">
                <a16:creationId xmlns:a16="http://schemas.microsoft.com/office/drawing/2014/main" id="{03898257-2596-E1C8-4A52-56398168E847}"/>
              </a:ext>
            </a:extLst>
          </p:cNvPr>
          <p:cNvSpPr txBox="1">
            <a:spLocks noChangeArrowheads="1"/>
          </p:cNvSpPr>
          <p:nvPr/>
        </p:nvSpPr>
        <p:spPr bwMode="auto">
          <a:xfrm>
            <a:off x="4038600" y="3276600"/>
            <a:ext cx="43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a:t>
            </a:r>
          </a:p>
        </p:txBody>
      </p:sp>
      <p:sp>
        <p:nvSpPr>
          <p:cNvPr id="61448" name="Text Box 7">
            <a:extLst>
              <a:ext uri="{FF2B5EF4-FFF2-40B4-BE49-F238E27FC236}">
                <a16:creationId xmlns:a16="http://schemas.microsoft.com/office/drawing/2014/main" id="{9CE99C9B-7DF4-0BB7-3F10-56E986524489}"/>
              </a:ext>
            </a:extLst>
          </p:cNvPr>
          <p:cNvSpPr txBox="1">
            <a:spLocks noChangeArrowheads="1"/>
          </p:cNvSpPr>
          <p:nvPr/>
        </p:nvSpPr>
        <p:spPr bwMode="auto">
          <a:xfrm>
            <a:off x="4343400" y="3048000"/>
            <a:ext cx="1481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need to learn how</a:t>
            </a:r>
          </a:p>
          <a:p>
            <a:r>
              <a:rPr lang="en-US" altLang="en-US" sz="1200"/>
              <a:t>to budget my</a:t>
            </a:r>
          </a:p>
          <a:p>
            <a:r>
              <a:rPr lang="en-US" altLang="en-US" sz="1200"/>
              <a:t>money and </a:t>
            </a:r>
          </a:p>
          <a:p>
            <a:r>
              <a:rPr lang="en-US" altLang="en-US" sz="1200"/>
              <a:t>shop for and</a:t>
            </a:r>
          </a:p>
          <a:p>
            <a:r>
              <a:rPr lang="en-US" altLang="en-US" sz="1200"/>
              <a:t>prepare</a:t>
            </a:r>
          </a:p>
          <a:p>
            <a:r>
              <a:rPr lang="en-US" altLang="en-US" sz="1200"/>
              <a:t>healthy</a:t>
            </a:r>
          </a:p>
          <a:p>
            <a:r>
              <a:rPr lang="en-US" altLang="en-US" sz="1200"/>
              <a:t>meals.</a:t>
            </a:r>
          </a:p>
        </p:txBody>
      </p:sp>
      <p:sp>
        <p:nvSpPr>
          <p:cNvPr id="61449" name="Text Box 8">
            <a:extLst>
              <a:ext uri="{FF2B5EF4-FFF2-40B4-BE49-F238E27FC236}">
                <a16:creationId xmlns:a16="http://schemas.microsoft.com/office/drawing/2014/main" id="{116FEFE8-008B-C46D-BC3F-86DF8901E3AC}"/>
              </a:ext>
            </a:extLst>
          </p:cNvPr>
          <p:cNvSpPr txBox="1">
            <a:spLocks noChangeArrowheads="1"/>
          </p:cNvSpPr>
          <p:nvPr/>
        </p:nvSpPr>
        <p:spPr bwMode="auto">
          <a:xfrm>
            <a:off x="6705600" y="2438400"/>
            <a:ext cx="2286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C. J. needs to learn </a:t>
            </a:r>
          </a:p>
          <a:p>
            <a:r>
              <a:rPr lang="en-US" altLang="en-US" sz="1200">
                <a:solidFill>
                  <a:srgbClr val="0000FF"/>
                </a:solidFill>
              </a:rPr>
              <a:t>how to budget her </a:t>
            </a:r>
          </a:p>
          <a:p>
            <a:r>
              <a:rPr lang="en-US" altLang="en-US" sz="1200">
                <a:solidFill>
                  <a:srgbClr val="0000FF"/>
                </a:solidFill>
              </a:rPr>
              <a:t>   money and pay bills </a:t>
            </a:r>
          </a:p>
          <a:p>
            <a:r>
              <a:rPr lang="en-US" altLang="en-US" sz="1200">
                <a:solidFill>
                  <a:srgbClr val="0000FF"/>
                </a:solidFill>
              </a:rPr>
              <a:t>           on time. Keeping</a:t>
            </a:r>
          </a:p>
          <a:p>
            <a:r>
              <a:rPr lang="en-US" altLang="en-US" sz="1200">
                <a:solidFill>
                  <a:srgbClr val="0000FF"/>
                </a:solidFill>
              </a:rPr>
              <a:t>                track of her </a:t>
            </a:r>
          </a:p>
          <a:p>
            <a:r>
              <a:rPr lang="en-US" altLang="en-US" sz="1200">
                <a:solidFill>
                  <a:srgbClr val="0000FF"/>
                </a:solidFill>
              </a:rPr>
              <a:t>                    expenses will </a:t>
            </a:r>
          </a:p>
          <a:p>
            <a:r>
              <a:rPr lang="en-US" altLang="en-US" sz="1200">
                <a:solidFill>
                  <a:srgbClr val="0000FF"/>
                </a:solidFill>
              </a:rPr>
              <a:t>                     help her to  </a:t>
            </a:r>
          </a:p>
          <a:p>
            <a:r>
              <a:rPr lang="en-US" altLang="en-US" sz="1200">
                <a:solidFill>
                  <a:srgbClr val="0000FF"/>
                </a:solidFill>
              </a:rPr>
              <a:t>                       contribute to the</a:t>
            </a:r>
          </a:p>
          <a:p>
            <a:r>
              <a:rPr lang="en-US" altLang="en-US" sz="1200">
                <a:solidFill>
                  <a:srgbClr val="0000FF"/>
                </a:solidFill>
              </a:rPr>
              <a:t>                        family</a:t>
            </a:r>
          </a:p>
          <a:p>
            <a:r>
              <a:rPr lang="en-US" altLang="en-US" sz="1200">
                <a:solidFill>
                  <a:srgbClr val="0000FF"/>
                </a:solidFill>
              </a:rPr>
              <a:t>                        expenses as</a:t>
            </a:r>
          </a:p>
          <a:p>
            <a:r>
              <a:rPr lang="en-US" altLang="en-US" sz="1200">
                <a:solidFill>
                  <a:srgbClr val="0000FF"/>
                </a:solidFill>
              </a:rPr>
              <a:t>                        she lives here.</a:t>
            </a:r>
            <a:endParaRPr lang="en-US"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a:extLst>
              <a:ext uri="{FF2B5EF4-FFF2-40B4-BE49-F238E27FC236}">
                <a16:creationId xmlns:a16="http://schemas.microsoft.com/office/drawing/2014/main" id="{7E6EDDD0-DD63-4768-CDF8-A719B24ED4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99F1F7-B598-F14F-B67E-C48AFC78885E}" type="slidenum">
              <a:rPr lang="en-US" altLang="en-US" sz="1400"/>
              <a:pPr/>
              <a:t>5</a:t>
            </a:fld>
            <a:endParaRPr lang="en-US" altLang="en-US" sz="1400"/>
          </a:p>
        </p:txBody>
      </p:sp>
      <p:sp>
        <p:nvSpPr>
          <p:cNvPr id="7171" name="Rectangle 2">
            <a:extLst>
              <a:ext uri="{FF2B5EF4-FFF2-40B4-BE49-F238E27FC236}">
                <a16:creationId xmlns:a16="http://schemas.microsoft.com/office/drawing/2014/main" id="{8DBCA3E9-D76B-10FC-15CB-8D0DB2F0C200}"/>
              </a:ext>
            </a:extLst>
          </p:cNvPr>
          <p:cNvSpPr>
            <a:spLocks noGrp="1" noChangeArrowheads="1"/>
          </p:cNvSpPr>
          <p:nvPr>
            <p:ph type="title"/>
          </p:nvPr>
        </p:nvSpPr>
        <p:spPr bwMode="auto">
          <a:xfrm>
            <a:off x="0" y="1143000"/>
            <a:ext cx="6858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t>Vision for Adult Living</a:t>
            </a:r>
            <a:endParaRPr lang="en-US" altLang="en-US"/>
          </a:p>
        </p:txBody>
      </p:sp>
      <p:sp>
        <p:nvSpPr>
          <p:cNvPr id="30723" name="Rectangle 3">
            <a:extLst>
              <a:ext uri="{FF2B5EF4-FFF2-40B4-BE49-F238E27FC236}">
                <a16:creationId xmlns:a16="http://schemas.microsoft.com/office/drawing/2014/main" id="{6B959F20-C1C0-1461-7334-16CDE2286FC7}"/>
              </a:ext>
            </a:extLst>
          </p:cNvPr>
          <p:cNvSpPr>
            <a:spLocks noGrp="1" noChangeArrowheads="1"/>
          </p:cNvSpPr>
          <p:nvPr>
            <p:ph type="body" sz="half" idx="1"/>
          </p:nvPr>
        </p:nvSpPr>
        <p:spPr>
          <a:xfrm>
            <a:off x="685800" y="2362200"/>
            <a:ext cx="3733800" cy="4114800"/>
          </a:xfrm>
        </p:spPr>
        <p:txBody>
          <a:bodyPr/>
          <a:lstStyle/>
          <a:p>
            <a:pPr eaLnBrk="1" hangingPunct="1">
              <a:buFontTx/>
              <a:buNone/>
            </a:pPr>
            <a:r>
              <a:rPr lang="en-US" altLang="en-US" sz="2400"/>
              <a:t>You and your family will</a:t>
            </a:r>
          </a:p>
          <a:p>
            <a:pPr eaLnBrk="1" hangingPunct="1">
              <a:buFontTx/>
              <a:buNone/>
            </a:pPr>
            <a:r>
              <a:rPr lang="en-US" altLang="en-US" sz="2400"/>
              <a:t>consider:</a:t>
            </a:r>
          </a:p>
          <a:p>
            <a:pPr eaLnBrk="1" hangingPunct="1"/>
            <a:r>
              <a:rPr lang="en-US" altLang="en-US" sz="2400"/>
              <a:t>where you will live.</a:t>
            </a:r>
          </a:p>
          <a:p>
            <a:pPr eaLnBrk="1" hangingPunct="1"/>
            <a:r>
              <a:rPr lang="en-US" altLang="en-US" sz="2400"/>
              <a:t>how you will take care of yourself.</a:t>
            </a:r>
          </a:p>
          <a:p>
            <a:pPr eaLnBrk="1" hangingPunct="1"/>
            <a:r>
              <a:rPr lang="en-US" altLang="en-US" sz="2400"/>
              <a:t>how you will participate in your community.</a:t>
            </a:r>
          </a:p>
          <a:p>
            <a:pPr eaLnBrk="1" hangingPunct="1"/>
            <a:endParaRPr lang="en-US" altLang="en-US" sz="1200"/>
          </a:p>
          <a:p>
            <a:pPr eaLnBrk="1" hangingPunct="1"/>
            <a:endParaRPr lang="en-US" altLang="en-US" sz="1200"/>
          </a:p>
          <a:p>
            <a:pPr lvl="1" eaLnBrk="1" hangingPunct="1"/>
            <a:endParaRPr lang="en-US" altLang="en-US" sz="1000"/>
          </a:p>
        </p:txBody>
      </p:sp>
      <p:sp>
        <p:nvSpPr>
          <p:cNvPr id="7173" name="Text Box 7">
            <a:extLst>
              <a:ext uri="{FF2B5EF4-FFF2-40B4-BE49-F238E27FC236}">
                <a16:creationId xmlns:a16="http://schemas.microsoft.com/office/drawing/2014/main" id="{BB9A3693-5F8E-549F-48CA-ABAA49113938}"/>
              </a:ext>
            </a:extLst>
          </p:cNvPr>
          <p:cNvSpPr txBox="1">
            <a:spLocks noChangeArrowheads="1"/>
          </p:cNvSpPr>
          <p:nvPr/>
        </p:nvSpPr>
        <p:spPr bwMode="auto">
          <a:xfrm>
            <a:off x="4708525" y="63579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7174" name="Picture 22" descr="22203298">
            <a:extLst>
              <a:ext uri="{FF2B5EF4-FFF2-40B4-BE49-F238E27FC236}">
                <a16:creationId xmlns:a16="http://schemas.microsoft.com/office/drawing/2014/main" id="{B5AFB717-7239-03C1-AFB7-E53A27659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42672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00E72FA9-ABCE-B36D-43C3-AF7FB6D299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14F065-C1D2-FE47-A9C4-2FEEA9377DDB}" type="slidenum">
              <a:rPr lang="en-US" altLang="en-US" sz="1400"/>
              <a:pPr/>
              <a:t>59</a:t>
            </a:fld>
            <a:endParaRPr lang="en-US" altLang="en-US" sz="1400"/>
          </a:p>
        </p:txBody>
      </p:sp>
      <p:sp>
        <p:nvSpPr>
          <p:cNvPr id="62467" name="Text Box 2">
            <a:extLst>
              <a:ext uri="{FF2B5EF4-FFF2-40B4-BE49-F238E27FC236}">
                <a16:creationId xmlns:a16="http://schemas.microsoft.com/office/drawing/2014/main" id="{DCEA4C4C-AA72-8030-4AD8-91C1EF9AA6E0}"/>
              </a:ext>
            </a:extLst>
          </p:cNvPr>
          <p:cNvSpPr txBox="1">
            <a:spLocks noChangeArrowheads="1"/>
          </p:cNvSpPr>
          <p:nvPr/>
        </p:nvSpPr>
        <p:spPr bwMode="auto">
          <a:xfrm>
            <a:off x="304800" y="1219200"/>
            <a:ext cx="3995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Needs</a:t>
            </a:r>
          </a:p>
        </p:txBody>
      </p:sp>
      <p:pic>
        <p:nvPicPr>
          <p:cNvPr id="62468" name="Picture 3">
            <a:extLst>
              <a:ext uri="{FF2B5EF4-FFF2-40B4-BE49-F238E27FC236}">
                <a16:creationId xmlns:a16="http://schemas.microsoft.com/office/drawing/2014/main" id="{5759B11F-E555-DB2D-F9D0-06FB8367E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4">
            <a:extLst>
              <a:ext uri="{FF2B5EF4-FFF2-40B4-BE49-F238E27FC236}">
                <a16:creationId xmlns:a16="http://schemas.microsoft.com/office/drawing/2014/main" id="{34505DA3-3012-7AE3-6EAA-5E28CF4BF6D4}"/>
              </a:ext>
            </a:extLst>
          </p:cNvPr>
          <p:cNvSpPr txBox="1">
            <a:spLocks noChangeArrowheads="1"/>
          </p:cNvSpPr>
          <p:nvPr/>
        </p:nvSpPr>
        <p:spPr bwMode="auto">
          <a:xfrm>
            <a:off x="4572000" y="2438400"/>
            <a:ext cx="1936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need to work on my daily living skills and money management. </a:t>
            </a:r>
            <a:r>
              <a:rPr lang="en-US" altLang="en-US"/>
              <a:t> </a:t>
            </a:r>
          </a:p>
        </p:txBody>
      </p:sp>
      <p:sp>
        <p:nvSpPr>
          <p:cNvPr id="62470" name="Text Box 5">
            <a:extLst>
              <a:ext uri="{FF2B5EF4-FFF2-40B4-BE49-F238E27FC236}">
                <a16:creationId xmlns:a16="http://schemas.microsoft.com/office/drawing/2014/main" id="{180DF470-DDBE-B3E0-DDBA-F51E690EAAAE}"/>
              </a:ext>
            </a:extLst>
          </p:cNvPr>
          <p:cNvSpPr txBox="1">
            <a:spLocks noChangeArrowheads="1"/>
          </p:cNvSpPr>
          <p:nvPr/>
        </p:nvSpPr>
        <p:spPr bwMode="auto">
          <a:xfrm>
            <a:off x="304800" y="1828800"/>
            <a:ext cx="36734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J.’s teacher saw her adult living needs related to her difficulties with reading and math.</a:t>
            </a:r>
          </a:p>
          <a:p>
            <a:pPr>
              <a:buFont typeface="Times" pitchFamily="1" charset="0"/>
              <a:buChar char="•"/>
            </a:pPr>
            <a:r>
              <a:rPr lang="en-US" altLang="en-US"/>
              <a:t>Her housing and money management section of the Casey Life Skills Assessment was relatively low. </a:t>
            </a:r>
          </a:p>
        </p:txBody>
      </p:sp>
      <p:sp>
        <p:nvSpPr>
          <p:cNvPr id="62471" name="Text Box 6">
            <a:extLst>
              <a:ext uri="{FF2B5EF4-FFF2-40B4-BE49-F238E27FC236}">
                <a16:creationId xmlns:a16="http://schemas.microsoft.com/office/drawing/2014/main" id="{B7D80990-E9D0-33C0-6B75-40AEA7A8933C}"/>
              </a:ext>
            </a:extLst>
          </p:cNvPr>
          <p:cNvSpPr txBox="1">
            <a:spLocks noChangeArrowheads="1"/>
          </p:cNvSpPr>
          <p:nvPr/>
        </p:nvSpPr>
        <p:spPr bwMode="auto">
          <a:xfrm>
            <a:off x="4038600" y="3276600"/>
            <a:ext cx="43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a:t>
            </a:r>
          </a:p>
        </p:txBody>
      </p:sp>
      <p:sp>
        <p:nvSpPr>
          <p:cNvPr id="62472" name="Text Box 7">
            <a:extLst>
              <a:ext uri="{FF2B5EF4-FFF2-40B4-BE49-F238E27FC236}">
                <a16:creationId xmlns:a16="http://schemas.microsoft.com/office/drawing/2014/main" id="{DA686BD3-8611-0110-5214-6F9CDB8770C1}"/>
              </a:ext>
            </a:extLst>
          </p:cNvPr>
          <p:cNvSpPr txBox="1">
            <a:spLocks noChangeArrowheads="1"/>
          </p:cNvSpPr>
          <p:nvPr/>
        </p:nvSpPr>
        <p:spPr bwMode="auto">
          <a:xfrm>
            <a:off x="4343400" y="3048000"/>
            <a:ext cx="1481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need to learn how</a:t>
            </a:r>
          </a:p>
          <a:p>
            <a:r>
              <a:rPr lang="en-US" altLang="en-US" sz="1200"/>
              <a:t>to budget my</a:t>
            </a:r>
          </a:p>
          <a:p>
            <a:r>
              <a:rPr lang="en-US" altLang="en-US" sz="1200"/>
              <a:t>money and </a:t>
            </a:r>
          </a:p>
          <a:p>
            <a:r>
              <a:rPr lang="en-US" altLang="en-US" sz="1200"/>
              <a:t>shop for and</a:t>
            </a:r>
          </a:p>
          <a:p>
            <a:r>
              <a:rPr lang="en-US" altLang="en-US" sz="1200"/>
              <a:t>prepare</a:t>
            </a:r>
          </a:p>
          <a:p>
            <a:r>
              <a:rPr lang="en-US" altLang="en-US" sz="1200"/>
              <a:t>healthy</a:t>
            </a:r>
          </a:p>
          <a:p>
            <a:r>
              <a:rPr lang="en-US" altLang="en-US" sz="1200"/>
              <a:t>meals.</a:t>
            </a:r>
          </a:p>
        </p:txBody>
      </p:sp>
      <p:sp>
        <p:nvSpPr>
          <p:cNvPr id="62473" name="Text Box 8">
            <a:extLst>
              <a:ext uri="{FF2B5EF4-FFF2-40B4-BE49-F238E27FC236}">
                <a16:creationId xmlns:a16="http://schemas.microsoft.com/office/drawing/2014/main" id="{007FCA87-9A2E-3629-72B5-D49077936BB3}"/>
              </a:ext>
            </a:extLst>
          </p:cNvPr>
          <p:cNvSpPr txBox="1">
            <a:spLocks noChangeArrowheads="1"/>
          </p:cNvSpPr>
          <p:nvPr/>
        </p:nvSpPr>
        <p:spPr bwMode="auto">
          <a:xfrm>
            <a:off x="6705600" y="2438400"/>
            <a:ext cx="2286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 J. needs to learn </a:t>
            </a:r>
          </a:p>
          <a:p>
            <a:r>
              <a:rPr lang="en-US" altLang="en-US" sz="1200"/>
              <a:t>how to budget her </a:t>
            </a:r>
          </a:p>
          <a:p>
            <a:r>
              <a:rPr lang="en-US" altLang="en-US" sz="1200"/>
              <a:t>   money and pay bills </a:t>
            </a:r>
          </a:p>
          <a:p>
            <a:r>
              <a:rPr lang="en-US" altLang="en-US" sz="1200"/>
              <a:t>           on time. Keeping</a:t>
            </a:r>
          </a:p>
          <a:p>
            <a:r>
              <a:rPr lang="en-US" altLang="en-US" sz="1200"/>
              <a:t>                track of her </a:t>
            </a:r>
          </a:p>
          <a:p>
            <a:r>
              <a:rPr lang="en-US" altLang="en-US" sz="1200"/>
              <a:t>                    expenses will </a:t>
            </a:r>
          </a:p>
          <a:p>
            <a:r>
              <a:rPr lang="en-US" altLang="en-US" sz="1200"/>
              <a:t>                     help her to  </a:t>
            </a:r>
          </a:p>
          <a:p>
            <a:r>
              <a:rPr lang="en-US" altLang="en-US" sz="1200"/>
              <a:t>                       contribute to the</a:t>
            </a:r>
          </a:p>
          <a:p>
            <a:r>
              <a:rPr lang="en-US" altLang="en-US" sz="1200"/>
              <a:t>                        family</a:t>
            </a:r>
          </a:p>
          <a:p>
            <a:r>
              <a:rPr lang="en-US" altLang="en-US" sz="1200"/>
              <a:t>                        expenses as</a:t>
            </a:r>
          </a:p>
          <a:p>
            <a:r>
              <a:rPr lang="en-US" altLang="en-US" sz="1200"/>
              <a:t>                        she lives here.</a:t>
            </a:r>
          </a:p>
        </p:txBody>
      </p:sp>
      <p:sp>
        <p:nvSpPr>
          <p:cNvPr id="62474" name="Text Box 9">
            <a:extLst>
              <a:ext uri="{FF2B5EF4-FFF2-40B4-BE49-F238E27FC236}">
                <a16:creationId xmlns:a16="http://schemas.microsoft.com/office/drawing/2014/main" id="{CEC91061-BCBD-4266-FA6B-05526F91041A}"/>
              </a:ext>
            </a:extLst>
          </p:cNvPr>
          <p:cNvSpPr txBox="1">
            <a:spLocks noChangeArrowheads="1"/>
          </p:cNvSpPr>
          <p:nvPr/>
        </p:nvSpPr>
        <p:spPr bwMode="auto">
          <a:xfrm>
            <a:off x="5394325" y="53721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2475" name="Text Box 10">
            <a:extLst>
              <a:ext uri="{FF2B5EF4-FFF2-40B4-BE49-F238E27FC236}">
                <a16:creationId xmlns:a16="http://schemas.microsoft.com/office/drawing/2014/main" id="{B7EEC672-902C-0FF4-C927-9F9F08817699}"/>
              </a:ext>
            </a:extLst>
          </p:cNvPr>
          <p:cNvSpPr txBox="1">
            <a:spLocks noChangeArrowheads="1"/>
          </p:cNvSpPr>
          <p:nvPr/>
        </p:nvSpPr>
        <p:spPr bwMode="auto">
          <a:xfrm>
            <a:off x="5394325" y="5372100"/>
            <a:ext cx="2911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C. J.’s difficulties with reading and math might cause problems when it comes time to fill out various paperwork forms and budgeting for household goods </a:t>
            </a:r>
          </a:p>
          <a:p>
            <a:r>
              <a:rPr lang="en-US" altLang="en-US" sz="1200">
                <a:solidFill>
                  <a:srgbClr val="0000FF"/>
                </a:solidFill>
              </a:rPr>
              <a:t>and maintenance.</a:t>
            </a:r>
            <a:endParaRPr lang="en-US" altLang="en-US" sz="1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3C04F3D0-C527-41DB-9319-335357EE9D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FA6C02-8A72-854E-9AC8-5EC39C33AC0C}" type="slidenum">
              <a:rPr lang="en-US" altLang="en-US" sz="1400"/>
              <a:pPr/>
              <a:t>60</a:t>
            </a:fld>
            <a:endParaRPr lang="en-US" altLang="en-US" sz="1400"/>
          </a:p>
        </p:txBody>
      </p:sp>
      <p:sp>
        <p:nvSpPr>
          <p:cNvPr id="63491" name="Text Box 2">
            <a:extLst>
              <a:ext uri="{FF2B5EF4-FFF2-40B4-BE49-F238E27FC236}">
                <a16:creationId xmlns:a16="http://schemas.microsoft.com/office/drawing/2014/main" id="{871D9C97-0C55-9EA9-B9CB-29DBDADF4B02}"/>
              </a:ext>
            </a:extLst>
          </p:cNvPr>
          <p:cNvSpPr txBox="1">
            <a:spLocks noChangeArrowheads="1"/>
          </p:cNvSpPr>
          <p:nvPr/>
        </p:nvSpPr>
        <p:spPr bwMode="auto">
          <a:xfrm>
            <a:off x="304800" y="1219200"/>
            <a:ext cx="3995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Needs</a:t>
            </a:r>
          </a:p>
        </p:txBody>
      </p:sp>
      <p:pic>
        <p:nvPicPr>
          <p:cNvPr id="63492" name="Picture 3">
            <a:extLst>
              <a:ext uri="{FF2B5EF4-FFF2-40B4-BE49-F238E27FC236}">
                <a16:creationId xmlns:a16="http://schemas.microsoft.com/office/drawing/2014/main" id="{05E87AC7-5A49-8DD3-67C3-B4671E3A8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8482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a:extLst>
              <a:ext uri="{FF2B5EF4-FFF2-40B4-BE49-F238E27FC236}">
                <a16:creationId xmlns:a16="http://schemas.microsoft.com/office/drawing/2014/main" id="{DB9A4FA2-3B8C-1EBD-DF20-F519AA1B0C0F}"/>
              </a:ext>
            </a:extLst>
          </p:cNvPr>
          <p:cNvSpPr txBox="1">
            <a:spLocks noChangeArrowheads="1"/>
          </p:cNvSpPr>
          <p:nvPr/>
        </p:nvSpPr>
        <p:spPr bwMode="auto">
          <a:xfrm>
            <a:off x="4572000" y="2438400"/>
            <a:ext cx="1936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need to work on my daily living skills and money management. </a:t>
            </a:r>
            <a:r>
              <a:rPr lang="en-US" altLang="en-US"/>
              <a:t> </a:t>
            </a:r>
          </a:p>
        </p:txBody>
      </p:sp>
      <p:sp>
        <p:nvSpPr>
          <p:cNvPr id="63494" name="Text Box 5">
            <a:extLst>
              <a:ext uri="{FF2B5EF4-FFF2-40B4-BE49-F238E27FC236}">
                <a16:creationId xmlns:a16="http://schemas.microsoft.com/office/drawing/2014/main" id="{131FE8B1-ADDB-F8BF-7F1D-E51DE69FCB55}"/>
              </a:ext>
            </a:extLst>
          </p:cNvPr>
          <p:cNvSpPr txBox="1">
            <a:spLocks noChangeArrowheads="1"/>
          </p:cNvSpPr>
          <p:nvPr/>
        </p:nvSpPr>
        <p:spPr bwMode="auto">
          <a:xfrm>
            <a:off x="304800" y="1828800"/>
            <a:ext cx="36734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Times" pitchFamily="1" charset="0"/>
              <a:buChar char="•"/>
            </a:pPr>
            <a:r>
              <a:rPr lang="en-US" altLang="en-US"/>
              <a:t>C. J. and her teacher combined her needs into a summary statement. </a:t>
            </a:r>
          </a:p>
          <a:p>
            <a:pPr>
              <a:buFont typeface="Times" pitchFamily="1" charset="0"/>
              <a:buChar char="•"/>
            </a:pPr>
            <a:r>
              <a:rPr lang="en-US" altLang="en-US"/>
              <a:t>C. J. looked for similarities and reworded some phrases.</a:t>
            </a:r>
          </a:p>
          <a:p>
            <a:pPr>
              <a:buFont typeface="Times" pitchFamily="1" charset="0"/>
              <a:buChar char="•"/>
            </a:pPr>
            <a:r>
              <a:rPr lang="en-US" altLang="en-US"/>
              <a:t>She then wrote her summary needs statement.</a:t>
            </a:r>
          </a:p>
        </p:txBody>
      </p:sp>
      <p:sp>
        <p:nvSpPr>
          <p:cNvPr id="63495" name="Text Box 6">
            <a:extLst>
              <a:ext uri="{FF2B5EF4-FFF2-40B4-BE49-F238E27FC236}">
                <a16:creationId xmlns:a16="http://schemas.microsoft.com/office/drawing/2014/main" id="{43B80D06-BE91-496B-B092-B7453BC0D4E0}"/>
              </a:ext>
            </a:extLst>
          </p:cNvPr>
          <p:cNvSpPr txBox="1">
            <a:spLocks noChangeArrowheads="1"/>
          </p:cNvSpPr>
          <p:nvPr/>
        </p:nvSpPr>
        <p:spPr bwMode="auto">
          <a:xfrm>
            <a:off x="4038600" y="3276600"/>
            <a:ext cx="438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a:t>
            </a:r>
          </a:p>
        </p:txBody>
      </p:sp>
      <p:sp>
        <p:nvSpPr>
          <p:cNvPr id="63496" name="Text Box 7">
            <a:extLst>
              <a:ext uri="{FF2B5EF4-FFF2-40B4-BE49-F238E27FC236}">
                <a16:creationId xmlns:a16="http://schemas.microsoft.com/office/drawing/2014/main" id="{26CB4E62-03EF-AAF7-04B8-E9837A5A8CDC}"/>
              </a:ext>
            </a:extLst>
          </p:cNvPr>
          <p:cNvSpPr txBox="1">
            <a:spLocks noChangeArrowheads="1"/>
          </p:cNvSpPr>
          <p:nvPr/>
        </p:nvSpPr>
        <p:spPr bwMode="auto">
          <a:xfrm>
            <a:off x="4343400" y="3048000"/>
            <a:ext cx="14811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I need to learn how</a:t>
            </a:r>
          </a:p>
          <a:p>
            <a:r>
              <a:rPr lang="en-US" altLang="en-US" sz="1200"/>
              <a:t>to budget my</a:t>
            </a:r>
          </a:p>
          <a:p>
            <a:r>
              <a:rPr lang="en-US" altLang="en-US" sz="1200"/>
              <a:t>money and </a:t>
            </a:r>
          </a:p>
          <a:p>
            <a:r>
              <a:rPr lang="en-US" altLang="en-US" sz="1200"/>
              <a:t>shop for and</a:t>
            </a:r>
          </a:p>
          <a:p>
            <a:r>
              <a:rPr lang="en-US" altLang="en-US" sz="1200"/>
              <a:t>prepare</a:t>
            </a:r>
          </a:p>
          <a:p>
            <a:r>
              <a:rPr lang="en-US" altLang="en-US" sz="1200"/>
              <a:t>healthy</a:t>
            </a:r>
          </a:p>
          <a:p>
            <a:r>
              <a:rPr lang="en-US" altLang="en-US" sz="1200"/>
              <a:t>meals.</a:t>
            </a:r>
          </a:p>
        </p:txBody>
      </p:sp>
      <p:sp>
        <p:nvSpPr>
          <p:cNvPr id="63497" name="Text Box 8">
            <a:extLst>
              <a:ext uri="{FF2B5EF4-FFF2-40B4-BE49-F238E27FC236}">
                <a16:creationId xmlns:a16="http://schemas.microsoft.com/office/drawing/2014/main" id="{A3A7BEF7-C47A-D686-A211-994E33AC36AA}"/>
              </a:ext>
            </a:extLst>
          </p:cNvPr>
          <p:cNvSpPr txBox="1">
            <a:spLocks noChangeArrowheads="1"/>
          </p:cNvSpPr>
          <p:nvPr/>
        </p:nvSpPr>
        <p:spPr bwMode="auto">
          <a:xfrm>
            <a:off x="6705600" y="2438400"/>
            <a:ext cx="2286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 J. needs to learn </a:t>
            </a:r>
          </a:p>
          <a:p>
            <a:r>
              <a:rPr lang="en-US" altLang="en-US" sz="1200"/>
              <a:t>how to budget her </a:t>
            </a:r>
          </a:p>
          <a:p>
            <a:r>
              <a:rPr lang="en-US" altLang="en-US" sz="1200"/>
              <a:t>   money and pay bills </a:t>
            </a:r>
          </a:p>
          <a:p>
            <a:r>
              <a:rPr lang="en-US" altLang="en-US" sz="1200"/>
              <a:t>           on time. Keeping</a:t>
            </a:r>
          </a:p>
          <a:p>
            <a:r>
              <a:rPr lang="en-US" altLang="en-US" sz="1200"/>
              <a:t>                track of her </a:t>
            </a:r>
          </a:p>
          <a:p>
            <a:r>
              <a:rPr lang="en-US" altLang="en-US" sz="1200"/>
              <a:t>                    expenses will </a:t>
            </a:r>
          </a:p>
          <a:p>
            <a:r>
              <a:rPr lang="en-US" altLang="en-US" sz="1200"/>
              <a:t>                     help her to  </a:t>
            </a:r>
          </a:p>
          <a:p>
            <a:r>
              <a:rPr lang="en-US" altLang="en-US" sz="1200"/>
              <a:t>                       contribute to the</a:t>
            </a:r>
          </a:p>
          <a:p>
            <a:r>
              <a:rPr lang="en-US" altLang="en-US" sz="1200"/>
              <a:t>                        family</a:t>
            </a:r>
          </a:p>
          <a:p>
            <a:r>
              <a:rPr lang="en-US" altLang="en-US" sz="1200"/>
              <a:t>                        expenses as</a:t>
            </a:r>
          </a:p>
          <a:p>
            <a:r>
              <a:rPr lang="en-US" altLang="en-US" sz="1200"/>
              <a:t>                        she lives here.</a:t>
            </a:r>
          </a:p>
        </p:txBody>
      </p:sp>
      <p:sp>
        <p:nvSpPr>
          <p:cNvPr id="63498" name="Text Box 9">
            <a:extLst>
              <a:ext uri="{FF2B5EF4-FFF2-40B4-BE49-F238E27FC236}">
                <a16:creationId xmlns:a16="http://schemas.microsoft.com/office/drawing/2014/main" id="{D300299E-921E-7F61-5263-89FC208EB7B7}"/>
              </a:ext>
            </a:extLst>
          </p:cNvPr>
          <p:cNvSpPr txBox="1">
            <a:spLocks noChangeArrowheads="1"/>
          </p:cNvSpPr>
          <p:nvPr/>
        </p:nvSpPr>
        <p:spPr bwMode="auto">
          <a:xfrm>
            <a:off x="5394325" y="53721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p>
        </p:txBody>
      </p:sp>
      <p:sp>
        <p:nvSpPr>
          <p:cNvPr id="63499" name="Text Box 10">
            <a:extLst>
              <a:ext uri="{FF2B5EF4-FFF2-40B4-BE49-F238E27FC236}">
                <a16:creationId xmlns:a16="http://schemas.microsoft.com/office/drawing/2014/main" id="{A8677962-2544-DAA4-CF73-317016311A83}"/>
              </a:ext>
            </a:extLst>
          </p:cNvPr>
          <p:cNvSpPr txBox="1">
            <a:spLocks noChangeArrowheads="1"/>
          </p:cNvSpPr>
          <p:nvPr/>
        </p:nvSpPr>
        <p:spPr bwMode="auto">
          <a:xfrm>
            <a:off x="5394325" y="5372100"/>
            <a:ext cx="291147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 J.’s difficulties with reading and math might cause problems when it comes time to fill out various paperwork forms and budgeting for household goods </a:t>
            </a:r>
          </a:p>
          <a:p>
            <a:r>
              <a:rPr lang="en-US" altLang="en-US" sz="1200"/>
              <a:t>and maintenance.</a:t>
            </a:r>
          </a:p>
        </p:txBody>
      </p:sp>
      <p:sp>
        <p:nvSpPr>
          <p:cNvPr id="63500" name="Text Box 12">
            <a:extLst>
              <a:ext uri="{FF2B5EF4-FFF2-40B4-BE49-F238E27FC236}">
                <a16:creationId xmlns:a16="http://schemas.microsoft.com/office/drawing/2014/main" id="{D1355AC5-5EB4-E9C7-073F-7099A14A451C}"/>
              </a:ext>
            </a:extLst>
          </p:cNvPr>
          <p:cNvSpPr txBox="1">
            <a:spLocks noChangeArrowheads="1"/>
          </p:cNvSpPr>
          <p:nvPr/>
        </p:nvSpPr>
        <p:spPr bwMode="auto">
          <a:xfrm>
            <a:off x="5715000" y="3429000"/>
            <a:ext cx="1844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My adult living needs include math concerns like budgeting and keeping track of expenses, reading forms and labels, and having a more healthy diet.</a:t>
            </a:r>
            <a:r>
              <a:rPr lang="en-US" altLang="en-US" sz="120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6D182CF0-E690-A5F4-33E2-5A456999B1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4567F6-2199-7B41-B118-546207F13917}" type="slidenum">
              <a:rPr lang="en-US" altLang="en-US" sz="1400"/>
              <a:pPr/>
              <a:t>61</a:t>
            </a:fld>
            <a:endParaRPr lang="en-US" altLang="en-US" sz="1400"/>
          </a:p>
        </p:txBody>
      </p:sp>
      <p:pic>
        <p:nvPicPr>
          <p:cNvPr id="64515" name="Picture 3">
            <a:extLst>
              <a:ext uri="{FF2B5EF4-FFF2-40B4-BE49-F238E27FC236}">
                <a16:creationId xmlns:a16="http://schemas.microsoft.com/office/drawing/2014/main" id="{083FCE58-C1D2-73CF-7D4C-C079C40C9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76400"/>
            <a:ext cx="47736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a:extLst>
              <a:ext uri="{FF2B5EF4-FFF2-40B4-BE49-F238E27FC236}">
                <a16:creationId xmlns:a16="http://schemas.microsoft.com/office/drawing/2014/main" id="{AE94962A-1801-2B8A-7BF6-8B64D201203E}"/>
              </a:ext>
            </a:extLst>
          </p:cNvPr>
          <p:cNvSpPr txBox="1">
            <a:spLocks noChangeArrowheads="1"/>
          </p:cNvSpPr>
          <p:nvPr/>
        </p:nvSpPr>
        <p:spPr bwMode="auto">
          <a:xfrm>
            <a:off x="533400" y="1295400"/>
            <a:ext cx="3919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Adult Living Vision</a:t>
            </a:r>
          </a:p>
        </p:txBody>
      </p:sp>
      <p:sp>
        <p:nvSpPr>
          <p:cNvPr id="64517" name="Text Box 7">
            <a:extLst>
              <a:ext uri="{FF2B5EF4-FFF2-40B4-BE49-F238E27FC236}">
                <a16:creationId xmlns:a16="http://schemas.microsoft.com/office/drawing/2014/main" id="{468998C5-6D56-AAC2-7341-49D2AB80417B}"/>
              </a:ext>
            </a:extLst>
          </p:cNvPr>
          <p:cNvSpPr txBox="1">
            <a:spLocks noChangeArrowheads="1"/>
          </p:cNvSpPr>
          <p:nvPr/>
        </p:nvSpPr>
        <p:spPr bwMode="auto">
          <a:xfrm>
            <a:off x="3962400" y="2362200"/>
            <a:ext cx="243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                     I would like to live</a:t>
            </a:r>
          </a:p>
          <a:p>
            <a:r>
              <a:rPr lang="en-US" altLang="en-US" sz="1200"/>
              <a:t>                 either at home with my</a:t>
            </a:r>
          </a:p>
          <a:p>
            <a:r>
              <a:rPr lang="en-US" altLang="en-US" sz="1200"/>
              <a:t>              family or close to </a:t>
            </a:r>
          </a:p>
          <a:p>
            <a:r>
              <a:rPr lang="en-US" altLang="en-US" sz="1200"/>
              <a:t>            home with a </a:t>
            </a:r>
          </a:p>
          <a:p>
            <a:r>
              <a:rPr lang="en-US" altLang="en-US" sz="1200"/>
              <a:t>          roommate.</a:t>
            </a:r>
          </a:p>
        </p:txBody>
      </p:sp>
      <p:sp>
        <p:nvSpPr>
          <p:cNvPr id="64518" name="Text Box 8">
            <a:extLst>
              <a:ext uri="{FF2B5EF4-FFF2-40B4-BE49-F238E27FC236}">
                <a16:creationId xmlns:a16="http://schemas.microsoft.com/office/drawing/2014/main" id="{6C035ED9-3812-EDFF-D4AA-539160999776}"/>
              </a:ext>
            </a:extLst>
          </p:cNvPr>
          <p:cNvSpPr txBox="1">
            <a:spLocks noChangeArrowheads="1"/>
          </p:cNvSpPr>
          <p:nvPr/>
        </p:nvSpPr>
        <p:spPr bwMode="auto">
          <a:xfrm>
            <a:off x="6553200" y="2362200"/>
            <a:ext cx="18446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We would like for C. J.</a:t>
            </a:r>
          </a:p>
          <a:p>
            <a:r>
              <a:rPr lang="en-US" altLang="en-US" sz="1200"/>
              <a:t>to live with us and help</a:t>
            </a:r>
          </a:p>
          <a:p>
            <a:r>
              <a:rPr lang="en-US" altLang="en-US" sz="1200"/>
              <a:t>        support the family.</a:t>
            </a:r>
          </a:p>
        </p:txBody>
      </p:sp>
      <p:sp>
        <p:nvSpPr>
          <p:cNvPr id="64519" name="Text Box 9">
            <a:extLst>
              <a:ext uri="{FF2B5EF4-FFF2-40B4-BE49-F238E27FC236}">
                <a16:creationId xmlns:a16="http://schemas.microsoft.com/office/drawing/2014/main" id="{898774C8-CE23-67D3-4FD8-4635AA30B586}"/>
              </a:ext>
            </a:extLst>
          </p:cNvPr>
          <p:cNvSpPr txBox="1">
            <a:spLocks noChangeArrowheads="1"/>
          </p:cNvSpPr>
          <p:nvPr/>
        </p:nvSpPr>
        <p:spPr bwMode="auto">
          <a:xfrm>
            <a:off x="5546725" y="5295900"/>
            <a:ext cx="275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C. J. will do well living independently or with a roommate. </a:t>
            </a:r>
          </a:p>
        </p:txBody>
      </p:sp>
      <p:sp>
        <p:nvSpPr>
          <p:cNvPr id="64520" name="Text Box 10">
            <a:extLst>
              <a:ext uri="{FF2B5EF4-FFF2-40B4-BE49-F238E27FC236}">
                <a16:creationId xmlns:a16="http://schemas.microsoft.com/office/drawing/2014/main" id="{E2145FF6-8436-9DB5-2FE2-6240705B82FA}"/>
              </a:ext>
            </a:extLst>
          </p:cNvPr>
          <p:cNvSpPr txBox="1">
            <a:spLocks noChangeArrowheads="1"/>
          </p:cNvSpPr>
          <p:nvPr/>
        </p:nvSpPr>
        <p:spPr bwMode="auto">
          <a:xfrm>
            <a:off x="5622925" y="3314700"/>
            <a:ext cx="169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FF"/>
                </a:solidFill>
              </a:rPr>
              <a:t>I will live at home at least for a while. I will get information about what it takes to live away from home with a roommate.</a:t>
            </a:r>
            <a:endParaRPr lang="en-US" altLang="en-US" sz="12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a:extLst>
              <a:ext uri="{FF2B5EF4-FFF2-40B4-BE49-F238E27FC236}">
                <a16:creationId xmlns:a16="http://schemas.microsoft.com/office/drawing/2014/main" id="{C101E318-7CE6-4383-DFA2-564EDDD685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3D5271-BAA2-5448-9E3B-39715AB5F920}" type="slidenum">
              <a:rPr lang="en-US" altLang="en-US" sz="1400"/>
              <a:pPr/>
              <a:t>62</a:t>
            </a:fld>
            <a:endParaRPr lang="en-US" altLang="en-US" sz="1400"/>
          </a:p>
        </p:txBody>
      </p:sp>
      <p:sp>
        <p:nvSpPr>
          <p:cNvPr id="65539" name="Rectangle 2">
            <a:extLst>
              <a:ext uri="{FF2B5EF4-FFF2-40B4-BE49-F238E27FC236}">
                <a16:creationId xmlns:a16="http://schemas.microsoft.com/office/drawing/2014/main" id="{EC8F7233-0030-83F5-FD61-32806DBF4380}"/>
              </a:ext>
            </a:extLst>
          </p:cNvPr>
          <p:cNvSpPr>
            <a:spLocks noGrp="1" noChangeArrowheads="1"/>
          </p:cNvSpPr>
          <p:nvPr>
            <p:ph type="title"/>
          </p:nvPr>
        </p:nvSpPr>
        <p:spPr bwMode="auto">
          <a:xfrm>
            <a:off x="0" y="1295400"/>
            <a:ext cx="7848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600" u="sng"/>
              <a:t>Activity</a:t>
            </a:r>
            <a:r>
              <a:rPr lang="en-US" altLang="en-US" sz="3600"/>
              <a:t>: Write your own Vision for Adult Living using the Input Circles</a:t>
            </a:r>
            <a:endParaRPr lang="en-US" altLang="en-US"/>
          </a:p>
        </p:txBody>
      </p:sp>
      <p:sp>
        <p:nvSpPr>
          <p:cNvPr id="65540" name="Rectangle 4">
            <a:extLst>
              <a:ext uri="{FF2B5EF4-FFF2-40B4-BE49-F238E27FC236}">
                <a16:creationId xmlns:a16="http://schemas.microsoft.com/office/drawing/2014/main" id="{0CF5BC8B-AEA5-9710-4555-4C529906DE72}"/>
              </a:ext>
            </a:extLst>
          </p:cNvPr>
          <p:cNvSpPr>
            <a:spLocks noGrp="1" noChangeArrowheads="1"/>
          </p:cNvSpPr>
          <p:nvPr>
            <p:ph type="body" sz="half" idx="2"/>
          </p:nvPr>
        </p:nvSpPr>
        <p:spPr>
          <a:xfrm>
            <a:off x="4800600" y="2438400"/>
            <a:ext cx="3810000" cy="4114800"/>
          </a:xfrm>
        </p:spPr>
        <p:txBody>
          <a:bodyPr/>
          <a:lstStyle/>
          <a:p>
            <a:pPr eaLnBrk="1" hangingPunct="1"/>
            <a:r>
              <a:rPr lang="en-US" altLang="en-US" sz="2800"/>
              <a:t>Take 4 blank input circles home so you and your family can complete a circle for your Adult Living:</a:t>
            </a:r>
          </a:p>
          <a:p>
            <a:pPr lvl="1" eaLnBrk="1" hangingPunct="1"/>
            <a:r>
              <a:rPr lang="en-US" altLang="en-US" sz="2400"/>
              <a:t>Interests</a:t>
            </a:r>
          </a:p>
          <a:p>
            <a:pPr lvl="1" eaLnBrk="1" hangingPunct="1"/>
            <a:r>
              <a:rPr lang="en-US" altLang="en-US" sz="2400"/>
              <a:t>Strengths</a:t>
            </a:r>
          </a:p>
          <a:p>
            <a:pPr lvl="1" eaLnBrk="1" hangingPunct="1"/>
            <a:r>
              <a:rPr lang="en-US" altLang="en-US" sz="2400"/>
              <a:t>Needs</a:t>
            </a:r>
          </a:p>
          <a:p>
            <a:pPr lvl="1" eaLnBrk="1" hangingPunct="1"/>
            <a:r>
              <a:rPr lang="en-US" altLang="en-US" sz="2400"/>
              <a:t>Vision</a:t>
            </a:r>
          </a:p>
        </p:txBody>
      </p:sp>
      <p:pic>
        <p:nvPicPr>
          <p:cNvPr id="65541" name="Picture 9">
            <a:extLst>
              <a:ext uri="{FF2B5EF4-FFF2-40B4-BE49-F238E27FC236}">
                <a16:creationId xmlns:a16="http://schemas.microsoft.com/office/drawing/2014/main" id="{62E9AAAC-E733-A7FF-90C2-C068B6474EBD}"/>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590800"/>
            <a:ext cx="3810000" cy="3897313"/>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B6CBF419-1F47-0791-38C4-5AC7398567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4284A5-045D-AC42-A070-63A727C6903F}" type="slidenum">
              <a:rPr lang="en-US" altLang="en-US" sz="1400"/>
              <a:pPr/>
              <a:t>63</a:t>
            </a:fld>
            <a:endParaRPr lang="en-US" altLang="en-US" sz="1400"/>
          </a:p>
        </p:txBody>
      </p:sp>
      <p:sp>
        <p:nvSpPr>
          <p:cNvPr id="66563" name="Rectangle 2">
            <a:extLst>
              <a:ext uri="{FF2B5EF4-FFF2-40B4-BE49-F238E27FC236}">
                <a16:creationId xmlns:a16="http://schemas.microsoft.com/office/drawing/2014/main" id="{7DFF6BDC-10F8-7EBD-EFF5-FD2F16D6EC5E}"/>
              </a:ext>
            </a:extLst>
          </p:cNvPr>
          <p:cNvSpPr>
            <a:spLocks noGrp="1" noChangeArrowheads="1"/>
          </p:cNvSpPr>
          <p:nvPr>
            <p:ph type="title"/>
          </p:nvPr>
        </p:nvSpPr>
        <p:spPr bwMode="auto">
          <a:xfrm>
            <a:off x="0" y="1219200"/>
            <a:ext cx="7772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u="sng"/>
              <a:t>Activity</a:t>
            </a:r>
            <a:r>
              <a:rPr lang="en-US" altLang="en-US" sz="3600"/>
              <a:t>:  Interests, Strengths &amp; Needs Summary Statements</a:t>
            </a:r>
            <a:endParaRPr lang="en-US" altLang="en-US"/>
          </a:p>
        </p:txBody>
      </p:sp>
      <p:sp>
        <p:nvSpPr>
          <p:cNvPr id="66564" name="Rectangle 4">
            <a:extLst>
              <a:ext uri="{FF2B5EF4-FFF2-40B4-BE49-F238E27FC236}">
                <a16:creationId xmlns:a16="http://schemas.microsoft.com/office/drawing/2014/main" id="{B0AD6C2A-78D9-20F1-2DE2-8843172B47DB}"/>
              </a:ext>
            </a:extLst>
          </p:cNvPr>
          <p:cNvSpPr>
            <a:spLocks noGrp="1" noChangeArrowheads="1"/>
          </p:cNvSpPr>
          <p:nvPr>
            <p:ph type="body" sz="half" idx="2"/>
          </p:nvPr>
        </p:nvSpPr>
        <p:spPr>
          <a:xfrm>
            <a:off x="4800600" y="2667000"/>
            <a:ext cx="3810000" cy="3352800"/>
          </a:xfrm>
        </p:spPr>
        <p:txBody>
          <a:bodyPr/>
          <a:lstStyle/>
          <a:p>
            <a:pPr eaLnBrk="1" hangingPunct="1">
              <a:buFontTx/>
              <a:buNone/>
            </a:pPr>
            <a:r>
              <a:rPr lang="en-US" altLang="en-US" sz="2800"/>
              <a:t>	You will review all input statements to make a summary for </a:t>
            </a:r>
          </a:p>
          <a:p>
            <a:pPr eaLnBrk="1" hangingPunct="1">
              <a:buFontTx/>
              <a:buNone/>
            </a:pPr>
            <a:r>
              <a:rPr lang="en-US" altLang="en-US" sz="2800"/>
              <a:t>	1) strengths</a:t>
            </a:r>
          </a:p>
          <a:p>
            <a:pPr eaLnBrk="1" hangingPunct="1">
              <a:buFontTx/>
              <a:buNone/>
            </a:pPr>
            <a:r>
              <a:rPr lang="en-US" altLang="en-US" sz="2800"/>
              <a:t>	2) interests </a:t>
            </a:r>
          </a:p>
          <a:p>
            <a:pPr eaLnBrk="1" hangingPunct="1">
              <a:buFontTx/>
              <a:buNone/>
            </a:pPr>
            <a:r>
              <a:rPr lang="en-US" altLang="en-US" sz="2800"/>
              <a:t>	3) needs</a:t>
            </a:r>
          </a:p>
        </p:txBody>
      </p:sp>
      <p:pic>
        <p:nvPicPr>
          <p:cNvPr id="66565" name="Picture 7">
            <a:extLst>
              <a:ext uri="{FF2B5EF4-FFF2-40B4-BE49-F238E27FC236}">
                <a16:creationId xmlns:a16="http://schemas.microsoft.com/office/drawing/2014/main" id="{583C5100-FDE7-11BB-7874-3D09288BC6B9}"/>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2438400"/>
            <a:ext cx="3810000" cy="3898900"/>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a:extLst>
              <a:ext uri="{FF2B5EF4-FFF2-40B4-BE49-F238E27FC236}">
                <a16:creationId xmlns:a16="http://schemas.microsoft.com/office/drawing/2014/main" id="{2EC970FC-585C-6452-1B60-3D18641418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76E292-FF9F-A749-9293-9751C45FA746}" type="slidenum">
              <a:rPr lang="en-US" altLang="en-US" sz="1400"/>
              <a:pPr/>
              <a:t>64</a:t>
            </a:fld>
            <a:endParaRPr lang="en-US" altLang="en-US" sz="1400"/>
          </a:p>
        </p:txBody>
      </p:sp>
      <p:sp>
        <p:nvSpPr>
          <p:cNvPr id="67587" name="Rectangle 2">
            <a:extLst>
              <a:ext uri="{FF2B5EF4-FFF2-40B4-BE49-F238E27FC236}">
                <a16:creationId xmlns:a16="http://schemas.microsoft.com/office/drawing/2014/main" id="{CE5BF7B6-B6B7-66D2-96E2-E0EA5E2008D8}"/>
              </a:ext>
            </a:extLst>
          </p:cNvPr>
          <p:cNvSpPr>
            <a:spLocks noGrp="1" noChangeArrowheads="1"/>
          </p:cNvSpPr>
          <p:nvPr>
            <p:ph type="title"/>
          </p:nvPr>
        </p:nvSpPr>
        <p:spPr bwMode="auto">
          <a:xfrm>
            <a:off x="-304800" y="11430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t>Vision for Adult Living Statement</a:t>
            </a:r>
            <a:endParaRPr lang="en-US" altLang="en-US"/>
          </a:p>
        </p:txBody>
      </p:sp>
      <p:sp>
        <p:nvSpPr>
          <p:cNvPr id="67588" name="Rectangle 4">
            <a:extLst>
              <a:ext uri="{FF2B5EF4-FFF2-40B4-BE49-F238E27FC236}">
                <a16:creationId xmlns:a16="http://schemas.microsoft.com/office/drawing/2014/main" id="{DD3CD2E1-3D1D-60D1-CCCD-9AF0F96078EF}"/>
              </a:ext>
            </a:extLst>
          </p:cNvPr>
          <p:cNvSpPr>
            <a:spLocks noGrp="1" noChangeArrowheads="1"/>
          </p:cNvSpPr>
          <p:nvPr>
            <p:ph type="body" sz="half" idx="2"/>
          </p:nvPr>
        </p:nvSpPr>
        <p:spPr>
          <a:xfrm>
            <a:off x="4724400" y="2057400"/>
            <a:ext cx="3810000" cy="4114800"/>
          </a:xfrm>
        </p:spPr>
        <p:txBody>
          <a:bodyPr/>
          <a:lstStyle/>
          <a:p>
            <a:pPr eaLnBrk="1" hangingPunct="1">
              <a:lnSpc>
                <a:spcPct val="90000"/>
              </a:lnSpc>
              <a:buFontTx/>
              <a:buNone/>
            </a:pPr>
            <a:r>
              <a:rPr lang="en-US" altLang="en-US" sz="2400"/>
              <a:t>	After reviewing everyone’s summary statements for your interests, strengths and needs and their input about your further education vision, you write the Adult Living Vision in the center of the Vision Input Circle.</a:t>
            </a:r>
          </a:p>
        </p:txBody>
      </p:sp>
      <p:pic>
        <p:nvPicPr>
          <p:cNvPr id="67589" name="Picture 7">
            <a:extLst>
              <a:ext uri="{FF2B5EF4-FFF2-40B4-BE49-F238E27FC236}">
                <a16:creationId xmlns:a16="http://schemas.microsoft.com/office/drawing/2014/main" id="{964B9490-E451-6166-B0C6-AB488D6DB626}"/>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016125"/>
            <a:ext cx="3810000" cy="3892550"/>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7BE72609-811A-0A9F-D90C-22ED18249A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ABE28A-3EB0-B74F-86BB-04D8F42DE34B}" type="slidenum">
              <a:rPr lang="en-US" altLang="en-US" sz="1400"/>
              <a:pPr/>
              <a:t>65</a:t>
            </a:fld>
            <a:endParaRPr lang="en-US" altLang="en-US" sz="1400"/>
          </a:p>
        </p:txBody>
      </p:sp>
      <p:sp>
        <p:nvSpPr>
          <p:cNvPr id="68611" name="Rectangle 2">
            <a:extLst>
              <a:ext uri="{FF2B5EF4-FFF2-40B4-BE49-F238E27FC236}">
                <a16:creationId xmlns:a16="http://schemas.microsoft.com/office/drawing/2014/main" id="{125032F5-5736-0E4D-303A-67A2F4324D70}"/>
              </a:ext>
            </a:extLst>
          </p:cNvPr>
          <p:cNvSpPr>
            <a:spLocks noGrp="1" noChangeArrowheads="1"/>
          </p:cNvSpPr>
          <p:nvPr>
            <p:ph type="title"/>
          </p:nvPr>
        </p:nvSpPr>
        <p:spPr bwMode="auto">
          <a:xfrm>
            <a:off x="228600" y="11430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68612" name="Rectangle 4">
            <a:extLst>
              <a:ext uri="{FF2B5EF4-FFF2-40B4-BE49-F238E27FC236}">
                <a16:creationId xmlns:a16="http://schemas.microsoft.com/office/drawing/2014/main" id="{03FB879F-1851-995C-4CC4-D98ACBB5FF1D}"/>
              </a:ext>
            </a:extLst>
          </p:cNvPr>
          <p:cNvSpPr>
            <a:spLocks noGrp="1" noChangeArrowheads="1"/>
          </p:cNvSpPr>
          <p:nvPr>
            <p:ph type="body" sz="half" idx="2"/>
          </p:nvPr>
        </p:nvSpPr>
        <p:spPr>
          <a:xfrm>
            <a:off x="4724400" y="2438400"/>
            <a:ext cx="3810000" cy="4114800"/>
          </a:xfrm>
        </p:spPr>
        <p:txBody>
          <a:bodyPr/>
          <a:lstStyle/>
          <a:p>
            <a:pPr eaLnBrk="1" hangingPunct="1"/>
            <a:r>
              <a:rPr lang="en-US" altLang="en-US" sz="2800"/>
              <a:t>Share your vision for Adult Living  with the class.</a:t>
            </a:r>
          </a:p>
          <a:p>
            <a:pPr eaLnBrk="1" hangingPunct="1"/>
            <a:r>
              <a:rPr lang="en-US" altLang="en-US" sz="2800"/>
              <a:t>Your vision may change over time.</a:t>
            </a:r>
          </a:p>
        </p:txBody>
      </p:sp>
      <p:pic>
        <p:nvPicPr>
          <p:cNvPr id="68613" name="Picture 12" descr="19132665">
            <a:extLst>
              <a:ext uri="{FF2B5EF4-FFF2-40B4-BE49-F238E27FC236}">
                <a16:creationId xmlns:a16="http://schemas.microsoft.com/office/drawing/2014/main" id="{F5661506-EE26-C7E2-68AC-9404031C0C91}"/>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057400"/>
            <a:ext cx="3810000" cy="38100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a:extLst>
              <a:ext uri="{FF2B5EF4-FFF2-40B4-BE49-F238E27FC236}">
                <a16:creationId xmlns:a16="http://schemas.microsoft.com/office/drawing/2014/main" id="{280E4189-4296-F38F-A7E8-ADC55C3BB1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836A13-5538-D747-8189-3F10AE4A07C7}" type="slidenum">
              <a:rPr lang="en-US" altLang="en-US" sz="1400"/>
              <a:pPr/>
              <a:t>66</a:t>
            </a:fld>
            <a:endParaRPr lang="en-US" altLang="en-US" sz="1400"/>
          </a:p>
        </p:txBody>
      </p:sp>
      <p:sp>
        <p:nvSpPr>
          <p:cNvPr id="69635" name="Rectangle 2">
            <a:extLst>
              <a:ext uri="{FF2B5EF4-FFF2-40B4-BE49-F238E27FC236}">
                <a16:creationId xmlns:a16="http://schemas.microsoft.com/office/drawing/2014/main" id="{A7959821-72B9-AD09-E8C5-B05939AAD168}"/>
              </a:ext>
            </a:extLst>
          </p:cNvPr>
          <p:cNvSpPr>
            <a:spLocks noGrp="1" noChangeArrowheads="1"/>
          </p:cNvSpPr>
          <p:nvPr>
            <p:ph type="title"/>
          </p:nvPr>
        </p:nvSpPr>
        <p:spPr bwMode="auto">
          <a:xfrm>
            <a:off x="0" y="1295400"/>
            <a:ext cx="7086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Homework - Summary of Lesson</a:t>
            </a:r>
            <a:endParaRPr lang="en-US" altLang="en-US"/>
          </a:p>
        </p:txBody>
      </p:sp>
      <p:sp>
        <p:nvSpPr>
          <p:cNvPr id="69636" name="Rectangle 4">
            <a:extLst>
              <a:ext uri="{FF2B5EF4-FFF2-40B4-BE49-F238E27FC236}">
                <a16:creationId xmlns:a16="http://schemas.microsoft.com/office/drawing/2014/main" id="{2AA68699-7C52-9D4F-AEFB-8630AE20F72C}"/>
              </a:ext>
            </a:extLst>
          </p:cNvPr>
          <p:cNvSpPr>
            <a:spLocks noGrp="1" noChangeArrowheads="1"/>
          </p:cNvSpPr>
          <p:nvPr>
            <p:ph type="body" sz="half" idx="2"/>
          </p:nvPr>
        </p:nvSpPr>
        <p:spPr>
          <a:xfrm>
            <a:off x="4876800" y="2362200"/>
            <a:ext cx="3810000" cy="4114800"/>
          </a:xfrm>
        </p:spPr>
        <p:txBody>
          <a:bodyPr/>
          <a:lstStyle/>
          <a:p>
            <a:pPr eaLnBrk="1" hangingPunct="1"/>
            <a:r>
              <a:rPr lang="en-US" altLang="en-US" sz="2800"/>
              <a:t>Share your Vision for Adult Living with your family. Make changes as needed.</a:t>
            </a:r>
          </a:p>
          <a:p>
            <a:pPr eaLnBrk="1" hangingPunct="1"/>
            <a:r>
              <a:rPr lang="en-US" altLang="en-US" sz="2800"/>
              <a:t>Have your family sign the homework.</a:t>
            </a:r>
          </a:p>
          <a:p>
            <a:pPr eaLnBrk="1" hangingPunct="1"/>
            <a:r>
              <a:rPr lang="en-US" altLang="en-US" sz="2800"/>
              <a:t>We’ll refer to this vision in the coming lessons.</a:t>
            </a:r>
          </a:p>
        </p:txBody>
      </p:sp>
      <p:pic>
        <p:nvPicPr>
          <p:cNvPr id="69637" name="Picture 5" descr="19832870">
            <a:extLst>
              <a:ext uri="{FF2B5EF4-FFF2-40B4-BE49-F238E27FC236}">
                <a16:creationId xmlns:a16="http://schemas.microsoft.com/office/drawing/2014/main" id="{1A0FAC56-7A5F-B346-DFCA-8328338FCED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608263"/>
            <a:ext cx="3810000" cy="2706687"/>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BB0DF1B-64CD-429C-9541-DF4793AAC998}"/>
              </a:ext>
            </a:extLst>
          </p:cNvPr>
          <p:cNvSpPr>
            <a:spLocks noChangeArrowheads="1"/>
          </p:cNvSpPr>
          <p:nvPr/>
        </p:nvSpPr>
        <p:spPr bwMode="auto">
          <a:xfrm>
            <a:off x="0" y="2819400"/>
            <a:ext cx="3886200" cy="4038600"/>
          </a:xfrm>
          <a:prstGeom prst="rect">
            <a:avLst/>
          </a:prstGeom>
          <a:solidFill>
            <a:srgbClr val="80008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70659" name="Picture 3">
            <a:extLst>
              <a:ext uri="{FF2B5EF4-FFF2-40B4-BE49-F238E27FC236}">
                <a16:creationId xmlns:a16="http://schemas.microsoft.com/office/drawing/2014/main" id="{56CDA1C6-752C-92C4-C7DE-6CD7BF428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3543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a:extLst>
              <a:ext uri="{FF2B5EF4-FFF2-40B4-BE49-F238E27FC236}">
                <a16:creationId xmlns:a16="http://schemas.microsoft.com/office/drawing/2014/main" id="{A504C9CA-AD8E-9BAA-1C8F-389D92FAA5C2}"/>
              </a:ext>
            </a:extLst>
          </p:cNvPr>
          <p:cNvSpPr txBox="1">
            <a:spLocks noChangeArrowheads="1"/>
          </p:cNvSpPr>
          <p:nvPr/>
        </p:nvSpPr>
        <p:spPr bwMode="auto">
          <a:xfrm>
            <a:off x="4191000" y="1752600"/>
            <a:ext cx="43973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a:t>Do you and your family agree with your vision and plans?</a:t>
            </a:r>
            <a:endParaRPr lang="en-US" altLang="en-US">
              <a:solidFill>
                <a:schemeClr val="bg1"/>
              </a:solidFill>
            </a:endParaRPr>
          </a:p>
        </p:txBody>
      </p:sp>
      <p:sp>
        <p:nvSpPr>
          <p:cNvPr id="70661" name="Text Box 7">
            <a:extLst>
              <a:ext uri="{FF2B5EF4-FFF2-40B4-BE49-F238E27FC236}">
                <a16:creationId xmlns:a16="http://schemas.microsoft.com/office/drawing/2014/main" id="{2FBE199F-66AB-8224-B6A1-605F617E94B3}"/>
              </a:ext>
            </a:extLst>
          </p:cNvPr>
          <p:cNvSpPr txBox="1">
            <a:spLocks noChangeArrowheads="1"/>
          </p:cNvSpPr>
          <p:nvPr/>
        </p:nvSpPr>
        <p:spPr bwMode="auto">
          <a:xfrm>
            <a:off x="4114800" y="3276600"/>
            <a:ext cx="4137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Has your vision for Adult </a:t>
            </a:r>
          </a:p>
          <a:p>
            <a:r>
              <a:rPr lang="en-US" altLang="en-US" sz="2800"/>
              <a:t>Living changed?</a:t>
            </a:r>
            <a:endParaRPr lang="en-US" altLang="en-US">
              <a:solidFill>
                <a:schemeClr val="bg1"/>
              </a:solidFill>
            </a:endParaRPr>
          </a:p>
        </p:txBody>
      </p:sp>
      <p:sp>
        <p:nvSpPr>
          <p:cNvPr id="70662" name="Text Box 8">
            <a:extLst>
              <a:ext uri="{FF2B5EF4-FFF2-40B4-BE49-F238E27FC236}">
                <a16:creationId xmlns:a16="http://schemas.microsoft.com/office/drawing/2014/main" id="{90E110C9-E690-0FF2-B6F7-51E97006A5F4}"/>
              </a:ext>
            </a:extLst>
          </p:cNvPr>
          <p:cNvSpPr txBox="1">
            <a:spLocks noChangeArrowheads="1"/>
          </p:cNvSpPr>
          <p:nvPr/>
        </p:nvSpPr>
        <p:spPr bwMode="auto">
          <a:xfrm>
            <a:off x="4097338" y="4419600"/>
            <a:ext cx="504666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What has changed? </a:t>
            </a:r>
          </a:p>
          <a:p>
            <a:endParaRPr lang="en-US" altLang="en-US" sz="2800"/>
          </a:p>
          <a:p>
            <a:r>
              <a:rPr lang="en-US" altLang="en-US" sz="2800"/>
              <a:t>You can expect some changes</a:t>
            </a:r>
          </a:p>
          <a:p>
            <a:r>
              <a:rPr lang="en-US" altLang="en-US" sz="2800"/>
              <a:t>as you move toward achieving</a:t>
            </a:r>
          </a:p>
          <a:p>
            <a:r>
              <a:rPr lang="en-US" altLang="en-US" sz="2800"/>
              <a:t>your vision!</a:t>
            </a:r>
            <a:endParaRPr lang="en-US" altLang="en-US">
              <a:solidFill>
                <a:schemeClr val="bg1"/>
              </a:solidFill>
            </a:endParaRPr>
          </a:p>
        </p:txBody>
      </p:sp>
      <p:sp>
        <p:nvSpPr>
          <p:cNvPr id="70663" name="Text Box 9">
            <a:extLst>
              <a:ext uri="{FF2B5EF4-FFF2-40B4-BE49-F238E27FC236}">
                <a16:creationId xmlns:a16="http://schemas.microsoft.com/office/drawing/2014/main" id="{843C6FD3-075C-6A7F-DB08-4BF7AB4328FC}"/>
              </a:ext>
            </a:extLst>
          </p:cNvPr>
          <p:cNvSpPr txBox="1">
            <a:spLocks noChangeArrowheads="1"/>
          </p:cNvSpPr>
          <p:nvPr/>
        </p:nvSpPr>
        <p:spPr bwMode="auto">
          <a:xfrm>
            <a:off x="381000" y="1219200"/>
            <a:ext cx="3276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a:t>Vision for Adult Living</a:t>
            </a:r>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a:extLst>
              <a:ext uri="{FF2B5EF4-FFF2-40B4-BE49-F238E27FC236}">
                <a16:creationId xmlns:a16="http://schemas.microsoft.com/office/drawing/2014/main" id="{A8BF3434-FF61-BF75-E071-2F2F4071E2C5}"/>
              </a:ext>
            </a:extLst>
          </p:cNvPr>
          <p:cNvSpPr>
            <a:spLocks noChangeArrowheads="1"/>
          </p:cNvSpPr>
          <p:nvPr/>
        </p:nvSpPr>
        <p:spPr bwMode="auto">
          <a:xfrm>
            <a:off x="2438400" y="3733800"/>
            <a:ext cx="2057400" cy="2057400"/>
          </a:xfrm>
          <a:prstGeom prst="ellipse">
            <a:avLst/>
          </a:prstGeom>
          <a:noFill/>
          <a:ln w="28575">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3" name="AutoShape 3">
            <a:extLst>
              <a:ext uri="{FF2B5EF4-FFF2-40B4-BE49-F238E27FC236}">
                <a16:creationId xmlns:a16="http://schemas.microsoft.com/office/drawing/2014/main" id="{8E8F983C-77FB-3E29-3EBC-71EC154FB336}"/>
              </a:ext>
            </a:extLst>
          </p:cNvPr>
          <p:cNvSpPr>
            <a:spLocks noChangeArrowheads="1"/>
          </p:cNvSpPr>
          <p:nvPr/>
        </p:nvSpPr>
        <p:spPr bwMode="auto">
          <a:xfrm>
            <a:off x="152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4" name="AutoShape 4">
            <a:extLst>
              <a:ext uri="{FF2B5EF4-FFF2-40B4-BE49-F238E27FC236}">
                <a16:creationId xmlns:a16="http://schemas.microsoft.com/office/drawing/2014/main" id="{F91D13DC-20B1-22DE-86BB-ED007860227B}"/>
              </a:ext>
            </a:extLst>
          </p:cNvPr>
          <p:cNvSpPr>
            <a:spLocks noChangeArrowheads="1"/>
          </p:cNvSpPr>
          <p:nvPr/>
        </p:nvSpPr>
        <p:spPr bwMode="auto">
          <a:xfrm>
            <a:off x="16002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5" name="AutoShape 5">
            <a:extLst>
              <a:ext uri="{FF2B5EF4-FFF2-40B4-BE49-F238E27FC236}">
                <a16:creationId xmlns:a16="http://schemas.microsoft.com/office/drawing/2014/main" id="{7CBB984C-862E-CC9E-3AA7-851EF502917C}"/>
              </a:ext>
            </a:extLst>
          </p:cNvPr>
          <p:cNvSpPr>
            <a:spLocks noChangeArrowheads="1"/>
          </p:cNvSpPr>
          <p:nvPr/>
        </p:nvSpPr>
        <p:spPr bwMode="auto">
          <a:xfrm>
            <a:off x="2743200" y="5334000"/>
            <a:ext cx="13716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6" name="AutoShape 6">
            <a:extLst>
              <a:ext uri="{FF2B5EF4-FFF2-40B4-BE49-F238E27FC236}">
                <a16:creationId xmlns:a16="http://schemas.microsoft.com/office/drawing/2014/main" id="{DA44C40A-0D9B-3B1B-9C8B-3B1A138D103E}"/>
              </a:ext>
            </a:extLst>
          </p:cNvPr>
          <p:cNvSpPr>
            <a:spLocks noChangeArrowheads="1"/>
          </p:cNvSpPr>
          <p:nvPr/>
        </p:nvSpPr>
        <p:spPr bwMode="auto">
          <a:xfrm>
            <a:off x="16002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7" name="AutoShape 7">
            <a:extLst>
              <a:ext uri="{FF2B5EF4-FFF2-40B4-BE49-F238E27FC236}">
                <a16:creationId xmlns:a16="http://schemas.microsoft.com/office/drawing/2014/main" id="{951AFC30-4CAF-E420-3F11-7EEA9E11C348}"/>
              </a:ext>
            </a:extLst>
          </p:cNvPr>
          <p:cNvSpPr>
            <a:spLocks noChangeArrowheads="1"/>
          </p:cNvSpPr>
          <p:nvPr/>
        </p:nvSpPr>
        <p:spPr bwMode="auto">
          <a:xfrm>
            <a:off x="40386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8" name="AutoShape 8">
            <a:extLst>
              <a:ext uri="{FF2B5EF4-FFF2-40B4-BE49-F238E27FC236}">
                <a16:creationId xmlns:a16="http://schemas.microsoft.com/office/drawing/2014/main" id="{7F99A4C1-410F-E2B8-4E2E-547497E307BC}"/>
              </a:ext>
            </a:extLst>
          </p:cNvPr>
          <p:cNvSpPr>
            <a:spLocks noChangeArrowheads="1"/>
          </p:cNvSpPr>
          <p:nvPr/>
        </p:nvSpPr>
        <p:spPr bwMode="auto">
          <a:xfrm>
            <a:off x="4038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89" name="AutoShape 9">
            <a:extLst>
              <a:ext uri="{FF2B5EF4-FFF2-40B4-BE49-F238E27FC236}">
                <a16:creationId xmlns:a16="http://schemas.microsoft.com/office/drawing/2014/main" id="{26B2AA1F-7D80-7A1A-A1A4-CFD953A65BBB}"/>
              </a:ext>
            </a:extLst>
          </p:cNvPr>
          <p:cNvSpPr>
            <a:spLocks noChangeArrowheads="1"/>
          </p:cNvSpPr>
          <p:nvPr/>
        </p:nvSpPr>
        <p:spPr bwMode="auto">
          <a:xfrm>
            <a:off x="5562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90" name="AutoShape 10">
            <a:extLst>
              <a:ext uri="{FF2B5EF4-FFF2-40B4-BE49-F238E27FC236}">
                <a16:creationId xmlns:a16="http://schemas.microsoft.com/office/drawing/2014/main" id="{458ECB08-FB71-FB2C-6F98-C8808EBBCBE3}"/>
              </a:ext>
            </a:extLst>
          </p:cNvPr>
          <p:cNvSpPr>
            <a:spLocks noChangeArrowheads="1"/>
          </p:cNvSpPr>
          <p:nvPr/>
        </p:nvSpPr>
        <p:spPr bwMode="auto">
          <a:xfrm>
            <a:off x="7010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691" name="Line 11">
            <a:extLst>
              <a:ext uri="{FF2B5EF4-FFF2-40B4-BE49-F238E27FC236}">
                <a16:creationId xmlns:a16="http://schemas.microsoft.com/office/drawing/2014/main" id="{9B856025-4622-BDEE-4570-432F0CC83C83}"/>
              </a:ext>
            </a:extLst>
          </p:cNvPr>
          <p:cNvSpPr>
            <a:spLocks noChangeShapeType="1"/>
          </p:cNvSpPr>
          <p:nvPr/>
        </p:nvSpPr>
        <p:spPr bwMode="auto">
          <a:xfrm flipV="1">
            <a:off x="762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2" name="Line 12">
            <a:extLst>
              <a:ext uri="{FF2B5EF4-FFF2-40B4-BE49-F238E27FC236}">
                <a16:creationId xmlns:a16="http://schemas.microsoft.com/office/drawing/2014/main" id="{A6903DFD-0396-04E5-615F-390AB4984DD1}"/>
              </a:ext>
            </a:extLst>
          </p:cNvPr>
          <p:cNvSpPr>
            <a:spLocks noChangeShapeType="1"/>
          </p:cNvSpPr>
          <p:nvPr/>
        </p:nvSpPr>
        <p:spPr bwMode="auto">
          <a:xfrm flipV="1">
            <a:off x="22098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3" name="Line 13">
            <a:extLst>
              <a:ext uri="{FF2B5EF4-FFF2-40B4-BE49-F238E27FC236}">
                <a16:creationId xmlns:a16="http://schemas.microsoft.com/office/drawing/2014/main" id="{661B41F4-E620-BF7A-7B36-B9CE58038E95}"/>
              </a:ext>
            </a:extLst>
          </p:cNvPr>
          <p:cNvSpPr>
            <a:spLocks noChangeShapeType="1"/>
          </p:cNvSpPr>
          <p:nvPr/>
        </p:nvSpPr>
        <p:spPr bwMode="auto">
          <a:xfrm flipV="1">
            <a:off x="4648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4" name="Line 14">
            <a:extLst>
              <a:ext uri="{FF2B5EF4-FFF2-40B4-BE49-F238E27FC236}">
                <a16:creationId xmlns:a16="http://schemas.microsoft.com/office/drawing/2014/main" id="{F5064767-04F5-EC54-C28D-EE21D32B5849}"/>
              </a:ext>
            </a:extLst>
          </p:cNvPr>
          <p:cNvSpPr>
            <a:spLocks noChangeShapeType="1"/>
          </p:cNvSpPr>
          <p:nvPr/>
        </p:nvSpPr>
        <p:spPr bwMode="auto">
          <a:xfrm flipV="1">
            <a:off x="6172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5" name="Line 15">
            <a:extLst>
              <a:ext uri="{FF2B5EF4-FFF2-40B4-BE49-F238E27FC236}">
                <a16:creationId xmlns:a16="http://schemas.microsoft.com/office/drawing/2014/main" id="{5E6EC024-8AE5-F446-AB37-F9292A1AEFB0}"/>
              </a:ext>
            </a:extLst>
          </p:cNvPr>
          <p:cNvSpPr>
            <a:spLocks noChangeShapeType="1"/>
          </p:cNvSpPr>
          <p:nvPr/>
        </p:nvSpPr>
        <p:spPr bwMode="auto">
          <a:xfrm flipV="1">
            <a:off x="7620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6" name="Line 16">
            <a:extLst>
              <a:ext uri="{FF2B5EF4-FFF2-40B4-BE49-F238E27FC236}">
                <a16:creationId xmlns:a16="http://schemas.microsoft.com/office/drawing/2014/main" id="{E05A26E8-80AA-0119-9671-FBB0372E1285}"/>
              </a:ext>
            </a:extLst>
          </p:cNvPr>
          <p:cNvSpPr>
            <a:spLocks noChangeShapeType="1"/>
          </p:cNvSpPr>
          <p:nvPr/>
        </p:nvSpPr>
        <p:spPr bwMode="auto">
          <a:xfrm>
            <a:off x="762000" y="2133600"/>
            <a:ext cx="6858000" cy="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7" name="Line 17">
            <a:extLst>
              <a:ext uri="{FF2B5EF4-FFF2-40B4-BE49-F238E27FC236}">
                <a16:creationId xmlns:a16="http://schemas.microsoft.com/office/drawing/2014/main" id="{7D56314C-54C3-0D5F-91D8-F266C3D1751F}"/>
              </a:ext>
            </a:extLst>
          </p:cNvPr>
          <p:cNvSpPr>
            <a:spLocks noChangeShapeType="1"/>
          </p:cNvSpPr>
          <p:nvPr/>
        </p:nvSpPr>
        <p:spPr bwMode="auto">
          <a:xfrm>
            <a:off x="3429000" y="2133600"/>
            <a:ext cx="0" cy="16002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8" name="Text Box 18">
            <a:extLst>
              <a:ext uri="{FF2B5EF4-FFF2-40B4-BE49-F238E27FC236}">
                <a16:creationId xmlns:a16="http://schemas.microsoft.com/office/drawing/2014/main" id="{AD2AE921-10CF-3D2C-9B73-BF6861F03C8F}"/>
              </a:ext>
            </a:extLst>
          </p:cNvPr>
          <p:cNvSpPr txBox="1">
            <a:spLocks noChangeArrowheads="1"/>
          </p:cNvSpPr>
          <p:nvPr/>
        </p:nvSpPr>
        <p:spPr bwMode="auto">
          <a:xfrm>
            <a:off x="228600" y="2819400"/>
            <a:ext cx="106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Awareness</a:t>
            </a:r>
            <a:endParaRPr lang="en-US" altLang="en-US">
              <a:latin typeface="Helvetica" pitchFamily="2" charset="0"/>
            </a:endParaRPr>
          </a:p>
        </p:txBody>
      </p:sp>
      <p:sp>
        <p:nvSpPr>
          <p:cNvPr id="71699" name="Text Box 19">
            <a:extLst>
              <a:ext uri="{FF2B5EF4-FFF2-40B4-BE49-F238E27FC236}">
                <a16:creationId xmlns:a16="http://schemas.microsoft.com/office/drawing/2014/main" id="{7F61C6FD-71DB-B482-AAE4-B50D01CD7C62}"/>
              </a:ext>
            </a:extLst>
          </p:cNvPr>
          <p:cNvSpPr txBox="1">
            <a:spLocks noChangeArrowheads="1"/>
          </p:cNvSpPr>
          <p:nvPr/>
        </p:nvSpPr>
        <p:spPr bwMode="auto">
          <a:xfrm>
            <a:off x="1676400" y="2590800"/>
            <a:ext cx="11826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Terms &amp;</a:t>
            </a:r>
          </a:p>
          <a:p>
            <a:r>
              <a:rPr lang="en-US" altLang="en-US" sz="1400">
                <a:latin typeface="Helvetica" pitchFamily="2" charset="0"/>
              </a:rPr>
              <a:t>Concepts of </a:t>
            </a:r>
          </a:p>
          <a:p>
            <a:r>
              <a:rPr lang="en-US" altLang="en-US" sz="1400">
                <a:latin typeface="Helvetica" pitchFamily="2" charset="0"/>
              </a:rPr>
              <a:t>Transition</a:t>
            </a:r>
            <a:endParaRPr lang="en-US" altLang="en-US">
              <a:latin typeface="Helvetica" pitchFamily="2" charset="0"/>
            </a:endParaRPr>
          </a:p>
        </p:txBody>
      </p:sp>
      <p:sp>
        <p:nvSpPr>
          <p:cNvPr id="71700" name="Text Box 20">
            <a:extLst>
              <a:ext uri="{FF2B5EF4-FFF2-40B4-BE49-F238E27FC236}">
                <a16:creationId xmlns:a16="http://schemas.microsoft.com/office/drawing/2014/main" id="{3D9A9B9A-BF1D-FB65-21D9-8B4F27D1D65A}"/>
              </a:ext>
            </a:extLst>
          </p:cNvPr>
          <p:cNvSpPr txBox="1">
            <a:spLocks noChangeArrowheads="1"/>
          </p:cNvSpPr>
          <p:nvPr/>
        </p:nvSpPr>
        <p:spPr bwMode="auto">
          <a:xfrm>
            <a:off x="3048000" y="4351338"/>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Transition</a:t>
            </a:r>
          </a:p>
          <a:p>
            <a:r>
              <a:rPr lang="en-US" altLang="en-US" sz="1400">
                <a:latin typeface="Helvetica" pitchFamily="2" charset="0"/>
              </a:rPr>
              <a:t>Goals</a:t>
            </a:r>
            <a:endParaRPr lang="en-US" altLang="en-US">
              <a:latin typeface="Helvetica" pitchFamily="2" charset="0"/>
            </a:endParaRPr>
          </a:p>
        </p:txBody>
      </p:sp>
      <p:sp>
        <p:nvSpPr>
          <p:cNvPr id="71701" name="Text Box 21">
            <a:extLst>
              <a:ext uri="{FF2B5EF4-FFF2-40B4-BE49-F238E27FC236}">
                <a16:creationId xmlns:a16="http://schemas.microsoft.com/office/drawing/2014/main" id="{56340E8D-A82B-9661-3C8B-A586D9E6CA98}"/>
              </a:ext>
            </a:extLst>
          </p:cNvPr>
          <p:cNvSpPr txBox="1">
            <a:spLocks noChangeArrowheads="1"/>
          </p:cNvSpPr>
          <p:nvPr/>
        </p:nvSpPr>
        <p:spPr bwMode="auto">
          <a:xfrm>
            <a:off x="1600200" y="4275138"/>
            <a:ext cx="117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Employment</a:t>
            </a:r>
            <a:endParaRPr lang="en-US" altLang="en-US">
              <a:solidFill>
                <a:schemeClr val="accent1"/>
              </a:solidFill>
              <a:latin typeface="Helvetica" pitchFamily="2" charset="0"/>
            </a:endParaRPr>
          </a:p>
        </p:txBody>
      </p:sp>
      <p:sp>
        <p:nvSpPr>
          <p:cNvPr id="71702" name="Text Box 22">
            <a:extLst>
              <a:ext uri="{FF2B5EF4-FFF2-40B4-BE49-F238E27FC236}">
                <a16:creationId xmlns:a16="http://schemas.microsoft.com/office/drawing/2014/main" id="{634E26A1-4220-706C-029B-AF570362D32F}"/>
              </a:ext>
            </a:extLst>
          </p:cNvPr>
          <p:cNvSpPr txBox="1">
            <a:spLocks noChangeArrowheads="1"/>
          </p:cNvSpPr>
          <p:nvPr/>
        </p:nvSpPr>
        <p:spPr bwMode="auto">
          <a:xfrm>
            <a:off x="4191000" y="4198938"/>
            <a:ext cx="9255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Adult</a:t>
            </a:r>
          </a:p>
          <a:p>
            <a:r>
              <a:rPr lang="en-US" altLang="en-US" sz="1400">
                <a:latin typeface="Helvetica" pitchFamily="2" charset="0"/>
              </a:rPr>
              <a:t>Living</a:t>
            </a:r>
            <a:endParaRPr lang="en-US" altLang="en-US">
              <a:solidFill>
                <a:schemeClr val="accent1"/>
              </a:solidFill>
              <a:latin typeface="Helvetica" pitchFamily="2" charset="0"/>
            </a:endParaRPr>
          </a:p>
        </p:txBody>
      </p:sp>
      <p:sp>
        <p:nvSpPr>
          <p:cNvPr id="71703" name="Text Box 23">
            <a:extLst>
              <a:ext uri="{FF2B5EF4-FFF2-40B4-BE49-F238E27FC236}">
                <a16:creationId xmlns:a16="http://schemas.microsoft.com/office/drawing/2014/main" id="{902733C7-D61D-6CE5-8259-4E29DAF53205}"/>
              </a:ext>
            </a:extLst>
          </p:cNvPr>
          <p:cNvSpPr txBox="1">
            <a:spLocks noChangeArrowheads="1"/>
          </p:cNvSpPr>
          <p:nvPr/>
        </p:nvSpPr>
        <p:spPr bwMode="auto">
          <a:xfrm>
            <a:off x="2743200" y="5418138"/>
            <a:ext cx="1360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latin typeface="Helvetica" pitchFamily="2" charset="0"/>
              </a:rPr>
              <a:t>Vision for</a:t>
            </a:r>
          </a:p>
          <a:p>
            <a:pPr algn="ctr"/>
            <a:r>
              <a:rPr lang="en-US" altLang="en-US" sz="1400">
                <a:latin typeface="Helvetica" pitchFamily="2" charset="0"/>
              </a:rPr>
              <a:t>Postsecondary</a:t>
            </a:r>
          </a:p>
          <a:p>
            <a:pPr algn="ctr"/>
            <a:r>
              <a:rPr lang="en-US" altLang="en-US" sz="1400">
                <a:latin typeface="Helvetica" pitchFamily="2" charset="0"/>
              </a:rPr>
              <a:t>Education</a:t>
            </a:r>
            <a:endParaRPr lang="en-US" altLang="en-US">
              <a:latin typeface="Helvetica" pitchFamily="2" charset="0"/>
            </a:endParaRPr>
          </a:p>
        </p:txBody>
      </p:sp>
      <p:sp>
        <p:nvSpPr>
          <p:cNvPr id="71704" name="Text Box 24">
            <a:extLst>
              <a:ext uri="{FF2B5EF4-FFF2-40B4-BE49-F238E27FC236}">
                <a16:creationId xmlns:a16="http://schemas.microsoft.com/office/drawing/2014/main" id="{A1DF6A4A-17C6-C5C2-31EF-1F20385FF06C}"/>
              </a:ext>
            </a:extLst>
          </p:cNvPr>
          <p:cNvSpPr txBox="1">
            <a:spLocks noChangeArrowheads="1"/>
          </p:cNvSpPr>
          <p:nvPr/>
        </p:nvSpPr>
        <p:spPr bwMode="auto">
          <a:xfrm>
            <a:off x="4191000" y="2667000"/>
            <a:ext cx="955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Course of</a:t>
            </a:r>
          </a:p>
          <a:p>
            <a:r>
              <a:rPr lang="en-US" altLang="en-US" sz="1400">
                <a:latin typeface="Helvetica" pitchFamily="2" charset="0"/>
              </a:rPr>
              <a:t>Study</a:t>
            </a:r>
            <a:endParaRPr lang="en-US" altLang="en-US">
              <a:latin typeface="Helvetica" pitchFamily="2" charset="0"/>
            </a:endParaRPr>
          </a:p>
        </p:txBody>
      </p:sp>
      <p:sp>
        <p:nvSpPr>
          <p:cNvPr id="71705" name="Text Box 25">
            <a:extLst>
              <a:ext uri="{FF2B5EF4-FFF2-40B4-BE49-F238E27FC236}">
                <a16:creationId xmlns:a16="http://schemas.microsoft.com/office/drawing/2014/main" id="{E4C69CCA-7F77-6432-1DC1-79A4ACD38275}"/>
              </a:ext>
            </a:extLst>
          </p:cNvPr>
          <p:cNvSpPr txBox="1">
            <a:spLocks noChangeArrowheads="1"/>
          </p:cNvSpPr>
          <p:nvPr/>
        </p:nvSpPr>
        <p:spPr bwMode="auto">
          <a:xfrm>
            <a:off x="5562600" y="25146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Connecting with</a:t>
            </a:r>
          </a:p>
          <a:p>
            <a:r>
              <a:rPr lang="en-US" altLang="en-US" sz="1400">
                <a:latin typeface="Helvetica" pitchFamily="2" charset="0"/>
              </a:rPr>
              <a:t>Adult Support</a:t>
            </a:r>
          </a:p>
          <a:p>
            <a:r>
              <a:rPr lang="en-US" altLang="en-US" sz="1400">
                <a:latin typeface="Helvetica" pitchFamily="2" charset="0"/>
              </a:rPr>
              <a:t>Services</a:t>
            </a:r>
            <a:endParaRPr lang="en-US" altLang="en-US">
              <a:latin typeface="Helvetica" pitchFamily="2" charset="0"/>
            </a:endParaRPr>
          </a:p>
        </p:txBody>
      </p:sp>
      <p:sp>
        <p:nvSpPr>
          <p:cNvPr id="71706" name="Text Box 26">
            <a:extLst>
              <a:ext uri="{FF2B5EF4-FFF2-40B4-BE49-F238E27FC236}">
                <a16:creationId xmlns:a16="http://schemas.microsoft.com/office/drawing/2014/main" id="{6156CBCE-E01B-930D-3389-E9CA67D3DEB7}"/>
              </a:ext>
            </a:extLst>
          </p:cNvPr>
          <p:cNvSpPr txBox="1">
            <a:spLocks noChangeArrowheads="1"/>
          </p:cNvSpPr>
          <p:nvPr/>
        </p:nvSpPr>
        <p:spPr bwMode="auto">
          <a:xfrm>
            <a:off x="7010400" y="2667000"/>
            <a:ext cx="1295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Summary of</a:t>
            </a:r>
          </a:p>
          <a:p>
            <a:r>
              <a:rPr lang="en-US" altLang="en-US" sz="1400">
                <a:latin typeface="Helvetica" pitchFamily="2" charset="0"/>
              </a:rPr>
              <a:t>Performance</a:t>
            </a:r>
          </a:p>
          <a:p>
            <a:endParaRPr lang="en-US" altLang="en-US" sz="1400">
              <a:latin typeface="Helvetica" pitchFamily="2" charset="0"/>
            </a:endParaRPr>
          </a:p>
          <a:p>
            <a:endParaRPr lang="en-US" altLang="en-US">
              <a:latin typeface="Helvetica" pitchFamily="2" charset="0"/>
            </a:endParaRPr>
          </a:p>
        </p:txBody>
      </p:sp>
      <p:sp>
        <p:nvSpPr>
          <p:cNvPr id="71707" name="Text Box 27">
            <a:extLst>
              <a:ext uri="{FF2B5EF4-FFF2-40B4-BE49-F238E27FC236}">
                <a16:creationId xmlns:a16="http://schemas.microsoft.com/office/drawing/2014/main" id="{2E6CE8C8-62A7-47FF-B34C-1868D8BC4CC3}"/>
              </a:ext>
            </a:extLst>
          </p:cNvPr>
          <p:cNvSpPr txBox="1">
            <a:spLocks noChangeArrowheads="1"/>
          </p:cNvSpPr>
          <p:nvPr/>
        </p:nvSpPr>
        <p:spPr bwMode="auto">
          <a:xfrm>
            <a:off x="2193925" y="1235075"/>
            <a:ext cx="2600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latin typeface="Helvetica" pitchFamily="2" charset="0"/>
              </a:rPr>
              <a:t>What’s Next?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a:extLst>
              <a:ext uri="{FF2B5EF4-FFF2-40B4-BE49-F238E27FC236}">
                <a16:creationId xmlns:a16="http://schemas.microsoft.com/office/drawing/2014/main" id="{5A517C76-0322-6C8C-0123-3F86621376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12757F-EC34-C047-B7C6-D4AF114FB96D}" type="slidenum">
              <a:rPr lang="en-US" altLang="en-US" sz="1400"/>
              <a:pPr/>
              <a:t>6</a:t>
            </a:fld>
            <a:endParaRPr lang="en-US" altLang="en-US" sz="1400"/>
          </a:p>
        </p:txBody>
      </p:sp>
      <p:sp>
        <p:nvSpPr>
          <p:cNvPr id="8195" name="Rectangle 2">
            <a:extLst>
              <a:ext uri="{FF2B5EF4-FFF2-40B4-BE49-F238E27FC236}">
                <a16:creationId xmlns:a16="http://schemas.microsoft.com/office/drawing/2014/main" id="{AD10C2C9-0D99-9112-6867-1E70C0E77F60}"/>
              </a:ext>
            </a:extLst>
          </p:cNvPr>
          <p:cNvSpPr>
            <a:spLocks noGrp="1" noChangeArrowheads="1"/>
          </p:cNvSpPr>
          <p:nvPr>
            <p:ph type="title"/>
          </p:nvPr>
        </p:nvSpPr>
        <p:spPr bwMode="auto">
          <a:xfrm>
            <a:off x="0" y="1219200"/>
            <a:ext cx="7543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Vision for Adult Living</a:t>
            </a:r>
          </a:p>
        </p:txBody>
      </p:sp>
      <p:sp>
        <p:nvSpPr>
          <p:cNvPr id="8196" name="Rectangle 3">
            <a:extLst>
              <a:ext uri="{FF2B5EF4-FFF2-40B4-BE49-F238E27FC236}">
                <a16:creationId xmlns:a16="http://schemas.microsoft.com/office/drawing/2014/main" id="{05F0E197-2D80-CFE2-D35A-86544D4DFDB5}"/>
              </a:ext>
            </a:extLst>
          </p:cNvPr>
          <p:cNvSpPr>
            <a:spLocks noGrp="1" noChangeArrowheads="1"/>
          </p:cNvSpPr>
          <p:nvPr>
            <p:ph type="body" sz="half" idx="1"/>
          </p:nvPr>
        </p:nvSpPr>
        <p:spPr>
          <a:xfrm>
            <a:off x="304800" y="2133600"/>
            <a:ext cx="3810000" cy="4114800"/>
          </a:xfrm>
        </p:spPr>
        <p:txBody>
          <a:bodyPr/>
          <a:lstStyle/>
          <a:p>
            <a:pPr eaLnBrk="1" hangingPunct="1">
              <a:buFontTx/>
              <a:buNone/>
            </a:pPr>
            <a:r>
              <a:rPr lang="en-US" altLang="en-US" sz="3600"/>
              <a:t>Considerations</a:t>
            </a:r>
          </a:p>
          <a:p>
            <a:pPr eaLnBrk="1" hangingPunct="1"/>
            <a:r>
              <a:rPr lang="en-US" altLang="en-US" sz="3600"/>
              <a:t>housing</a:t>
            </a:r>
          </a:p>
          <a:p>
            <a:pPr eaLnBrk="1" hangingPunct="1"/>
            <a:r>
              <a:rPr lang="en-US" altLang="en-US" sz="3600"/>
              <a:t>healthy living</a:t>
            </a:r>
          </a:p>
          <a:p>
            <a:pPr eaLnBrk="1" hangingPunct="1"/>
            <a:r>
              <a:rPr lang="en-US" altLang="en-US" sz="3600"/>
              <a:t>paying bills</a:t>
            </a:r>
          </a:p>
          <a:p>
            <a:pPr eaLnBrk="1" hangingPunct="1"/>
            <a:r>
              <a:rPr lang="en-US" altLang="en-US" sz="3600"/>
              <a:t>community life.</a:t>
            </a:r>
          </a:p>
        </p:txBody>
      </p:sp>
      <p:sp>
        <p:nvSpPr>
          <p:cNvPr id="8197" name="Text Box 7">
            <a:extLst>
              <a:ext uri="{FF2B5EF4-FFF2-40B4-BE49-F238E27FC236}">
                <a16:creationId xmlns:a16="http://schemas.microsoft.com/office/drawing/2014/main" id="{A797E0D5-A888-292B-63F4-DC56E20F6631}"/>
              </a:ext>
            </a:extLst>
          </p:cNvPr>
          <p:cNvSpPr txBox="1">
            <a:spLocks noChangeArrowheads="1"/>
          </p:cNvSpPr>
          <p:nvPr/>
        </p:nvSpPr>
        <p:spPr bwMode="auto">
          <a:xfrm>
            <a:off x="441325" y="6281738"/>
            <a:ext cx="3292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a:t>
            </a:r>
          </a:p>
        </p:txBody>
      </p:sp>
      <p:pic>
        <p:nvPicPr>
          <p:cNvPr id="8198" name="Picture 9">
            <a:extLst>
              <a:ext uri="{FF2B5EF4-FFF2-40B4-BE49-F238E27FC236}">
                <a16:creationId xmlns:a16="http://schemas.microsoft.com/office/drawing/2014/main" id="{FAB476AB-F64F-021C-EC2D-A03D517ED108}"/>
              </a:ext>
            </a:extLst>
          </p:cNvPr>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648200" y="2597150"/>
            <a:ext cx="3810000" cy="27305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8A9A644C-CD27-AD9B-E3E0-5F86D5B0C7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BF1938-0575-3B48-B08C-A81FE82EBF95}" type="slidenum">
              <a:rPr lang="en-US" altLang="en-US" sz="1400"/>
              <a:pPr/>
              <a:t>7</a:t>
            </a:fld>
            <a:endParaRPr lang="en-US" altLang="en-US" sz="1400"/>
          </a:p>
        </p:txBody>
      </p:sp>
      <p:sp>
        <p:nvSpPr>
          <p:cNvPr id="9219" name="Rectangle 2">
            <a:extLst>
              <a:ext uri="{FF2B5EF4-FFF2-40B4-BE49-F238E27FC236}">
                <a16:creationId xmlns:a16="http://schemas.microsoft.com/office/drawing/2014/main" id="{82FAB9A7-654D-6910-A769-301C9EFC3B6D}"/>
              </a:ext>
            </a:extLst>
          </p:cNvPr>
          <p:cNvSpPr>
            <a:spLocks noGrp="1" noChangeArrowheads="1"/>
          </p:cNvSpPr>
          <p:nvPr>
            <p:ph type="title"/>
          </p:nvPr>
        </p:nvSpPr>
        <p:spPr bwMode="auto">
          <a:xfrm>
            <a:off x="0" y="1143000"/>
            <a:ext cx="6934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Remember this question:</a:t>
            </a:r>
            <a:r>
              <a:rPr lang="en-US" altLang="en-US" sz="3200" i="1"/>
              <a:t> “What do you want to be when you grow up”?</a:t>
            </a:r>
            <a:endParaRPr lang="en-US" altLang="en-US"/>
          </a:p>
        </p:txBody>
      </p:sp>
      <p:sp>
        <p:nvSpPr>
          <p:cNvPr id="9220" name="Rectangle 3">
            <a:extLst>
              <a:ext uri="{FF2B5EF4-FFF2-40B4-BE49-F238E27FC236}">
                <a16:creationId xmlns:a16="http://schemas.microsoft.com/office/drawing/2014/main" id="{715F6CB3-424A-4568-39E4-E271A6BC4288}"/>
              </a:ext>
            </a:extLst>
          </p:cNvPr>
          <p:cNvSpPr>
            <a:spLocks noGrp="1" noChangeArrowheads="1"/>
          </p:cNvSpPr>
          <p:nvPr>
            <p:ph type="body" sz="half" idx="1"/>
          </p:nvPr>
        </p:nvSpPr>
        <p:spPr>
          <a:xfrm>
            <a:off x="457200" y="2362200"/>
            <a:ext cx="3810000" cy="4114800"/>
          </a:xfrm>
        </p:spPr>
        <p:txBody>
          <a:bodyPr/>
          <a:lstStyle/>
          <a:p>
            <a:pPr eaLnBrk="1" hangingPunct="1">
              <a:lnSpc>
                <a:spcPct val="90000"/>
              </a:lnSpc>
              <a:buFontTx/>
              <a:buNone/>
            </a:pPr>
            <a:r>
              <a:rPr lang="en-US" altLang="en-US" sz="2800"/>
              <a:t>Have your visions for</a:t>
            </a:r>
          </a:p>
          <a:p>
            <a:pPr eaLnBrk="1" hangingPunct="1">
              <a:lnSpc>
                <a:spcPct val="90000"/>
              </a:lnSpc>
              <a:buFontTx/>
              <a:buNone/>
            </a:pPr>
            <a:r>
              <a:rPr lang="en-US" altLang="en-US" sz="2800"/>
              <a:t>life after graduation</a:t>
            </a:r>
          </a:p>
          <a:p>
            <a:pPr eaLnBrk="1" hangingPunct="1">
              <a:lnSpc>
                <a:spcPct val="90000"/>
              </a:lnSpc>
              <a:buFontTx/>
              <a:buNone/>
            </a:pPr>
            <a:r>
              <a:rPr lang="en-US" altLang="en-US" sz="2800"/>
              <a:t>changed?</a:t>
            </a:r>
            <a:endParaRPr lang="en-US" altLang="en-US" sz="2000"/>
          </a:p>
          <a:p>
            <a:pPr eaLnBrk="1" hangingPunct="1">
              <a:lnSpc>
                <a:spcPct val="90000"/>
              </a:lnSpc>
              <a:buFontTx/>
              <a:buNone/>
            </a:pPr>
            <a:endParaRPr lang="en-US" altLang="en-US" sz="2000"/>
          </a:p>
          <a:p>
            <a:pPr eaLnBrk="1" hangingPunct="1">
              <a:lnSpc>
                <a:spcPct val="90000"/>
              </a:lnSpc>
            </a:pPr>
            <a:r>
              <a:rPr lang="en-US" altLang="en-US" sz="2400"/>
              <a:t>Elementary School?</a:t>
            </a:r>
          </a:p>
          <a:p>
            <a:pPr eaLnBrk="1" hangingPunct="1">
              <a:lnSpc>
                <a:spcPct val="90000"/>
              </a:lnSpc>
            </a:pPr>
            <a:r>
              <a:rPr lang="en-US" altLang="en-US" sz="2400"/>
              <a:t>Middle School?  </a:t>
            </a:r>
          </a:p>
          <a:p>
            <a:pPr eaLnBrk="1" hangingPunct="1">
              <a:lnSpc>
                <a:spcPct val="90000"/>
              </a:lnSpc>
            </a:pPr>
            <a:r>
              <a:rPr lang="en-US" altLang="en-US" sz="2400"/>
              <a:t>High School?</a:t>
            </a:r>
          </a:p>
          <a:p>
            <a:pPr eaLnBrk="1" hangingPunct="1">
              <a:lnSpc>
                <a:spcPct val="90000"/>
              </a:lnSpc>
              <a:buFontTx/>
              <a:buNone/>
            </a:pPr>
            <a:endParaRPr lang="en-US" altLang="en-US" sz="2000"/>
          </a:p>
          <a:p>
            <a:pPr eaLnBrk="1" hangingPunct="1">
              <a:lnSpc>
                <a:spcPct val="90000"/>
              </a:lnSpc>
              <a:buFontTx/>
              <a:buNone/>
            </a:pPr>
            <a:endParaRPr lang="en-US" altLang="en-US" sz="2000"/>
          </a:p>
          <a:p>
            <a:pPr lvl="1" eaLnBrk="1" hangingPunct="1">
              <a:lnSpc>
                <a:spcPct val="90000"/>
              </a:lnSpc>
            </a:pPr>
            <a:endParaRPr lang="en-US" altLang="en-US" sz="1800"/>
          </a:p>
        </p:txBody>
      </p:sp>
      <p:pic>
        <p:nvPicPr>
          <p:cNvPr id="9221" name="Picture 13">
            <a:extLst>
              <a:ext uri="{FF2B5EF4-FFF2-40B4-BE49-F238E27FC236}">
                <a16:creationId xmlns:a16="http://schemas.microsoft.com/office/drawing/2014/main" id="{F9061A6D-531F-AE61-EC86-2188130BB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90800"/>
            <a:ext cx="4470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a:extLst>
              <a:ext uri="{FF2B5EF4-FFF2-40B4-BE49-F238E27FC236}">
                <a16:creationId xmlns:a16="http://schemas.microsoft.com/office/drawing/2014/main" id="{D4117355-487E-F4E4-0619-76C223004B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EE68C-6833-B846-9A9E-1C6E645801BD}" type="slidenum">
              <a:rPr lang="en-US" altLang="en-US" sz="1400"/>
              <a:pPr/>
              <a:t>8</a:t>
            </a:fld>
            <a:endParaRPr lang="en-US" altLang="en-US" sz="1400"/>
          </a:p>
        </p:txBody>
      </p:sp>
      <p:sp>
        <p:nvSpPr>
          <p:cNvPr id="10243" name="Rectangle 2">
            <a:extLst>
              <a:ext uri="{FF2B5EF4-FFF2-40B4-BE49-F238E27FC236}">
                <a16:creationId xmlns:a16="http://schemas.microsoft.com/office/drawing/2014/main" id="{3416AFE4-6F69-74A4-948D-8D0D05C4CDC5}"/>
              </a:ext>
            </a:extLst>
          </p:cNvPr>
          <p:cNvSpPr>
            <a:spLocks noGrp="1" noChangeArrowheads="1"/>
          </p:cNvSpPr>
          <p:nvPr>
            <p:ph type="title"/>
          </p:nvPr>
        </p:nvSpPr>
        <p:spPr bwMode="auto">
          <a:xfrm>
            <a:off x="0" y="10668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Where Will I Live?</a:t>
            </a:r>
          </a:p>
        </p:txBody>
      </p:sp>
      <p:sp>
        <p:nvSpPr>
          <p:cNvPr id="10244" name="Rectangle 3">
            <a:extLst>
              <a:ext uri="{FF2B5EF4-FFF2-40B4-BE49-F238E27FC236}">
                <a16:creationId xmlns:a16="http://schemas.microsoft.com/office/drawing/2014/main" id="{20B14DA0-D7C8-B254-5B46-51B3ED9F08DF}"/>
              </a:ext>
            </a:extLst>
          </p:cNvPr>
          <p:cNvSpPr>
            <a:spLocks noGrp="1" noChangeArrowheads="1"/>
          </p:cNvSpPr>
          <p:nvPr>
            <p:ph type="body" sz="half" idx="2"/>
          </p:nvPr>
        </p:nvSpPr>
        <p:spPr>
          <a:xfrm>
            <a:off x="4648200" y="2057400"/>
            <a:ext cx="3810000" cy="4114800"/>
          </a:xfrm>
        </p:spPr>
        <p:txBody>
          <a:bodyPr/>
          <a:lstStyle/>
          <a:p>
            <a:pPr eaLnBrk="1" hangingPunct="1"/>
            <a:r>
              <a:rPr lang="en-US" altLang="en-US" sz="2800"/>
              <a:t>There are many things to consider before deciding if you will live at home with your family, on your own, or with other people.</a:t>
            </a:r>
          </a:p>
          <a:p>
            <a:pPr eaLnBrk="1" hangingPunct="1">
              <a:buFontTx/>
              <a:buNone/>
            </a:pPr>
            <a:endParaRPr lang="en-US" altLang="en-US" sz="2800"/>
          </a:p>
        </p:txBody>
      </p:sp>
      <p:pic>
        <p:nvPicPr>
          <p:cNvPr id="10245" name="Picture 5">
            <a:extLst>
              <a:ext uri="{FF2B5EF4-FFF2-40B4-BE49-F238E27FC236}">
                <a16:creationId xmlns:a16="http://schemas.microsoft.com/office/drawing/2014/main" id="{0218AE49-76EA-A212-0348-CFB7A0585A94}"/>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939925"/>
            <a:ext cx="3810000" cy="4043363"/>
          </a:xfrm>
          <a:noFill/>
        </p:spPr>
      </p:pic>
    </p:spTree>
  </p:cSld>
  <p:clrMapOvr>
    <a:masterClrMapping/>
  </p:clrMapOvr>
</p:sld>
</file>

<file path=ppt/theme/theme1.xml><?xml version="1.0" encoding="utf-8"?>
<a:theme xmlns:a="http://schemas.openxmlformats.org/drawingml/2006/main" name="SD-TP">
  <a:themeElements>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T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SD-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T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T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T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T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T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T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T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T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T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T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T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3855</Words>
  <Application>Microsoft Macintosh PowerPoint</Application>
  <PresentationFormat>On-screen Show (4:3)</PresentationFormat>
  <Paragraphs>720</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ＭＳ Ｐゴシック</vt:lpstr>
      <vt:lpstr>Arial Black</vt:lpstr>
      <vt:lpstr>Helvetica</vt:lpstr>
      <vt:lpstr>Times</vt:lpstr>
      <vt:lpstr>Times New Roman</vt:lpstr>
      <vt:lpstr>SD-TP</vt:lpstr>
      <vt:lpstr>PowerPoint Presentation</vt:lpstr>
      <vt:lpstr>Vision for Adult Living</vt:lpstr>
      <vt:lpstr>PowerPoint Presentation</vt:lpstr>
      <vt:lpstr>Vision for Adult Living</vt:lpstr>
      <vt:lpstr>Input Circle</vt:lpstr>
      <vt:lpstr>Vision for Adult Living</vt:lpstr>
      <vt:lpstr>Vision for Adult Living</vt:lpstr>
      <vt:lpstr>Remember this question: “What do you want to be when you grow up”?</vt:lpstr>
      <vt:lpstr>Where Will I Live?</vt:lpstr>
      <vt:lpstr>Considerations about Adult Living</vt:lpstr>
      <vt:lpstr>Considerations for Adult Living</vt:lpstr>
      <vt:lpstr>Where Will I Live? Family Discussion Activity</vt:lpstr>
      <vt:lpstr>Family Discussion</vt:lpstr>
      <vt:lpstr>Vision for Adult Living</vt:lpstr>
      <vt:lpstr>Vision for Adult Living</vt:lpstr>
      <vt:lpstr>Vision for Adult Living</vt:lpstr>
      <vt:lpstr>Vision for Adult Living</vt:lpstr>
      <vt:lpstr>Vision for Adult Living</vt:lpstr>
      <vt:lpstr>Determining your strengths, skills, and needs for adult living involves knowing:    what you think;   what your family thinks; and   what your teachers think.          </vt:lpstr>
      <vt:lpstr>PowerPoint Presentation</vt:lpstr>
      <vt:lpstr>PowerPoint Presentation</vt:lpstr>
      <vt:lpstr>PowerPoint Presentation</vt:lpstr>
      <vt:lpstr>PowerPoint Presentation</vt:lpstr>
      <vt:lpstr>Planning for Adult Living </vt:lpstr>
      <vt:lpstr>Transition IEP</vt:lpstr>
      <vt:lpstr>Adult Living Considerations: Three Big Areas</vt:lpstr>
      <vt:lpstr>Home Living</vt:lpstr>
      <vt:lpstr>Home Care Skills</vt:lpstr>
      <vt:lpstr>Home Living</vt:lpstr>
      <vt:lpstr>Homework discussion</vt:lpstr>
      <vt:lpstr>Home Living</vt:lpstr>
      <vt:lpstr>Home Living Activity</vt:lpstr>
      <vt:lpstr>Where will my money go?</vt:lpstr>
      <vt:lpstr>Health Care</vt:lpstr>
      <vt:lpstr>Who pays for your health care?</vt:lpstr>
      <vt:lpstr>SELF CARE</vt:lpstr>
      <vt:lpstr>Nutrition &amp; Fitness</vt:lpstr>
      <vt:lpstr>Oral Hygiene</vt:lpstr>
      <vt:lpstr>Body Hygiene</vt:lpstr>
      <vt:lpstr> Problems at Home</vt:lpstr>
      <vt:lpstr>Community Participation</vt:lpstr>
      <vt:lpstr>Community Participation </vt:lpstr>
      <vt:lpstr>PowerPoint Presentation</vt:lpstr>
      <vt:lpstr>Putting it all Together</vt:lpstr>
      <vt:lpstr>Input Circle</vt:lpstr>
      <vt:lpstr>Input Circles Review</vt:lpstr>
      <vt:lpstr>Case Study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Write your own Vision for Adult Living using the Input Circles</vt:lpstr>
      <vt:lpstr>Activity:  Interests, Strengths &amp; Needs Summary Statements</vt:lpstr>
      <vt:lpstr>Vision for Adult Living Statement</vt:lpstr>
      <vt:lpstr>Vision for Adult Living</vt:lpstr>
      <vt:lpstr>Homework - Summary of Lesson</vt:lpstr>
      <vt:lpstr>PowerPoint Presentation</vt:lpstr>
      <vt:lpstr>PowerPoint Presentation</vt:lpstr>
    </vt:vector>
  </TitlesOfParts>
  <Company>Zarrow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for Adult Living</dc:title>
  <cp:lastModifiedBy>Wicker, Melissa</cp:lastModifiedBy>
  <cp:revision>27</cp:revision>
  <dcterms:modified xsi:type="dcterms:W3CDTF">2023-09-07T22:20:58Z</dcterms:modified>
</cp:coreProperties>
</file>