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compatMode="1" strictFirstAndLastChars="0" saveSubsetFonts="1">
  <p:sldMasterIdLst>
    <p:sldMasterId id="2147483649" r:id="rId1"/>
  </p:sldMasterIdLst>
  <p:notesMasterIdLst>
    <p:notesMasterId r:id="rId77"/>
  </p:notesMasterIdLst>
  <p:sldIdLst>
    <p:sldId id="374" r:id="rId2"/>
    <p:sldId id="364" r:id="rId3"/>
    <p:sldId id="273" r:id="rId4"/>
    <p:sldId id="336" r:id="rId5"/>
    <p:sldId id="337" r:id="rId6"/>
    <p:sldId id="338" r:id="rId7"/>
    <p:sldId id="285" r:id="rId8"/>
    <p:sldId id="356" r:id="rId9"/>
    <p:sldId id="354" r:id="rId10"/>
    <p:sldId id="325" r:id="rId11"/>
    <p:sldId id="280" r:id="rId12"/>
    <p:sldId id="326" r:id="rId13"/>
    <p:sldId id="263" r:id="rId14"/>
    <p:sldId id="328" r:id="rId15"/>
    <p:sldId id="256" r:id="rId16"/>
    <p:sldId id="311" r:id="rId17"/>
    <p:sldId id="315" r:id="rId18"/>
    <p:sldId id="313" r:id="rId19"/>
    <p:sldId id="314" r:id="rId20"/>
    <p:sldId id="329" r:id="rId21"/>
    <p:sldId id="344" r:id="rId22"/>
    <p:sldId id="361" r:id="rId23"/>
    <p:sldId id="339" r:id="rId24"/>
    <p:sldId id="350" r:id="rId25"/>
    <p:sldId id="351" r:id="rId26"/>
    <p:sldId id="355" r:id="rId27"/>
    <p:sldId id="327" r:id="rId28"/>
    <p:sldId id="349" r:id="rId29"/>
    <p:sldId id="348" r:id="rId30"/>
    <p:sldId id="316" r:id="rId31"/>
    <p:sldId id="266" r:id="rId32"/>
    <p:sldId id="268" r:id="rId33"/>
    <p:sldId id="330" r:id="rId34"/>
    <p:sldId id="340" r:id="rId35"/>
    <p:sldId id="341" r:id="rId36"/>
    <p:sldId id="342" r:id="rId37"/>
    <p:sldId id="343" r:id="rId38"/>
    <p:sldId id="365" r:id="rId39"/>
    <p:sldId id="366" r:id="rId40"/>
    <p:sldId id="371" r:id="rId41"/>
    <p:sldId id="359" r:id="rId42"/>
    <p:sldId id="358" r:id="rId43"/>
    <p:sldId id="360" r:id="rId44"/>
    <p:sldId id="352" r:id="rId45"/>
    <p:sldId id="353" r:id="rId46"/>
    <p:sldId id="368" r:id="rId47"/>
    <p:sldId id="369" r:id="rId48"/>
    <p:sldId id="363" r:id="rId49"/>
    <p:sldId id="345" r:id="rId50"/>
    <p:sldId id="346" r:id="rId51"/>
    <p:sldId id="362" r:id="rId52"/>
    <p:sldId id="332" r:id="rId53"/>
    <p:sldId id="284" r:id="rId54"/>
    <p:sldId id="262" r:id="rId55"/>
    <p:sldId id="286" r:id="rId56"/>
    <p:sldId id="333" r:id="rId57"/>
    <p:sldId id="317" r:id="rId58"/>
    <p:sldId id="321" r:id="rId59"/>
    <p:sldId id="322" r:id="rId60"/>
    <p:sldId id="318" r:id="rId61"/>
    <p:sldId id="288" r:id="rId62"/>
    <p:sldId id="289" r:id="rId63"/>
    <p:sldId id="290" r:id="rId64"/>
    <p:sldId id="291" r:id="rId65"/>
    <p:sldId id="292" r:id="rId66"/>
    <p:sldId id="293" r:id="rId67"/>
    <p:sldId id="357" r:id="rId68"/>
    <p:sldId id="310" r:id="rId69"/>
    <p:sldId id="297" r:id="rId70"/>
    <p:sldId id="299" r:id="rId71"/>
    <p:sldId id="302" r:id="rId72"/>
    <p:sldId id="304" r:id="rId73"/>
    <p:sldId id="305" r:id="rId74"/>
    <p:sldId id="309" r:id="rId75"/>
    <p:sldId id="370"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0884"/>
  </p:normalViewPr>
  <p:slideViewPr>
    <p:cSldViewPr>
      <p:cViewPr varScale="1">
        <p:scale>
          <a:sx n="116" d="100"/>
          <a:sy n="116" d="100"/>
        </p:scale>
        <p:origin x="10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1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4EC85A4-8852-72F0-02A9-8CFC20B8FDB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099" name="Rectangle 3">
            <a:extLst>
              <a:ext uri="{FF2B5EF4-FFF2-40B4-BE49-F238E27FC236}">
                <a16:creationId xmlns:a16="http://schemas.microsoft.com/office/drawing/2014/main" id="{62C71EAA-A8E8-391D-773D-3F67809EC51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78852" name="Rectangle 4">
            <a:extLst>
              <a:ext uri="{FF2B5EF4-FFF2-40B4-BE49-F238E27FC236}">
                <a16:creationId xmlns:a16="http://schemas.microsoft.com/office/drawing/2014/main" id="{CDA9704D-306A-5EBA-7AE4-2E19605FC468}"/>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D103258-908B-DD9A-3BF3-C1400DEF13A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66443819-2C0C-373F-2DF9-27022F837F5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103" name="Rectangle 7">
            <a:extLst>
              <a:ext uri="{FF2B5EF4-FFF2-40B4-BE49-F238E27FC236}">
                <a16:creationId xmlns:a16="http://schemas.microsoft.com/office/drawing/2014/main" id="{E66C87F7-A032-A095-22E1-41E8693BF4C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7F74E39-07AE-794E-93BC-72D00AEFE5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8954D35-CBB3-F8BC-68E9-0F38B518C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E4CA08-CCE7-E04A-8029-35266CEBDFB2}" type="slidenum">
              <a:rPr lang="en-US" altLang="en-US" sz="1200"/>
              <a:pPr/>
              <a:t>0</a:t>
            </a:fld>
            <a:endParaRPr lang="en-US" altLang="en-US" sz="1200"/>
          </a:p>
        </p:txBody>
      </p:sp>
      <p:sp>
        <p:nvSpPr>
          <p:cNvPr id="79875" name="Rectangle 2">
            <a:extLst>
              <a:ext uri="{FF2B5EF4-FFF2-40B4-BE49-F238E27FC236}">
                <a16:creationId xmlns:a16="http://schemas.microsoft.com/office/drawing/2014/main" id="{43871A31-5169-611A-78EC-9094C562A57E}"/>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717EC44D-6A3E-9843-DDEF-13E5B6E163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86CBCC27-6912-4898-2F8A-A8F442E08A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2AFF12-82FE-654D-B66C-ECB23D9C4EA3}" type="slidenum">
              <a:rPr lang="en-US" altLang="en-US" sz="1200"/>
              <a:pPr/>
              <a:t>9</a:t>
            </a:fld>
            <a:endParaRPr lang="en-US" altLang="en-US" sz="1200"/>
          </a:p>
        </p:txBody>
      </p:sp>
      <p:sp>
        <p:nvSpPr>
          <p:cNvPr id="89091" name="Rectangle 2">
            <a:extLst>
              <a:ext uri="{FF2B5EF4-FFF2-40B4-BE49-F238E27FC236}">
                <a16:creationId xmlns:a16="http://schemas.microsoft.com/office/drawing/2014/main" id="{E9944572-F663-AC84-4142-7E7F27C662E9}"/>
              </a:ext>
            </a:extLst>
          </p:cNvPr>
          <p:cNvSpPr>
            <a:spLocks noChangeArrowheads="1" noTextEdit="1"/>
          </p:cNvSpPr>
          <p:nvPr>
            <p:ph type="sldImg"/>
          </p:nvPr>
        </p:nvSpPr>
        <p:spPr>
          <a:ln/>
        </p:spPr>
      </p:sp>
      <p:sp>
        <p:nvSpPr>
          <p:cNvPr id="89092" name="Rectangle 3">
            <a:extLst>
              <a:ext uri="{FF2B5EF4-FFF2-40B4-BE49-F238E27FC236}">
                <a16:creationId xmlns:a16="http://schemas.microsoft.com/office/drawing/2014/main" id="{493F45D7-4B5D-24D1-0205-C8E7565B03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48607B7-7F68-50DC-908B-698A9B279E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9850A6-D50E-6042-A470-48930711FACB}" type="slidenum">
              <a:rPr lang="en-US" altLang="en-US" sz="1200"/>
              <a:pPr/>
              <a:t>10</a:t>
            </a:fld>
            <a:endParaRPr lang="en-US" altLang="en-US" sz="1200"/>
          </a:p>
        </p:txBody>
      </p:sp>
      <p:sp>
        <p:nvSpPr>
          <p:cNvPr id="90115" name="Rectangle 2">
            <a:extLst>
              <a:ext uri="{FF2B5EF4-FFF2-40B4-BE49-F238E27FC236}">
                <a16:creationId xmlns:a16="http://schemas.microsoft.com/office/drawing/2014/main" id="{AF90BF2A-87F1-AB53-9991-C4DAFFFA6770}"/>
              </a:ext>
            </a:extLst>
          </p:cNvPr>
          <p:cNvSpPr>
            <a:spLocks noChangeArrowheads="1" noTextEdit="1"/>
          </p:cNvSpPr>
          <p:nvPr>
            <p:ph type="sldImg"/>
          </p:nvPr>
        </p:nvSpPr>
        <p:spPr>
          <a:solidFill>
            <a:srgbClr val="FFFFFF"/>
          </a:solidFill>
          <a:ln/>
        </p:spPr>
      </p:sp>
      <p:sp>
        <p:nvSpPr>
          <p:cNvPr id="90116" name="Rectangle 3">
            <a:extLst>
              <a:ext uri="{FF2B5EF4-FFF2-40B4-BE49-F238E27FC236}">
                <a16:creationId xmlns:a16="http://schemas.microsoft.com/office/drawing/2014/main" id="{B24B36E1-7F98-2112-C1AC-4845F6C43EE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D512D87-A07D-08CB-D192-52E24D1253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664120-1A15-F546-96F7-6FCD27D0F6F2}" type="slidenum">
              <a:rPr lang="en-US" altLang="en-US" sz="1200"/>
              <a:pPr/>
              <a:t>11</a:t>
            </a:fld>
            <a:endParaRPr lang="en-US" altLang="en-US" sz="1200"/>
          </a:p>
        </p:txBody>
      </p:sp>
      <p:sp>
        <p:nvSpPr>
          <p:cNvPr id="91139" name="Rectangle 2">
            <a:extLst>
              <a:ext uri="{FF2B5EF4-FFF2-40B4-BE49-F238E27FC236}">
                <a16:creationId xmlns:a16="http://schemas.microsoft.com/office/drawing/2014/main" id="{AFA5BE40-9828-F262-A43D-B030A443953F}"/>
              </a:ext>
            </a:extLst>
          </p:cNvPr>
          <p:cNvSpPr>
            <a:spLocks noChangeArrowheads="1" noTextEdit="1"/>
          </p:cNvSpPr>
          <p:nvPr>
            <p:ph type="sldImg"/>
          </p:nvPr>
        </p:nvSpPr>
        <p:spPr>
          <a:ln/>
        </p:spPr>
      </p:sp>
      <p:sp>
        <p:nvSpPr>
          <p:cNvPr id="91140" name="Rectangle 3">
            <a:extLst>
              <a:ext uri="{FF2B5EF4-FFF2-40B4-BE49-F238E27FC236}">
                <a16:creationId xmlns:a16="http://schemas.microsoft.com/office/drawing/2014/main" id="{9C6DA320-92D2-D6E1-2E0A-BE745243D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22927E7-4582-ED47-E3DF-CE6F7A0B8E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6A2157-9297-A843-98F9-0CF03F663DDB}" type="slidenum">
              <a:rPr lang="en-US" altLang="en-US" sz="1200"/>
              <a:pPr/>
              <a:t>12</a:t>
            </a:fld>
            <a:endParaRPr lang="en-US" altLang="en-US" sz="1200"/>
          </a:p>
        </p:txBody>
      </p:sp>
      <p:sp>
        <p:nvSpPr>
          <p:cNvPr id="92163" name="Rectangle 2">
            <a:extLst>
              <a:ext uri="{FF2B5EF4-FFF2-40B4-BE49-F238E27FC236}">
                <a16:creationId xmlns:a16="http://schemas.microsoft.com/office/drawing/2014/main" id="{9E818AE0-04E9-9B2D-ADCA-38C50EF95186}"/>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2936ABF2-ED6D-5675-7989-F4042BF1B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BA40115-D9C2-12F3-1A1E-2FDE7E7EB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F61AAB-A166-6548-B9A4-D103A15B446B}" type="slidenum">
              <a:rPr lang="en-US" altLang="en-US" sz="1200"/>
              <a:pPr/>
              <a:t>13</a:t>
            </a:fld>
            <a:endParaRPr lang="en-US" altLang="en-US" sz="1200"/>
          </a:p>
        </p:txBody>
      </p:sp>
      <p:sp>
        <p:nvSpPr>
          <p:cNvPr id="93187" name="Rectangle 2">
            <a:extLst>
              <a:ext uri="{FF2B5EF4-FFF2-40B4-BE49-F238E27FC236}">
                <a16:creationId xmlns:a16="http://schemas.microsoft.com/office/drawing/2014/main" id="{6AEC3917-4CF0-AEB8-3EAF-98C18C608057}"/>
              </a:ext>
            </a:extLst>
          </p:cNvPr>
          <p:cNvSpPr>
            <a:spLocks noChangeArrowheads="1" noTextEdit="1"/>
          </p:cNvSpPr>
          <p:nvPr>
            <p:ph type="sldImg"/>
          </p:nvPr>
        </p:nvSpPr>
        <p:spPr>
          <a:ln/>
        </p:spPr>
      </p:sp>
      <p:sp>
        <p:nvSpPr>
          <p:cNvPr id="93188" name="Rectangle 3">
            <a:extLst>
              <a:ext uri="{FF2B5EF4-FFF2-40B4-BE49-F238E27FC236}">
                <a16:creationId xmlns:a16="http://schemas.microsoft.com/office/drawing/2014/main" id="{27721784-717D-5AB4-8D6C-E28F62AA84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642DC57-D83D-44F8-FBB7-9A1AE33ED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46A9CC-F7D7-DF44-A557-CDEC8CD4FFC9}" type="slidenum">
              <a:rPr lang="en-US" altLang="en-US" sz="1200"/>
              <a:pPr/>
              <a:t>14</a:t>
            </a:fld>
            <a:endParaRPr lang="en-US" altLang="en-US" sz="1200"/>
          </a:p>
        </p:txBody>
      </p:sp>
      <p:sp>
        <p:nvSpPr>
          <p:cNvPr id="94211" name="Rectangle 2">
            <a:extLst>
              <a:ext uri="{FF2B5EF4-FFF2-40B4-BE49-F238E27FC236}">
                <a16:creationId xmlns:a16="http://schemas.microsoft.com/office/drawing/2014/main" id="{4AD80D75-F5B8-84FF-27CE-8AAE9303C1DE}"/>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F527ADBA-6B1E-D9E4-4775-B96936ABD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92C78E33-7275-202C-577C-FD24CE9FAB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DC341D-9B63-774D-AA00-A9C2FC950B5A}" type="slidenum">
              <a:rPr lang="en-US" altLang="en-US" sz="1200"/>
              <a:pPr/>
              <a:t>15</a:t>
            </a:fld>
            <a:endParaRPr lang="en-US" altLang="en-US" sz="1200"/>
          </a:p>
        </p:txBody>
      </p:sp>
      <p:sp>
        <p:nvSpPr>
          <p:cNvPr id="95235" name="Rectangle 2">
            <a:extLst>
              <a:ext uri="{FF2B5EF4-FFF2-40B4-BE49-F238E27FC236}">
                <a16:creationId xmlns:a16="http://schemas.microsoft.com/office/drawing/2014/main" id="{74D1CACA-78F3-1F49-AFCE-26B04683F99D}"/>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BDB9AE04-259E-BED9-D680-49FAC382C8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7B40A13-0E9B-C291-15D0-2A5E6D65B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306EE1-6A13-A948-BE75-C26A141AD2EC}" type="slidenum">
              <a:rPr lang="en-US" altLang="en-US" sz="1200"/>
              <a:pPr/>
              <a:t>16</a:t>
            </a:fld>
            <a:endParaRPr lang="en-US" altLang="en-US" sz="1200"/>
          </a:p>
        </p:txBody>
      </p:sp>
      <p:sp>
        <p:nvSpPr>
          <p:cNvPr id="96259" name="Rectangle 2">
            <a:extLst>
              <a:ext uri="{FF2B5EF4-FFF2-40B4-BE49-F238E27FC236}">
                <a16:creationId xmlns:a16="http://schemas.microsoft.com/office/drawing/2014/main" id="{47AE2A9C-A23C-0272-580C-01576C4DB6B2}"/>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39F35360-C855-5299-EE1A-89E3EB8B00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20B4301-41E1-2764-C23B-E39A7B031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6E681F-ECF6-8145-B469-915751534738}" type="slidenum">
              <a:rPr lang="en-US" altLang="en-US" sz="1200"/>
              <a:pPr/>
              <a:t>17</a:t>
            </a:fld>
            <a:endParaRPr lang="en-US" altLang="en-US" sz="1200"/>
          </a:p>
        </p:txBody>
      </p:sp>
      <p:sp>
        <p:nvSpPr>
          <p:cNvPr id="97283" name="Rectangle 2">
            <a:extLst>
              <a:ext uri="{FF2B5EF4-FFF2-40B4-BE49-F238E27FC236}">
                <a16:creationId xmlns:a16="http://schemas.microsoft.com/office/drawing/2014/main" id="{2D65D797-FD96-1663-C8FE-2A87CB2D8769}"/>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05C6D572-64C8-3280-627B-1C79092F4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4285534-98A6-B6C6-67FB-E163453DE0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D6B305-3689-3542-920F-8A43E256F786}" type="slidenum">
              <a:rPr lang="en-US" altLang="en-US" sz="1200"/>
              <a:pPr/>
              <a:t>18</a:t>
            </a:fld>
            <a:endParaRPr lang="en-US" altLang="en-US" sz="1200"/>
          </a:p>
        </p:txBody>
      </p:sp>
      <p:sp>
        <p:nvSpPr>
          <p:cNvPr id="98307" name="Rectangle 2">
            <a:extLst>
              <a:ext uri="{FF2B5EF4-FFF2-40B4-BE49-F238E27FC236}">
                <a16:creationId xmlns:a16="http://schemas.microsoft.com/office/drawing/2014/main" id="{424E4356-7D2D-2D42-CD31-3401FB285EB0}"/>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6F29B112-D8F7-82E5-4D9C-35C7DE69D9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06CCB80-9AB5-67C6-412C-C1E172C5E5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F3D4E0-A5AE-A24B-8786-2D49DA688685}" type="slidenum">
              <a:rPr lang="en-US" altLang="en-US" sz="1200"/>
              <a:pPr/>
              <a:t>1</a:t>
            </a:fld>
            <a:endParaRPr lang="en-US" altLang="en-US" sz="1200"/>
          </a:p>
        </p:txBody>
      </p:sp>
      <p:sp>
        <p:nvSpPr>
          <p:cNvPr id="80899" name="Rectangle 2">
            <a:extLst>
              <a:ext uri="{FF2B5EF4-FFF2-40B4-BE49-F238E27FC236}">
                <a16:creationId xmlns:a16="http://schemas.microsoft.com/office/drawing/2014/main" id="{0A548250-F64F-52FE-844D-B0DAA80E54C6}"/>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2BB18B2F-2C6D-E1F7-9527-3C68506C8C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2A8255A-0A5B-709C-3249-D72B13BBE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53F548-8405-F047-8D89-4DCC073C7318}" type="slidenum">
              <a:rPr lang="en-US" altLang="en-US" sz="1200"/>
              <a:pPr/>
              <a:t>19</a:t>
            </a:fld>
            <a:endParaRPr lang="en-US" altLang="en-US" sz="1200"/>
          </a:p>
        </p:txBody>
      </p:sp>
      <p:sp>
        <p:nvSpPr>
          <p:cNvPr id="99331" name="Rectangle 2">
            <a:extLst>
              <a:ext uri="{FF2B5EF4-FFF2-40B4-BE49-F238E27FC236}">
                <a16:creationId xmlns:a16="http://schemas.microsoft.com/office/drawing/2014/main" id="{B92739BB-1248-0774-E277-D986B00A19C8}"/>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076F1431-65D7-FDA2-2E45-822DFAA92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Students should already have their IEP from Lesson 2. Have them look at the transition pages.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AC316F55-3BAC-BF57-34E1-F28B1B32AE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7F51B0-B6F0-4544-84BB-451EA839E71A}" type="slidenum">
              <a:rPr lang="en-US" altLang="en-US" sz="1200"/>
              <a:pPr/>
              <a:t>20</a:t>
            </a:fld>
            <a:endParaRPr lang="en-US" altLang="en-US" sz="1200"/>
          </a:p>
        </p:txBody>
      </p:sp>
      <p:sp>
        <p:nvSpPr>
          <p:cNvPr id="100355" name="Rectangle 2">
            <a:extLst>
              <a:ext uri="{FF2B5EF4-FFF2-40B4-BE49-F238E27FC236}">
                <a16:creationId xmlns:a16="http://schemas.microsoft.com/office/drawing/2014/main" id="{DED0CD03-F9B7-1D23-8C8E-6F4122DEA900}"/>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8A5F3467-C8D0-6719-E3F0-3D2D414D4F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4DC9E88A-D27B-BEAB-344D-609F98792A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BA2101-FF97-D04F-89D4-44A73C829F44}" type="slidenum">
              <a:rPr lang="en-US" altLang="en-US" sz="1200"/>
              <a:pPr/>
              <a:t>21</a:t>
            </a:fld>
            <a:endParaRPr lang="en-US" altLang="en-US" sz="1200"/>
          </a:p>
        </p:txBody>
      </p:sp>
      <p:sp>
        <p:nvSpPr>
          <p:cNvPr id="101379" name="Rectangle 2">
            <a:extLst>
              <a:ext uri="{FF2B5EF4-FFF2-40B4-BE49-F238E27FC236}">
                <a16:creationId xmlns:a16="http://schemas.microsoft.com/office/drawing/2014/main" id="{D731BF73-CE5F-9FD4-C92A-9BA93607B731}"/>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BACA8C5C-9559-601C-7741-7BD639B923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2FD78CC-30BC-515E-DBAE-F8F07F0F7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80FCDE-4331-7146-A7ED-754B750B10C7}" type="slidenum">
              <a:rPr lang="en-US" altLang="en-US" sz="1200"/>
              <a:pPr/>
              <a:t>22</a:t>
            </a:fld>
            <a:endParaRPr lang="en-US" altLang="en-US" sz="1200"/>
          </a:p>
        </p:txBody>
      </p:sp>
      <p:sp>
        <p:nvSpPr>
          <p:cNvPr id="102403" name="Rectangle 2">
            <a:extLst>
              <a:ext uri="{FF2B5EF4-FFF2-40B4-BE49-F238E27FC236}">
                <a16:creationId xmlns:a16="http://schemas.microsoft.com/office/drawing/2014/main" id="{D160A5B8-6B54-51AF-B18A-E65E82811B0B}"/>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9945FFD1-EC4B-96EF-9996-51D48EDBE5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3929C5F-B1C9-4E97-2AB8-AFE317D044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521EFF-6166-CA45-8B09-A545370A0BD1}" type="slidenum">
              <a:rPr lang="en-US" altLang="en-US" sz="1200"/>
              <a:pPr/>
              <a:t>23</a:t>
            </a:fld>
            <a:endParaRPr lang="en-US" altLang="en-US" sz="1200"/>
          </a:p>
        </p:txBody>
      </p:sp>
      <p:sp>
        <p:nvSpPr>
          <p:cNvPr id="103427" name="Rectangle 2">
            <a:extLst>
              <a:ext uri="{FF2B5EF4-FFF2-40B4-BE49-F238E27FC236}">
                <a16:creationId xmlns:a16="http://schemas.microsoft.com/office/drawing/2014/main" id="{C1AA82ED-A1A6-D5EF-A55B-8C8AAD609133}"/>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989F154E-2535-9AC2-EF2B-E72B9999E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48DABE5-5D1B-5A45-FF0D-3CDEBB1DF6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086391-058C-D441-9E7C-7CC71F9167C4}" type="slidenum">
              <a:rPr lang="en-US" altLang="en-US" sz="1200"/>
              <a:pPr/>
              <a:t>24</a:t>
            </a:fld>
            <a:endParaRPr lang="en-US" altLang="en-US" sz="1200"/>
          </a:p>
        </p:txBody>
      </p:sp>
      <p:sp>
        <p:nvSpPr>
          <p:cNvPr id="104451" name="Rectangle 2">
            <a:extLst>
              <a:ext uri="{FF2B5EF4-FFF2-40B4-BE49-F238E27FC236}">
                <a16:creationId xmlns:a16="http://schemas.microsoft.com/office/drawing/2014/main" id="{86AEB2F9-99FF-9C62-1CF3-B2039E3D9FF7}"/>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5F027911-5409-0064-3711-B33800223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606740B-2C7D-771D-5506-B060EC5167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B35FBE-D6E8-F54B-921A-549D086A14C1}" type="slidenum">
              <a:rPr lang="en-US" altLang="en-US" sz="1200"/>
              <a:pPr/>
              <a:t>25</a:t>
            </a:fld>
            <a:endParaRPr lang="en-US" altLang="en-US" sz="1200"/>
          </a:p>
        </p:txBody>
      </p:sp>
      <p:sp>
        <p:nvSpPr>
          <p:cNvPr id="105475" name="Rectangle 2">
            <a:extLst>
              <a:ext uri="{FF2B5EF4-FFF2-40B4-BE49-F238E27FC236}">
                <a16:creationId xmlns:a16="http://schemas.microsoft.com/office/drawing/2014/main" id="{A0967D11-FBC2-71AF-3403-3D2A4916C45A}"/>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E82DA9B5-72D3-61E1-8956-BBA44C584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84D0B43-A3F1-D1F9-004A-D8F7DA1E9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004EC5-C918-FB4A-AAB5-B00E582E85C3}" type="slidenum">
              <a:rPr lang="en-US" altLang="en-US" sz="1200"/>
              <a:pPr/>
              <a:t>26</a:t>
            </a:fld>
            <a:endParaRPr lang="en-US" altLang="en-US" sz="1200"/>
          </a:p>
        </p:txBody>
      </p:sp>
      <p:sp>
        <p:nvSpPr>
          <p:cNvPr id="106499" name="Rectangle 2">
            <a:extLst>
              <a:ext uri="{FF2B5EF4-FFF2-40B4-BE49-F238E27FC236}">
                <a16:creationId xmlns:a16="http://schemas.microsoft.com/office/drawing/2014/main" id="{F227FA83-A461-CB33-6624-34B211DDD3C5}"/>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096D3BDA-988B-38D5-22AA-3F02FFEF1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745B3E2-D8A1-6755-111C-0D06E6462C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9BF000-7ABD-D947-9BA5-043649B6750E}" type="slidenum">
              <a:rPr lang="en-US" altLang="en-US" sz="1200"/>
              <a:pPr/>
              <a:t>27</a:t>
            </a:fld>
            <a:endParaRPr lang="en-US" altLang="en-US" sz="1200"/>
          </a:p>
        </p:txBody>
      </p:sp>
      <p:sp>
        <p:nvSpPr>
          <p:cNvPr id="107523" name="Rectangle 2">
            <a:extLst>
              <a:ext uri="{FF2B5EF4-FFF2-40B4-BE49-F238E27FC236}">
                <a16:creationId xmlns:a16="http://schemas.microsoft.com/office/drawing/2014/main" id="{B116298E-AABB-EEFA-AC56-0865CC8B43BC}"/>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0236C530-BCE8-82B9-BD43-21BFDBB2E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Refer back to lesson 1 when we talked about self-awareness of disability…include in lesson narrative.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A2AE68C-7B93-AF01-0F16-FF6A58BD3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82C726-9230-4F4A-B321-7F273B5E4698}" type="slidenum">
              <a:rPr lang="en-US" altLang="en-US" sz="1200"/>
              <a:pPr/>
              <a:t>28</a:t>
            </a:fld>
            <a:endParaRPr lang="en-US" altLang="en-US" sz="1200"/>
          </a:p>
        </p:txBody>
      </p:sp>
      <p:sp>
        <p:nvSpPr>
          <p:cNvPr id="108547" name="Rectangle 2">
            <a:extLst>
              <a:ext uri="{FF2B5EF4-FFF2-40B4-BE49-F238E27FC236}">
                <a16:creationId xmlns:a16="http://schemas.microsoft.com/office/drawing/2014/main" id="{E842E98C-24F0-DA56-37BE-4EE2E87BD4E9}"/>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5656C287-83E3-FAC6-566B-B8AD79AE43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Refer to lesson 1’s discussion of IEP supports and services.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3B5EB8C-F9C6-F81D-3545-863F02DF3F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D21CBA-9F0D-A34D-A9E4-FE8915FD19EF}" type="slidenum">
              <a:rPr lang="en-US" altLang="en-US" sz="1200"/>
              <a:pPr/>
              <a:t>2</a:t>
            </a:fld>
            <a:endParaRPr lang="en-US" altLang="en-US" sz="1200"/>
          </a:p>
        </p:txBody>
      </p:sp>
      <p:sp>
        <p:nvSpPr>
          <p:cNvPr id="81923" name="Rectangle 2">
            <a:extLst>
              <a:ext uri="{FF2B5EF4-FFF2-40B4-BE49-F238E27FC236}">
                <a16:creationId xmlns:a16="http://schemas.microsoft.com/office/drawing/2014/main" id="{2C08D6E3-996B-0CD6-A313-285096E0E732}"/>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912BD3EB-72EF-9F1C-08EF-3A70D8BBB6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6C4F19E-AC19-A116-A6A5-1DE29286B2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35A99F-0A53-FD45-979D-B3C1410C3316}" type="slidenum">
              <a:rPr lang="en-US" altLang="en-US" sz="1200"/>
              <a:pPr/>
              <a:t>29</a:t>
            </a:fld>
            <a:endParaRPr lang="en-US" altLang="en-US" sz="1200"/>
          </a:p>
        </p:txBody>
      </p:sp>
      <p:sp>
        <p:nvSpPr>
          <p:cNvPr id="109571" name="Rectangle 2">
            <a:extLst>
              <a:ext uri="{FF2B5EF4-FFF2-40B4-BE49-F238E27FC236}">
                <a16:creationId xmlns:a16="http://schemas.microsoft.com/office/drawing/2014/main" id="{478E1B04-747B-FC1C-9042-C6D78D58D7E4}"/>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4C5715AD-7AA2-4E15-8582-9555FC3B0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C9B40840-5AF3-39C2-B70E-AD0325DAAD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F04202-E52D-284D-A635-B13944D4323D}" type="slidenum">
              <a:rPr lang="en-US" altLang="en-US" sz="1200"/>
              <a:pPr/>
              <a:t>30</a:t>
            </a:fld>
            <a:endParaRPr lang="en-US" altLang="en-US" sz="1200"/>
          </a:p>
        </p:txBody>
      </p:sp>
      <p:sp>
        <p:nvSpPr>
          <p:cNvPr id="110595" name="Rectangle 2">
            <a:extLst>
              <a:ext uri="{FF2B5EF4-FFF2-40B4-BE49-F238E27FC236}">
                <a16:creationId xmlns:a16="http://schemas.microsoft.com/office/drawing/2014/main" id="{937ACCBD-6A3B-BED0-4184-A91F5978436E}"/>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B6622A5E-3978-A0FF-080E-7D6CF054CC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1C5C8B85-35C4-EC24-7555-BB783363A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5FC8CF-5A93-5F47-97F6-234B83BF0FDE}" type="slidenum">
              <a:rPr lang="en-US" altLang="en-US" sz="1200"/>
              <a:pPr/>
              <a:t>31</a:t>
            </a:fld>
            <a:endParaRPr lang="en-US" altLang="en-US" sz="1200"/>
          </a:p>
        </p:txBody>
      </p:sp>
      <p:sp>
        <p:nvSpPr>
          <p:cNvPr id="111619" name="Rectangle 2">
            <a:extLst>
              <a:ext uri="{FF2B5EF4-FFF2-40B4-BE49-F238E27FC236}">
                <a16:creationId xmlns:a16="http://schemas.microsoft.com/office/drawing/2014/main" id="{7870D5BF-4C1A-08DC-73ED-78B18214F195}"/>
              </a:ext>
            </a:extLst>
          </p:cNvPr>
          <p:cNvSpPr>
            <a:spLocks noChangeArrowheads="1" noTextEdit="1"/>
          </p:cNvSpPr>
          <p:nvPr>
            <p:ph type="sldImg"/>
          </p:nvPr>
        </p:nvSpPr>
        <p:spPr>
          <a:ln/>
        </p:spPr>
      </p:sp>
      <p:sp>
        <p:nvSpPr>
          <p:cNvPr id="111620" name="Rectangle 3">
            <a:extLst>
              <a:ext uri="{FF2B5EF4-FFF2-40B4-BE49-F238E27FC236}">
                <a16:creationId xmlns:a16="http://schemas.microsoft.com/office/drawing/2014/main" id="{C36F8BF7-A9C2-F559-5F40-C0D13F07FE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89BA77B-C784-A9F7-99AA-2C6DEA4639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12EFC9-1553-EE46-AB0C-AE3A3CE6446C}" type="slidenum">
              <a:rPr lang="en-US" altLang="en-US" sz="1200"/>
              <a:pPr/>
              <a:t>32</a:t>
            </a:fld>
            <a:endParaRPr lang="en-US" altLang="en-US" sz="1200"/>
          </a:p>
        </p:txBody>
      </p:sp>
      <p:sp>
        <p:nvSpPr>
          <p:cNvPr id="112643" name="Rectangle 2">
            <a:extLst>
              <a:ext uri="{FF2B5EF4-FFF2-40B4-BE49-F238E27FC236}">
                <a16:creationId xmlns:a16="http://schemas.microsoft.com/office/drawing/2014/main" id="{3C85A0DB-F193-3018-A153-F2458AD77B07}"/>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C04FAE32-3B4B-CBB0-3BAE-6F6AFAD4C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5C290B1A-1D49-A6BD-723E-F0E198CAE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BC08A8-31DF-6749-9C4B-D40F7E78B507}" type="slidenum">
              <a:rPr lang="en-US" altLang="en-US" sz="1200"/>
              <a:pPr/>
              <a:t>33</a:t>
            </a:fld>
            <a:endParaRPr lang="en-US" altLang="en-US" sz="1200"/>
          </a:p>
        </p:txBody>
      </p:sp>
      <p:sp>
        <p:nvSpPr>
          <p:cNvPr id="113667" name="Rectangle 2">
            <a:extLst>
              <a:ext uri="{FF2B5EF4-FFF2-40B4-BE49-F238E27FC236}">
                <a16:creationId xmlns:a16="http://schemas.microsoft.com/office/drawing/2014/main" id="{8E3647C8-A765-3682-CF05-D13AADFD980E}"/>
              </a:ext>
            </a:extLst>
          </p:cNvPr>
          <p:cNvSpPr>
            <a:spLocks noChangeArrowheads="1" noTextEdit="1"/>
          </p:cNvSpPr>
          <p:nvPr>
            <p:ph type="sldImg"/>
          </p:nvPr>
        </p:nvSpPr>
        <p:spPr>
          <a:ln/>
        </p:spPr>
      </p:sp>
      <p:sp>
        <p:nvSpPr>
          <p:cNvPr id="113668" name="Rectangle 3">
            <a:extLst>
              <a:ext uri="{FF2B5EF4-FFF2-40B4-BE49-F238E27FC236}">
                <a16:creationId xmlns:a16="http://schemas.microsoft.com/office/drawing/2014/main" id="{CBE622FE-1A64-EBBE-524A-F0AA072843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FFDB1451-48E1-3F40-E8C3-3DDE7585F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933217-2EFB-D24B-9E3A-CCD0445962FF}" type="slidenum">
              <a:rPr lang="en-US" altLang="en-US" sz="1200"/>
              <a:pPr/>
              <a:t>34</a:t>
            </a:fld>
            <a:endParaRPr lang="en-US" altLang="en-US" sz="1200"/>
          </a:p>
        </p:txBody>
      </p:sp>
      <p:sp>
        <p:nvSpPr>
          <p:cNvPr id="114691" name="Rectangle 2">
            <a:extLst>
              <a:ext uri="{FF2B5EF4-FFF2-40B4-BE49-F238E27FC236}">
                <a16:creationId xmlns:a16="http://schemas.microsoft.com/office/drawing/2014/main" id="{4B34E6B3-D7BF-E218-BC37-C261BE3E24D9}"/>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988ED173-88C9-C9B6-147D-8234F07C38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EFCC4B8-77E3-C5C0-74C1-EF9253F62A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06925D-04E7-8149-B50A-0DE7640A6C7F}" type="slidenum">
              <a:rPr lang="en-US" altLang="en-US" sz="1200"/>
              <a:pPr/>
              <a:t>35</a:t>
            </a:fld>
            <a:endParaRPr lang="en-US" altLang="en-US" sz="1200"/>
          </a:p>
        </p:txBody>
      </p:sp>
      <p:sp>
        <p:nvSpPr>
          <p:cNvPr id="115715" name="Rectangle 2">
            <a:extLst>
              <a:ext uri="{FF2B5EF4-FFF2-40B4-BE49-F238E27FC236}">
                <a16:creationId xmlns:a16="http://schemas.microsoft.com/office/drawing/2014/main" id="{1DA9CC46-9DF9-E2AB-4511-145924AC596A}"/>
              </a:ext>
            </a:extLst>
          </p:cNvPr>
          <p:cNvSpPr>
            <a:spLocks noChangeArrowheads="1" noTextEdit="1"/>
          </p:cNvSpPr>
          <p:nvPr>
            <p:ph type="sldImg"/>
          </p:nvPr>
        </p:nvSpPr>
        <p:spPr>
          <a:ln/>
        </p:spPr>
      </p:sp>
      <p:sp>
        <p:nvSpPr>
          <p:cNvPr id="115716" name="Rectangle 3">
            <a:extLst>
              <a:ext uri="{FF2B5EF4-FFF2-40B4-BE49-F238E27FC236}">
                <a16:creationId xmlns:a16="http://schemas.microsoft.com/office/drawing/2014/main" id="{DE52306E-D164-061F-F5E7-F538031F7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Maybe add a slide that talks about transferring from a community college to a 4-year college, and avoiding having to meet high admission requirements, like GPA??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1777EB24-315B-5247-773A-C810A2316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299D6B-55BB-4F42-9557-149830E8F697}" type="slidenum">
              <a:rPr lang="en-US" altLang="en-US" sz="1200"/>
              <a:pPr/>
              <a:t>36</a:t>
            </a:fld>
            <a:endParaRPr lang="en-US" altLang="en-US" sz="1200"/>
          </a:p>
        </p:txBody>
      </p:sp>
      <p:sp>
        <p:nvSpPr>
          <p:cNvPr id="116739" name="Rectangle 2">
            <a:extLst>
              <a:ext uri="{FF2B5EF4-FFF2-40B4-BE49-F238E27FC236}">
                <a16:creationId xmlns:a16="http://schemas.microsoft.com/office/drawing/2014/main" id="{55519049-3E5D-62F1-6994-8CCB2280A9BB}"/>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2E8032D4-592E-C10B-01DC-AAB2D6FCFA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99E7811-3B73-0644-F59E-2F3C6E7F7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7DB5A3-4667-B14E-86F8-5E93B6C32419}" type="slidenum">
              <a:rPr lang="en-US" altLang="en-US" sz="1200"/>
              <a:pPr/>
              <a:t>37</a:t>
            </a:fld>
            <a:endParaRPr lang="en-US" altLang="en-US" sz="1200"/>
          </a:p>
        </p:txBody>
      </p:sp>
      <p:sp>
        <p:nvSpPr>
          <p:cNvPr id="117763" name="Rectangle 2">
            <a:extLst>
              <a:ext uri="{FF2B5EF4-FFF2-40B4-BE49-F238E27FC236}">
                <a16:creationId xmlns:a16="http://schemas.microsoft.com/office/drawing/2014/main" id="{38FE67B2-BC54-278D-D7CE-BBDAD3ED542A}"/>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883DA6A8-FB3F-B900-CFCA-A88084E317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671AD66-0383-D26D-B472-9FFA03D42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BC0EDB-2CF4-5440-86E8-CCE6F98F2BED}" type="slidenum">
              <a:rPr lang="en-US" altLang="en-US" sz="1200"/>
              <a:pPr/>
              <a:t>38</a:t>
            </a:fld>
            <a:endParaRPr lang="en-US" altLang="en-US" sz="1200"/>
          </a:p>
        </p:txBody>
      </p:sp>
      <p:sp>
        <p:nvSpPr>
          <p:cNvPr id="118787" name="Rectangle 2">
            <a:extLst>
              <a:ext uri="{FF2B5EF4-FFF2-40B4-BE49-F238E27FC236}">
                <a16:creationId xmlns:a16="http://schemas.microsoft.com/office/drawing/2014/main" id="{B577820A-15CB-20C1-D841-C165B0103577}"/>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E34B24E7-47D5-1278-7720-A61C6AFAAD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CB6BD89-3CE1-E659-D451-02E5F29232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1A4412-2722-6443-8093-FFE6577BD866}" type="slidenum">
              <a:rPr lang="en-US" altLang="en-US" sz="1200"/>
              <a:pPr/>
              <a:t>3</a:t>
            </a:fld>
            <a:endParaRPr lang="en-US" altLang="en-US" sz="1200"/>
          </a:p>
        </p:txBody>
      </p:sp>
      <p:sp>
        <p:nvSpPr>
          <p:cNvPr id="82947" name="Rectangle 2">
            <a:extLst>
              <a:ext uri="{FF2B5EF4-FFF2-40B4-BE49-F238E27FC236}">
                <a16:creationId xmlns:a16="http://schemas.microsoft.com/office/drawing/2014/main" id="{94AC200D-0257-EE2D-50B3-031B3CA487E0}"/>
              </a:ext>
            </a:extLst>
          </p:cNvPr>
          <p:cNvSpPr>
            <a:spLocks noChangeArrowheads="1" noTextEdit="1"/>
          </p:cNvSpPr>
          <p:nvPr>
            <p:ph type="sldImg"/>
          </p:nvPr>
        </p:nvSpPr>
        <p:spPr>
          <a:ln/>
        </p:spPr>
      </p:sp>
      <p:sp>
        <p:nvSpPr>
          <p:cNvPr id="82948" name="Rectangle 3">
            <a:extLst>
              <a:ext uri="{FF2B5EF4-FFF2-40B4-BE49-F238E27FC236}">
                <a16:creationId xmlns:a16="http://schemas.microsoft.com/office/drawing/2014/main" id="{FDA0A39E-2C7D-BA2E-2E1F-1C6D55B19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16C6DD3-6EF9-0087-0F4D-B8D5A9DD1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B68BFF-57B8-494C-BE64-D2597F2130A6}" type="slidenum">
              <a:rPr lang="en-US" altLang="en-US" sz="1200"/>
              <a:pPr/>
              <a:t>40</a:t>
            </a:fld>
            <a:endParaRPr lang="en-US" altLang="en-US" sz="1200"/>
          </a:p>
        </p:txBody>
      </p:sp>
      <p:sp>
        <p:nvSpPr>
          <p:cNvPr id="119811" name="Rectangle 2">
            <a:extLst>
              <a:ext uri="{FF2B5EF4-FFF2-40B4-BE49-F238E27FC236}">
                <a16:creationId xmlns:a16="http://schemas.microsoft.com/office/drawing/2014/main" id="{6086A7A6-2515-E019-695B-86B1856D108F}"/>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038B8B16-D3A4-4599-CF65-A97909516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EB426F4-2809-7013-1620-3C61E5499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2C8AA2-6C20-1D49-8C1B-1DD3B5E10BA2}" type="slidenum">
              <a:rPr lang="en-US" altLang="en-US" sz="1200"/>
              <a:pPr/>
              <a:t>41</a:t>
            </a:fld>
            <a:endParaRPr lang="en-US" altLang="en-US" sz="1200"/>
          </a:p>
        </p:txBody>
      </p:sp>
      <p:sp>
        <p:nvSpPr>
          <p:cNvPr id="120835" name="Rectangle 2">
            <a:extLst>
              <a:ext uri="{FF2B5EF4-FFF2-40B4-BE49-F238E27FC236}">
                <a16:creationId xmlns:a16="http://schemas.microsoft.com/office/drawing/2014/main" id="{6B16D1C7-3956-D9DC-AB13-82A3946A61BD}"/>
              </a:ext>
            </a:extLst>
          </p:cNvPr>
          <p:cNvSpPr>
            <a:spLocks noChangeArrowheads="1" noTextEdit="1"/>
          </p:cNvSpPr>
          <p:nvPr>
            <p:ph type="sldImg"/>
          </p:nvPr>
        </p:nvSpPr>
        <p:spPr>
          <a:ln/>
        </p:spPr>
      </p:sp>
      <p:sp>
        <p:nvSpPr>
          <p:cNvPr id="120836" name="Rectangle 3">
            <a:extLst>
              <a:ext uri="{FF2B5EF4-FFF2-40B4-BE49-F238E27FC236}">
                <a16:creationId xmlns:a16="http://schemas.microsoft.com/office/drawing/2014/main" id="{4F90A00F-B254-3794-C1E9-51FDCDF18D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7F84A53-4B90-6117-91D4-1DB4F01A8C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ACC230-BD85-BE42-9770-D8B08C56B284}" type="slidenum">
              <a:rPr lang="en-US" altLang="en-US" sz="1200"/>
              <a:pPr/>
              <a:t>42</a:t>
            </a:fld>
            <a:endParaRPr lang="en-US" altLang="en-US" sz="1200"/>
          </a:p>
        </p:txBody>
      </p:sp>
      <p:sp>
        <p:nvSpPr>
          <p:cNvPr id="121859" name="Rectangle 2">
            <a:extLst>
              <a:ext uri="{FF2B5EF4-FFF2-40B4-BE49-F238E27FC236}">
                <a16:creationId xmlns:a16="http://schemas.microsoft.com/office/drawing/2014/main" id="{5AA3D440-7239-41F1-DA07-BC983CB48B16}"/>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3A9ED995-BD12-A526-F2B3-1528A9E19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E34AF31-FDFC-4C21-8546-2A8A36977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D69524-10AE-C047-B4A5-E4D395D73100}" type="slidenum">
              <a:rPr lang="en-US" altLang="en-US" sz="1200"/>
              <a:pPr/>
              <a:t>43</a:t>
            </a:fld>
            <a:endParaRPr lang="en-US" altLang="en-US" sz="1200"/>
          </a:p>
        </p:txBody>
      </p:sp>
      <p:sp>
        <p:nvSpPr>
          <p:cNvPr id="122883" name="Rectangle 2">
            <a:extLst>
              <a:ext uri="{FF2B5EF4-FFF2-40B4-BE49-F238E27FC236}">
                <a16:creationId xmlns:a16="http://schemas.microsoft.com/office/drawing/2014/main" id="{09622BAC-5903-EB3F-6D86-77BAB8E15F5C}"/>
              </a:ext>
            </a:extLst>
          </p:cNvPr>
          <p:cNvSpPr>
            <a:spLocks noChangeArrowheads="1" noTextEdit="1"/>
          </p:cNvSpPr>
          <p:nvPr>
            <p:ph type="sldImg"/>
          </p:nvPr>
        </p:nvSpPr>
        <p:spPr>
          <a:ln/>
        </p:spPr>
      </p:sp>
      <p:sp>
        <p:nvSpPr>
          <p:cNvPr id="122884" name="Rectangle 3">
            <a:extLst>
              <a:ext uri="{FF2B5EF4-FFF2-40B4-BE49-F238E27FC236}">
                <a16:creationId xmlns:a16="http://schemas.microsoft.com/office/drawing/2014/main" id="{D163C1D8-9839-23BB-FA7E-4DC2B49CD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DA138270-487D-2310-5FCF-177C12468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8DEDA9-91D5-4D4D-AA7C-1CB2A5D1A878}" type="slidenum">
              <a:rPr lang="en-US" altLang="en-US" sz="1200"/>
              <a:pPr/>
              <a:t>44</a:t>
            </a:fld>
            <a:endParaRPr lang="en-US" altLang="en-US" sz="1200"/>
          </a:p>
        </p:txBody>
      </p:sp>
      <p:sp>
        <p:nvSpPr>
          <p:cNvPr id="123907" name="Rectangle 2">
            <a:extLst>
              <a:ext uri="{FF2B5EF4-FFF2-40B4-BE49-F238E27FC236}">
                <a16:creationId xmlns:a16="http://schemas.microsoft.com/office/drawing/2014/main" id="{9C9542D0-C5CC-729C-71C9-12FA8B700103}"/>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0FCF3A47-3567-6EAF-88F1-71F70AB070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801A18A9-2E07-4052-B506-2A836F0BB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CE38B1-B2FD-4241-87D8-407B704A35F4}" type="slidenum">
              <a:rPr lang="en-US" altLang="en-US" sz="1200"/>
              <a:pPr/>
              <a:t>47</a:t>
            </a:fld>
            <a:endParaRPr lang="en-US" altLang="en-US" sz="1200"/>
          </a:p>
        </p:txBody>
      </p:sp>
      <p:sp>
        <p:nvSpPr>
          <p:cNvPr id="124931" name="Rectangle 2">
            <a:extLst>
              <a:ext uri="{FF2B5EF4-FFF2-40B4-BE49-F238E27FC236}">
                <a16:creationId xmlns:a16="http://schemas.microsoft.com/office/drawing/2014/main" id="{BFD11408-F938-5C64-02CC-BF7389317F6C}"/>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397F0780-543D-5939-E0E1-5C6708EA08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C2407CB2-6717-53BE-716A-A0EE6788A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E22286-299C-F14F-8C77-3E9BC522C07A}" type="slidenum">
              <a:rPr lang="en-US" altLang="en-US" sz="1200"/>
              <a:pPr/>
              <a:t>48</a:t>
            </a:fld>
            <a:endParaRPr lang="en-US" altLang="en-US" sz="1200"/>
          </a:p>
        </p:txBody>
      </p:sp>
      <p:sp>
        <p:nvSpPr>
          <p:cNvPr id="125955" name="Rectangle 2">
            <a:extLst>
              <a:ext uri="{FF2B5EF4-FFF2-40B4-BE49-F238E27FC236}">
                <a16:creationId xmlns:a16="http://schemas.microsoft.com/office/drawing/2014/main" id="{85DB4133-86D6-C1A1-E483-A5D1F898EB83}"/>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614D1531-D493-E267-DE54-0CE45ABAE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C3FD5CBD-6AA5-BF31-6EA6-BE8F25339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FAED3C-49E1-484B-BEF0-CF5741187341}" type="slidenum">
              <a:rPr lang="en-US" altLang="en-US" sz="1200"/>
              <a:pPr/>
              <a:t>49</a:t>
            </a:fld>
            <a:endParaRPr lang="en-US" altLang="en-US" sz="1200"/>
          </a:p>
        </p:txBody>
      </p:sp>
      <p:sp>
        <p:nvSpPr>
          <p:cNvPr id="126979" name="Rectangle 2">
            <a:extLst>
              <a:ext uri="{FF2B5EF4-FFF2-40B4-BE49-F238E27FC236}">
                <a16:creationId xmlns:a16="http://schemas.microsoft.com/office/drawing/2014/main" id="{9C9E854D-3ECC-93C9-DC1D-E11B60ADED43}"/>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9BFDCA4D-7DFD-4456-F7F4-12B815B233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F16E0F8E-B6E9-1ECE-8566-4087800B41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FE4ECC-3C4F-2548-9325-8A27666BB88D}" type="slidenum">
              <a:rPr lang="en-US" altLang="en-US" sz="1200"/>
              <a:pPr/>
              <a:t>50</a:t>
            </a:fld>
            <a:endParaRPr lang="en-US" altLang="en-US" sz="1200"/>
          </a:p>
        </p:txBody>
      </p:sp>
      <p:sp>
        <p:nvSpPr>
          <p:cNvPr id="128003" name="Rectangle 2">
            <a:extLst>
              <a:ext uri="{FF2B5EF4-FFF2-40B4-BE49-F238E27FC236}">
                <a16:creationId xmlns:a16="http://schemas.microsoft.com/office/drawing/2014/main" id="{D4E72974-8F55-CE43-D08C-6C51CA9C3B52}"/>
              </a:ext>
            </a:extLst>
          </p:cNvPr>
          <p:cNvSpPr>
            <a:spLocks noChangeArrowheads="1" noTextEdit="1"/>
          </p:cNvSpPr>
          <p:nvPr>
            <p:ph type="sldImg"/>
          </p:nvPr>
        </p:nvSpPr>
        <p:spPr>
          <a:ln/>
        </p:spPr>
      </p:sp>
      <p:sp>
        <p:nvSpPr>
          <p:cNvPr id="128004" name="Rectangle 3">
            <a:extLst>
              <a:ext uri="{FF2B5EF4-FFF2-40B4-BE49-F238E27FC236}">
                <a16:creationId xmlns:a16="http://schemas.microsoft.com/office/drawing/2014/main" id="{2AB1E6FF-3C5A-A9FB-FCAB-D67B0147B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DD28B992-9E5E-E255-6FD1-F576EF07D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5BEA5D-FEDB-AA4F-A5D6-8E3D118555BC}" type="slidenum">
              <a:rPr lang="en-US" altLang="en-US" sz="1200"/>
              <a:pPr/>
              <a:t>51</a:t>
            </a:fld>
            <a:endParaRPr lang="en-US" altLang="en-US" sz="1200"/>
          </a:p>
        </p:txBody>
      </p:sp>
      <p:sp>
        <p:nvSpPr>
          <p:cNvPr id="129027" name="Rectangle 2">
            <a:extLst>
              <a:ext uri="{FF2B5EF4-FFF2-40B4-BE49-F238E27FC236}">
                <a16:creationId xmlns:a16="http://schemas.microsoft.com/office/drawing/2014/main" id="{EF0EFDC4-9195-0833-302E-1D2FEDE219C1}"/>
              </a:ext>
            </a:extLst>
          </p:cNvPr>
          <p:cNvSpPr>
            <a:spLocks noChangeArrowheads="1" noTextEdit="1"/>
          </p:cNvSpPr>
          <p:nvPr>
            <p:ph type="sldImg"/>
          </p:nvPr>
        </p:nvSpPr>
        <p:spPr>
          <a:ln/>
        </p:spPr>
      </p:sp>
      <p:sp>
        <p:nvSpPr>
          <p:cNvPr id="129028" name="Rectangle 3">
            <a:extLst>
              <a:ext uri="{FF2B5EF4-FFF2-40B4-BE49-F238E27FC236}">
                <a16:creationId xmlns:a16="http://schemas.microsoft.com/office/drawing/2014/main" id="{196F3166-345A-87FE-56F9-FC76F9B350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A9F0CB3-03CF-13C9-94A2-CDACA53B6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7A31C1-B234-F642-9DF3-42E84925E990}" type="slidenum">
              <a:rPr lang="en-US" altLang="en-US" sz="1200"/>
              <a:pPr/>
              <a:t>4</a:t>
            </a:fld>
            <a:endParaRPr lang="en-US" altLang="en-US" sz="1200"/>
          </a:p>
        </p:txBody>
      </p:sp>
      <p:sp>
        <p:nvSpPr>
          <p:cNvPr id="83971" name="Rectangle 2">
            <a:extLst>
              <a:ext uri="{FF2B5EF4-FFF2-40B4-BE49-F238E27FC236}">
                <a16:creationId xmlns:a16="http://schemas.microsoft.com/office/drawing/2014/main" id="{9AED9D9A-5E2A-959C-7594-DD2101E68D5A}"/>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3DD84189-3D00-AD33-B0EE-78106F13E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705DB438-573D-7761-8ED4-27CDEEDDA9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5560B9-A45D-4343-B83A-319007D61A7E}" type="slidenum">
              <a:rPr lang="en-US" altLang="en-US" sz="1200"/>
              <a:pPr/>
              <a:t>52</a:t>
            </a:fld>
            <a:endParaRPr lang="en-US" altLang="en-US" sz="1200"/>
          </a:p>
        </p:txBody>
      </p:sp>
      <p:sp>
        <p:nvSpPr>
          <p:cNvPr id="130051" name="Rectangle 2">
            <a:extLst>
              <a:ext uri="{FF2B5EF4-FFF2-40B4-BE49-F238E27FC236}">
                <a16:creationId xmlns:a16="http://schemas.microsoft.com/office/drawing/2014/main" id="{39B68565-8BAE-28A7-4C42-AAE30945054F}"/>
              </a:ext>
            </a:extLst>
          </p:cNvPr>
          <p:cNvSpPr>
            <a:spLocks noChangeArrowheads="1" noTextEdit="1"/>
          </p:cNvSpPr>
          <p:nvPr>
            <p:ph type="sldImg"/>
          </p:nvPr>
        </p:nvSpPr>
        <p:spPr>
          <a:ln/>
        </p:spPr>
      </p:sp>
      <p:sp>
        <p:nvSpPr>
          <p:cNvPr id="130052" name="Rectangle 3">
            <a:extLst>
              <a:ext uri="{FF2B5EF4-FFF2-40B4-BE49-F238E27FC236}">
                <a16:creationId xmlns:a16="http://schemas.microsoft.com/office/drawing/2014/main" id="{61266063-5961-2049-2F08-C469E1CA0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24B33F3-5087-5C67-FBCE-ACB2FAED7A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39BD1B-FEBC-D543-9E96-996A820B15FA}" type="slidenum">
              <a:rPr lang="en-US" altLang="en-US" sz="1200"/>
              <a:pPr/>
              <a:t>53</a:t>
            </a:fld>
            <a:endParaRPr lang="en-US" altLang="en-US" sz="1200"/>
          </a:p>
        </p:txBody>
      </p:sp>
      <p:sp>
        <p:nvSpPr>
          <p:cNvPr id="131075" name="Rectangle 2">
            <a:extLst>
              <a:ext uri="{FF2B5EF4-FFF2-40B4-BE49-F238E27FC236}">
                <a16:creationId xmlns:a16="http://schemas.microsoft.com/office/drawing/2014/main" id="{57E73F09-322E-3985-452B-E31FBC6CB160}"/>
              </a:ext>
            </a:extLst>
          </p:cNvPr>
          <p:cNvSpPr>
            <a:spLocks noChangeArrowheads="1" noTextEdit="1"/>
          </p:cNvSpPr>
          <p:nvPr>
            <p:ph type="sldImg"/>
          </p:nvPr>
        </p:nvSpPr>
        <p:spPr>
          <a:ln/>
        </p:spPr>
      </p:sp>
      <p:sp>
        <p:nvSpPr>
          <p:cNvPr id="131076" name="Rectangle 3">
            <a:extLst>
              <a:ext uri="{FF2B5EF4-FFF2-40B4-BE49-F238E27FC236}">
                <a16:creationId xmlns:a16="http://schemas.microsoft.com/office/drawing/2014/main" id="{079C90FA-549B-2652-9EA7-B4BAC0D9C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Make circle words appear separately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8307977-9BEF-4037-55D2-423AD3806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E4AD09-912D-1243-AF57-BA2FF64F64B2}" type="slidenum">
              <a:rPr lang="en-US" altLang="en-US" sz="1200"/>
              <a:pPr/>
              <a:t>54</a:t>
            </a:fld>
            <a:endParaRPr lang="en-US" altLang="en-US" sz="1200"/>
          </a:p>
        </p:txBody>
      </p:sp>
      <p:sp>
        <p:nvSpPr>
          <p:cNvPr id="132099" name="Rectangle 2">
            <a:extLst>
              <a:ext uri="{FF2B5EF4-FFF2-40B4-BE49-F238E27FC236}">
                <a16:creationId xmlns:a16="http://schemas.microsoft.com/office/drawing/2014/main" id="{9446F535-2C9A-E4EB-3ECF-4A1B5DBE2BC3}"/>
              </a:ext>
            </a:extLst>
          </p:cNvPr>
          <p:cNvSpPr>
            <a:spLocks noChangeArrowheads="1" noTextEdit="1"/>
          </p:cNvSpPr>
          <p:nvPr>
            <p:ph type="sldImg"/>
          </p:nvPr>
        </p:nvSpPr>
        <p:spPr>
          <a:solidFill>
            <a:srgbClr val="FFFFFF"/>
          </a:solidFill>
          <a:ln/>
        </p:spPr>
      </p:sp>
      <p:sp>
        <p:nvSpPr>
          <p:cNvPr id="132100" name="Rectangle 3">
            <a:extLst>
              <a:ext uri="{FF2B5EF4-FFF2-40B4-BE49-F238E27FC236}">
                <a16:creationId xmlns:a16="http://schemas.microsoft.com/office/drawing/2014/main" id="{1F6B5DBA-D39D-DBAB-AFBB-AF3AF5269F8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5EACA6A-A701-431D-B055-929153106C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C6750D-2FEF-514E-8402-88315C3593CE}" type="slidenum">
              <a:rPr lang="en-US" altLang="en-US" sz="1200"/>
              <a:pPr/>
              <a:t>55</a:t>
            </a:fld>
            <a:endParaRPr lang="en-US" altLang="en-US" sz="1200"/>
          </a:p>
        </p:txBody>
      </p:sp>
      <p:sp>
        <p:nvSpPr>
          <p:cNvPr id="133123" name="Rectangle 2">
            <a:extLst>
              <a:ext uri="{FF2B5EF4-FFF2-40B4-BE49-F238E27FC236}">
                <a16:creationId xmlns:a16="http://schemas.microsoft.com/office/drawing/2014/main" id="{562BC959-BF05-CD91-95C4-926EAA46B681}"/>
              </a:ext>
            </a:extLst>
          </p:cNvPr>
          <p:cNvSpPr>
            <a:spLocks noChangeArrowheads="1" noTextEdit="1"/>
          </p:cNvSpPr>
          <p:nvPr>
            <p:ph type="sldImg"/>
          </p:nvPr>
        </p:nvSpPr>
        <p:spPr>
          <a:solidFill>
            <a:srgbClr val="FFFFFF"/>
          </a:solidFill>
          <a:ln/>
        </p:spPr>
      </p:sp>
      <p:sp>
        <p:nvSpPr>
          <p:cNvPr id="133124" name="Rectangle 3">
            <a:extLst>
              <a:ext uri="{FF2B5EF4-FFF2-40B4-BE49-F238E27FC236}">
                <a16:creationId xmlns:a16="http://schemas.microsoft.com/office/drawing/2014/main" id="{2ADED54A-EF78-F8A5-1262-90457C37C7E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FF1566E4-CB4B-4D35-1CBD-AFDB8D92CF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FA5843-A833-B047-B2E6-773FE2A3B747}" type="slidenum">
              <a:rPr lang="en-US" altLang="en-US" sz="1200"/>
              <a:pPr/>
              <a:t>56</a:t>
            </a:fld>
            <a:endParaRPr lang="en-US" altLang="en-US" sz="1200"/>
          </a:p>
        </p:txBody>
      </p:sp>
      <p:sp>
        <p:nvSpPr>
          <p:cNvPr id="134147" name="Rectangle 2">
            <a:extLst>
              <a:ext uri="{FF2B5EF4-FFF2-40B4-BE49-F238E27FC236}">
                <a16:creationId xmlns:a16="http://schemas.microsoft.com/office/drawing/2014/main" id="{804396D3-9420-C2DA-8D42-EADB698B4CEF}"/>
              </a:ext>
            </a:extLst>
          </p:cNvPr>
          <p:cNvSpPr>
            <a:spLocks noChangeArrowheads="1" noTextEdit="1"/>
          </p:cNvSpPr>
          <p:nvPr>
            <p:ph type="sldImg"/>
          </p:nvPr>
        </p:nvSpPr>
        <p:spPr>
          <a:solidFill>
            <a:srgbClr val="FFFFFF"/>
          </a:solidFill>
          <a:ln/>
        </p:spPr>
      </p:sp>
      <p:sp>
        <p:nvSpPr>
          <p:cNvPr id="134148" name="Rectangle 3">
            <a:extLst>
              <a:ext uri="{FF2B5EF4-FFF2-40B4-BE49-F238E27FC236}">
                <a16:creationId xmlns:a16="http://schemas.microsoft.com/office/drawing/2014/main" id="{3E7AB1AC-8908-930F-64FC-E97AF8D0958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CDD9F29D-FE35-A026-3949-8295E5C4A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881F11-3D7B-8447-8B17-753BA4AA13F4}" type="slidenum">
              <a:rPr lang="en-US" altLang="en-US" sz="1200"/>
              <a:pPr/>
              <a:t>57</a:t>
            </a:fld>
            <a:endParaRPr lang="en-US" altLang="en-US" sz="1200"/>
          </a:p>
        </p:txBody>
      </p:sp>
      <p:sp>
        <p:nvSpPr>
          <p:cNvPr id="135171" name="Rectangle 2">
            <a:extLst>
              <a:ext uri="{FF2B5EF4-FFF2-40B4-BE49-F238E27FC236}">
                <a16:creationId xmlns:a16="http://schemas.microsoft.com/office/drawing/2014/main" id="{BFFD04C1-C3F1-220A-980E-025D598538D5}"/>
              </a:ext>
            </a:extLst>
          </p:cNvPr>
          <p:cNvSpPr>
            <a:spLocks noChangeArrowheads="1" noTextEdit="1"/>
          </p:cNvSpPr>
          <p:nvPr>
            <p:ph type="sldImg"/>
          </p:nvPr>
        </p:nvSpPr>
        <p:spPr>
          <a:solidFill>
            <a:srgbClr val="FFFFFF"/>
          </a:solidFill>
          <a:ln/>
        </p:spPr>
      </p:sp>
      <p:sp>
        <p:nvSpPr>
          <p:cNvPr id="135172" name="Rectangle 3">
            <a:extLst>
              <a:ext uri="{FF2B5EF4-FFF2-40B4-BE49-F238E27FC236}">
                <a16:creationId xmlns:a16="http://schemas.microsoft.com/office/drawing/2014/main" id="{2EE7E225-1211-A4A4-0808-1AFDC6F9287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B9E43A02-C8FB-2237-DE2B-6BB0A1DA2B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72D31E-EFA8-5B46-BCFA-F86BB09FFCC4}" type="slidenum">
              <a:rPr lang="en-US" altLang="en-US" sz="1200"/>
              <a:pPr/>
              <a:t>58</a:t>
            </a:fld>
            <a:endParaRPr lang="en-US" altLang="en-US" sz="1200"/>
          </a:p>
        </p:txBody>
      </p:sp>
      <p:sp>
        <p:nvSpPr>
          <p:cNvPr id="136195" name="Rectangle 2">
            <a:extLst>
              <a:ext uri="{FF2B5EF4-FFF2-40B4-BE49-F238E27FC236}">
                <a16:creationId xmlns:a16="http://schemas.microsoft.com/office/drawing/2014/main" id="{65EB9E3A-186A-1081-FD9D-2B1167F6B82B}"/>
              </a:ext>
            </a:extLst>
          </p:cNvPr>
          <p:cNvSpPr>
            <a:spLocks noChangeArrowheads="1" noTextEdit="1"/>
          </p:cNvSpPr>
          <p:nvPr>
            <p:ph type="sldImg"/>
          </p:nvPr>
        </p:nvSpPr>
        <p:spPr>
          <a:solidFill>
            <a:srgbClr val="FFFFFF"/>
          </a:solidFill>
          <a:ln/>
        </p:spPr>
      </p:sp>
      <p:sp>
        <p:nvSpPr>
          <p:cNvPr id="136196" name="Rectangle 3">
            <a:extLst>
              <a:ext uri="{FF2B5EF4-FFF2-40B4-BE49-F238E27FC236}">
                <a16:creationId xmlns:a16="http://schemas.microsoft.com/office/drawing/2014/main" id="{996BE449-C1F7-FC78-FCD0-A0D01E68F05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8B91F624-2C6A-4C4E-EBC2-B49E2ECF72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F0B7AF-9629-DA43-83EC-DDE6C53D7A01}" type="slidenum">
              <a:rPr lang="en-US" altLang="en-US" sz="1200"/>
              <a:pPr/>
              <a:t>59</a:t>
            </a:fld>
            <a:endParaRPr lang="en-US" altLang="en-US" sz="1200"/>
          </a:p>
        </p:txBody>
      </p:sp>
      <p:sp>
        <p:nvSpPr>
          <p:cNvPr id="137219" name="Rectangle 2">
            <a:extLst>
              <a:ext uri="{FF2B5EF4-FFF2-40B4-BE49-F238E27FC236}">
                <a16:creationId xmlns:a16="http://schemas.microsoft.com/office/drawing/2014/main" id="{2FAFFE44-C354-2757-3FEF-6BA752104ABA}"/>
              </a:ext>
            </a:extLst>
          </p:cNvPr>
          <p:cNvSpPr>
            <a:spLocks noChangeArrowheads="1" noTextEdit="1"/>
          </p:cNvSpPr>
          <p:nvPr>
            <p:ph type="sldImg"/>
          </p:nvPr>
        </p:nvSpPr>
        <p:spPr>
          <a:solidFill>
            <a:srgbClr val="FFFFFF"/>
          </a:solidFill>
          <a:ln/>
        </p:spPr>
      </p:sp>
      <p:sp>
        <p:nvSpPr>
          <p:cNvPr id="137220" name="Rectangle 3">
            <a:extLst>
              <a:ext uri="{FF2B5EF4-FFF2-40B4-BE49-F238E27FC236}">
                <a16:creationId xmlns:a16="http://schemas.microsoft.com/office/drawing/2014/main" id="{FB58C41B-B3CC-433D-80B9-45F62084289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652DD036-EF36-47F9-39F2-14CBBB954E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8EACE2-E8CC-B245-874C-356DB86759BB}" type="slidenum">
              <a:rPr lang="en-US" altLang="en-US" sz="1200"/>
              <a:pPr/>
              <a:t>60</a:t>
            </a:fld>
            <a:endParaRPr lang="en-US" altLang="en-US" sz="1200"/>
          </a:p>
        </p:txBody>
      </p:sp>
      <p:sp>
        <p:nvSpPr>
          <p:cNvPr id="138243" name="Rectangle 2">
            <a:extLst>
              <a:ext uri="{FF2B5EF4-FFF2-40B4-BE49-F238E27FC236}">
                <a16:creationId xmlns:a16="http://schemas.microsoft.com/office/drawing/2014/main" id="{3A75B6AD-87C2-2555-C3D9-48696630B1CA}"/>
              </a:ext>
            </a:extLst>
          </p:cNvPr>
          <p:cNvSpPr>
            <a:spLocks noChangeArrowheads="1" noTextEdit="1"/>
          </p:cNvSpPr>
          <p:nvPr>
            <p:ph type="sldImg"/>
          </p:nvPr>
        </p:nvSpPr>
        <p:spPr>
          <a:solidFill>
            <a:srgbClr val="FFFFFF"/>
          </a:solidFill>
          <a:ln/>
        </p:spPr>
      </p:sp>
      <p:sp>
        <p:nvSpPr>
          <p:cNvPr id="138244" name="Rectangle 3">
            <a:extLst>
              <a:ext uri="{FF2B5EF4-FFF2-40B4-BE49-F238E27FC236}">
                <a16:creationId xmlns:a16="http://schemas.microsoft.com/office/drawing/2014/main" id="{EADD963D-28AF-FD90-D450-5876ADACBC6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2E3B1FA-6BFB-8154-0018-9AA5139A7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5679FA-4F68-9B47-B202-C47AEC232924}" type="slidenum">
              <a:rPr lang="en-US" altLang="en-US" sz="1200"/>
              <a:pPr/>
              <a:t>61</a:t>
            </a:fld>
            <a:endParaRPr lang="en-US" altLang="en-US" sz="1200"/>
          </a:p>
        </p:txBody>
      </p:sp>
      <p:sp>
        <p:nvSpPr>
          <p:cNvPr id="139267" name="Rectangle 2">
            <a:extLst>
              <a:ext uri="{FF2B5EF4-FFF2-40B4-BE49-F238E27FC236}">
                <a16:creationId xmlns:a16="http://schemas.microsoft.com/office/drawing/2014/main" id="{4A576EAF-68ED-F858-02FB-A0E5BD3CC9B1}"/>
              </a:ext>
            </a:extLst>
          </p:cNvPr>
          <p:cNvSpPr>
            <a:spLocks noChangeArrowheads="1" noTextEdit="1"/>
          </p:cNvSpPr>
          <p:nvPr>
            <p:ph type="sldImg"/>
          </p:nvPr>
        </p:nvSpPr>
        <p:spPr>
          <a:solidFill>
            <a:srgbClr val="FFFFFF"/>
          </a:solidFill>
          <a:ln/>
        </p:spPr>
      </p:sp>
      <p:sp>
        <p:nvSpPr>
          <p:cNvPr id="139268" name="Rectangle 3">
            <a:extLst>
              <a:ext uri="{FF2B5EF4-FFF2-40B4-BE49-F238E27FC236}">
                <a16:creationId xmlns:a16="http://schemas.microsoft.com/office/drawing/2014/main" id="{CBDCD268-838F-F5D7-C1B7-C76B7A39378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2A51174-6905-353E-D7AD-DED071D120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09DBB3-4D15-3F44-B4F3-5889DCD4AF08}" type="slidenum">
              <a:rPr lang="en-US" altLang="en-US" sz="1200"/>
              <a:pPr/>
              <a:t>5</a:t>
            </a:fld>
            <a:endParaRPr lang="en-US" altLang="en-US" sz="1200"/>
          </a:p>
        </p:txBody>
      </p:sp>
      <p:sp>
        <p:nvSpPr>
          <p:cNvPr id="84995" name="Rectangle 2">
            <a:extLst>
              <a:ext uri="{FF2B5EF4-FFF2-40B4-BE49-F238E27FC236}">
                <a16:creationId xmlns:a16="http://schemas.microsoft.com/office/drawing/2014/main" id="{B826818F-7F80-1A3E-2318-FFE3744C12D4}"/>
              </a:ext>
            </a:extLst>
          </p:cNvPr>
          <p:cNvSpPr>
            <a:spLocks noChangeArrowheads="1" noTextEdit="1"/>
          </p:cNvSpPr>
          <p:nvPr>
            <p:ph type="sldImg"/>
          </p:nvPr>
        </p:nvSpPr>
        <p:spPr>
          <a:ln/>
        </p:spPr>
      </p:sp>
      <p:sp>
        <p:nvSpPr>
          <p:cNvPr id="84996" name="Rectangle 3">
            <a:extLst>
              <a:ext uri="{FF2B5EF4-FFF2-40B4-BE49-F238E27FC236}">
                <a16:creationId xmlns:a16="http://schemas.microsoft.com/office/drawing/2014/main" id="{D4CC8B70-87FB-70F1-4A91-F1DDAD39C1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3A260975-F0E7-D12E-CF6A-A49CB6044C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81C745-393B-CE47-A705-97B815FFE5A9}" type="slidenum">
              <a:rPr lang="en-US" altLang="en-US" sz="1200"/>
              <a:pPr/>
              <a:t>62</a:t>
            </a:fld>
            <a:endParaRPr lang="en-US" altLang="en-US" sz="1200"/>
          </a:p>
        </p:txBody>
      </p:sp>
      <p:sp>
        <p:nvSpPr>
          <p:cNvPr id="140291" name="Rectangle 2">
            <a:extLst>
              <a:ext uri="{FF2B5EF4-FFF2-40B4-BE49-F238E27FC236}">
                <a16:creationId xmlns:a16="http://schemas.microsoft.com/office/drawing/2014/main" id="{A1DF3150-C40A-0188-AD21-314BA7363A56}"/>
              </a:ext>
            </a:extLst>
          </p:cNvPr>
          <p:cNvSpPr>
            <a:spLocks noChangeArrowheads="1" noTextEdit="1"/>
          </p:cNvSpPr>
          <p:nvPr>
            <p:ph type="sldImg"/>
          </p:nvPr>
        </p:nvSpPr>
        <p:spPr>
          <a:solidFill>
            <a:srgbClr val="FFFFFF"/>
          </a:solidFill>
          <a:ln/>
        </p:spPr>
      </p:sp>
      <p:sp>
        <p:nvSpPr>
          <p:cNvPr id="140292" name="Rectangle 3">
            <a:extLst>
              <a:ext uri="{FF2B5EF4-FFF2-40B4-BE49-F238E27FC236}">
                <a16:creationId xmlns:a16="http://schemas.microsoft.com/office/drawing/2014/main" id="{85B8E514-492F-BB89-053E-BE3DB310F7DB}"/>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E40BFF61-A962-619C-8F2B-6B1EAE6D8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E9D77E-48D0-464B-9F56-FB4D31348E42}" type="slidenum">
              <a:rPr lang="en-US" altLang="en-US" sz="1200"/>
              <a:pPr/>
              <a:t>63</a:t>
            </a:fld>
            <a:endParaRPr lang="en-US" altLang="en-US" sz="1200"/>
          </a:p>
        </p:txBody>
      </p:sp>
      <p:sp>
        <p:nvSpPr>
          <p:cNvPr id="141315" name="Rectangle 2">
            <a:extLst>
              <a:ext uri="{FF2B5EF4-FFF2-40B4-BE49-F238E27FC236}">
                <a16:creationId xmlns:a16="http://schemas.microsoft.com/office/drawing/2014/main" id="{465350DB-910B-A021-94FF-39BF50BC68F7}"/>
              </a:ext>
            </a:extLst>
          </p:cNvPr>
          <p:cNvSpPr>
            <a:spLocks noChangeArrowheads="1" noTextEdit="1"/>
          </p:cNvSpPr>
          <p:nvPr>
            <p:ph type="sldImg"/>
          </p:nvPr>
        </p:nvSpPr>
        <p:spPr>
          <a:solidFill>
            <a:srgbClr val="FFFFFF"/>
          </a:solidFill>
          <a:ln/>
        </p:spPr>
      </p:sp>
      <p:sp>
        <p:nvSpPr>
          <p:cNvPr id="141316" name="Rectangle 3">
            <a:extLst>
              <a:ext uri="{FF2B5EF4-FFF2-40B4-BE49-F238E27FC236}">
                <a16:creationId xmlns:a16="http://schemas.microsoft.com/office/drawing/2014/main" id="{F50E39EB-37F4-6833-0192-829FBA11B8F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6C109E6-19E1-D8B5-A667-BEC1F2787C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444057-740D-7246-A13A-2192E3D7F813}" type="slidenum">
              <a:rPr lang="en-US" altLang="en-US" sz="1200"/>
              <a:pPr/>
              <a:t>64</a:t>
            </a:fld>
            <a:endParaRPr lang="en-US" altLang="en-US" sz="1200"/>
          </a:p>
        </p:txBody>
      </p:sp>
      <p:sp>
        <p:nvSpPr>
          <p:cNvPr id="142339" name="Rectangle 2">
            <a:extLst>
              <a:ext uri="{FF2B5EF4-FFF2-40B4-BE49-F238E27FC236}">
                <a16:creationId xmlns:a16="http://schemas.microsoft.com/office/drawing/2014/main" id="{56C71325-C384-DBA2-66A9-ADE2BAF5A6DC}"/>
              </a:ext>
            </a:extLst>
          </p:cNvPr>
          <p:cNvSpPr>
            <a:spLocks noChangeArrowheads="1" noTextEdit="1"/>
          </p:cNvSpPr>
          <p:nvPr>
            <p:ph type="sldImg"/>
          </p:nvPr>
        </p:nvSpPr>
        <p:spPr>
          <a:solidFill>
            <a:srgbClr val="FFFFFF"/>
          </a:solidFill>
          <a:ln/>
        </p:spPr>
      </p:sp>
      <p:sp>
        <p:nvSpPr>
          <p:cNvPr id="142340" name="Rectangle 3">
            <a:extLst>
              <a:ext uri="{FF2B5EF4-FFF2-40B4-BE49-F238E27FC236}">
                <a16:creationId xmlns:a16="http://schemas.microsoft.com/office/drawing/2014/main" id="{B77C4E1C-9879-1CBF-44F8-B0DBDF22008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8A35E4E8-BC59-7ED3-4FDE-1A839A364B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C70055-D5FE-A54B-8EEA-6F7BB01ACA96}" type="slidenum">
              <a:rPr lang="en-US" altLang="en-US" sz="1200"/>
              <a:pPr/>
              <a:t>65</a:t>
            </a:fld>
            <a:endParaRPr lang="en-US" altLang="en-US" sz="1200"/>
          </a:p>
        </p:txBody>
      </p:sp>
      <p:sp>
        <p:nvSpPr>
          <p:cNvPr id="143363" name="Rectangle 2">
            <a:extLst>
              <a:ext uri="{FF2B5EF4-FFF2-40B4-BE49-F238E27FC236}">
                <a16:creationId xmlns:a16="http://schemas.microsoft.com/office/drawing/2014/main" id="{5CE55EB2-0918-46E9-FFDA-46148D9FDC56}"/>
              </a:ext>
            </a:extLst>
          </p:cNvPr>
          <p:cNvSpPr>
            <a:spLocks noChangeArrowheads="1" noTextEdit="1"/>
          </p:cNvSpPr>
          <p:nvPr>
            <p:ph type="sldImg"/>
          </p:nvPr>
        </p:nvSpPr>
        <p:spPr>
          <a:solidFill>
            <a:srgbClr val="FFFFFF"/>
          </a:solidFill>
          <a:ln/>
        </p:spPr>
      </p:sp>
      <p:sp>
        <p:nvSpPr>
          <p:cNvPr id="143364" name="Rectangle 3">
            <a:extLst>
              <a:ext uri="{FF2B5EF4-FFF2-40B4-BE49-F238E27FC236}">
                <a16:creationId xmlns:a16="http://schemas.microsoft.com/office/drawing/2014/main" id="{BA442A03-487A-1901-9D46-4430739B62D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9BD63768-1488-8B82-C4BA-809E47EB9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0AFA4A-FC05-1648-AB80-AC15708F6277}" type="slidenum">
              <a:rPr lang="en-US" altLang="en-US" sz="1200"/>
              <a:pPr/>
              <a:t>66</a:t>
            </a:fld>
            <a:endParaRPr lang="en-US" altLang="en-US" sz="1200"/>
          </a:p>
        </p:txBody>
      </p:sp>
      <p:sp>
        <p:nvSpPr>
          <p:cNvPr id="144387" name="Rectangle 2">
            <a:extLst>
              <a:ext uri="{FF2B5EF4-FFF2-40B4-BE49-F238E27FC236}">
                <a16:creationId xmlns:a16="http://schemas.microsoft.com/office/drawing/2014/main" id="{1C4AE3C5-9C9B-0A07-6192-0DE455F8F73E}"/>
              </a:ext>
            </a:extLst>
          </p:cNvPr>
          <p:cNvSpPr>
            <a:spLocks noChangeArrowheads="1" noTextEdit="1"/>
          </p:cNvSpPr>
          <p:nvPr>
            <p:ph type="sldImg"/>
          </p:nvPr>
        </p:nvSpPr>
        <p:spPr>
          <a:solidFill>
            <a:srgbClr val="FFFFFF"/>
          </a:solidFill>
          <a:ln/>
        </p:spPr>
      </p:sp>
      <p:sp>
        <p:nvSpPr>
          <p:cNvPr id="144388" name="Rectangle 3">
            <a:extLst>
              <a:ext uri="{FF2B5EF4-FFF2-40B4-BE49-F238E27FC236}">
                <a16:creationId xmlns:a16="http://schemas.microsoft.com/office/drawing/2014/main" id="{A89E3450-7DFF-9DFD-EE45-022FDFFB274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05796161-EC18-F9D8-E66C-A35C73814B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9DAE5F-6460-1449-B1FE-F22CFC3BB1EF}" type="slidenum">
              <a:rPr lang="en-US" altLang="en-US" sz="1200"/>
              <a:pPr/>
              <a:t>67</a:t>
            </a:fld>
            <a:endParaRPr lang="en-US" altLang="en-US" sz="1200"/>
          </a:p>
        </p:txBody>
      </p:sp>
      <p:sp>
        <p:nvSpPr>
          <p:cNvPr id="145411" name="Rectangle 2">
            <a:extLst>
              <a:ext uri="{FF2B5EF4-FFF2-40B4-BE49-F238E27FC236}">
                <a16:creationId xmlns:a16="http://schemas.microsoft.com/office/drawing/2014/main" id="{1A28D683-FDF6-30A2-FDFE-D863D3AF551E}"/>
              </a:ext>
            </a:extLst>
          </p:cNvPr>
          <p:cNvSpPr>
            <a:spLocks noChangeArrowheads="1" noTextEdit="1"/>
          </p:cNvSpPr>
          <p:nvPr>
            <p:ph type="sldImg"/>
          </p:nvPr>
        </p:nvSpPr>
        <p:spPr>
          <a:solidFill>
            <a:srgbClr val="FFFFFF"/>
          </a:solidFill>
          <a:ln/>
        </p:spPr>
      </p:sp>
      <p:sp>
        <p:nvSpPr>
          <p:cNvPr id="145412" name="Rectangle 3">
            <a:extLst>
              <a:ext uri="{FF2B5EF4-FFF2-40B4-BE49-F238E27FC236}">
                <a16:creationId xmlns:a16="http://schemas.microsoft.com/office/drawing/2014/main" id="{7A694541-096F-0A20-47B3-6C5290A7F4E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BED12521-803B-44CE-F21E-272B9BCB59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64BEBB-671D-3C4F-B0A3-91AA2C144346}" type="slidenum">
              <a:rPr lang="en-US" altLang="en-US" sz="1200"/>
              <a:pPr/>
              <a:t>68</a:t>
            </a:fld>
            <a:endParaRPr lang="en-US" altLang="en-US" sz="1200"/>
          </a:p>
        </p:txBody>
      </p:sp>
      <p:sp>
        <p:nvSpPr>
          <p:cNvPr id="146435" name="Rectangle 2">
            <a:extLst>
              <a:ext uri="{FF2B5EF4-FFF2-40B4-BE49-F238E27FC236}">
                <a16:creationId xmlns:a16="http://schemas.microsoft.com/office/drawing/2014/main" id="{8B6DF4D4-2031-DB2C-10CB-7C12562E5F89}"/>
              </a:ext>
            </a:extLst>
          </p:cNvPr>
          <p:cNvSpPr>
            <a:spLocks noChangeArrowheads="1" noTextEdit="1"/>
          </p:cNvSpPr>
          <p:nvPr>
            <p:ph type="sldImg"/>
          </p:nvPr>
        </p:nvSpPr>
        <p:spPr>
          <a:ln/>
        </p:spPr>
      </p:sp>
      <p:sp>
        <p:nvSpPr>
          <p:cNvPr id="146436" name="Rectangle 3">
            <a:extLst>
              <a:ext uri="{FF2B5EF4-FFF2-40B4-BE49-F238E27FC236}">
                <a16:creationId xmlns:a16="http://schemas.microsoft.com/office/drawing/2014/main" id="{7785BFA7-D96E-628B-802F-A7F26F6A9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Question regarding the need for circles for all of these…vs. just looking at strengths, needs, and finally coming up with a vision statement.,   IS THIS TOO MUCH TO DO FOR HOMEWORK IN ONE NIGHT?  IT WOULD BE LIKE GOING THROUGH BOB’S EXAMPLE WITH THE STUDENTS….???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115CD8F8-236E-6C4B-864C-DDAE502C4D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FA157E-C801-BB4D-8D35-A3FA68A401E7}" type="slidenum">
              <a:rPr lang="en-US" altLang="en-US" sz="1200"/>
              <a:pPr/>
              <a:t>69</a:t>
            </a:fld>
            <a:endParaRPr lang="en-US" altLang="en-US" sz="1200"/>
          </a:p>
        </p:txBody>
      </p:sp>
      <p:sp>
        <p:nvSpPr>
          <p:cNvPr id="147459" name="Rectangle 2">
            <a:extLst>
              <a:ext uri="{FF2B5EF4-FFF2-40B4-BE49-F238E27FC236}">
                <a16:creationId xmlns:a16="http://schemas.microsoft.com/office/drawing/2014/main" id="{F5F8B850-B75B-38C8-AA12-42A455A65FD8}"/>
              </a:ext>
            </a:extLst>
          </p:cNvPr>
          <p:cNvSpPr>
            <a:spLocks noChangeArrowheads="1" noTextEdit="1"/>
          </p:cNvSpPr>
          <p:nvPr>
            <p:ph type="sldImg"/>
          </p:nvPr>
        </p:nvSpPr>
        <p:spPr>
          <a:ln/>
        </p:spPr>
      </p:sp>
      <p:sp>
        <p:nvSpPr>
          <p:cNvPr id="147460" name="Rectangle 3">
            <a:extLst>
              <a:ext uri="{FF2B5EF4-FFF2-40B4-BE49-F238E27FC236}">
                <a16:creationId xmlns:a16="http://schemas.microsoft.com/office/drawing/2014/main" id="{DA847905-B81F-74BB-EA25-7D08519ED2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85E38037-4022-57B4-276D-1924D509F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8DD55F-4BED-1046-89F8-D1551CE5439D}" type="slidenum">
              <a:rPr lang="en-US" altLang="en-US" sz="1200"/>
              <a:pPr/>
              <a:t>70</a:t>
            </a:fld>
            <a:endParaRPr lang="en-US" altLang="en-US" sz="1200"/>
          </a:p>
        </p:txBody>
      </p:sp>
      <p:sp>
        <p:nvSpPr>
          <p:cNvPr id="148483" name="Rectangle 2">
            <a:extLst>
              <a:ext uri="{FF2B5EF4-FFF2-40B4-BE49-F238E27FC236}">
                <a16:creationId xmlns:a16="http://schemas.microsoft.com/office/drawing/2014/main" id="{A19FB03A-7D20-8C50-C67B-3BE69EC3DCEA}"/>
              </a:ext>
            </a:extLst>
          </p:cNvPr>
          <p:cNvSpPr>
            <a:spLocks noChangeArrowheads="1" noTextEdit="1"/>
          </p:cNvSpPr>
          <p:nvPr>
            <p:ph type="sldImg"/>
          </p:nvPr>
        </p:nvSpPr>
        <p:spPr>
          <a:ln/>
        </p:spPr>
      </p:sp>
      <p:sp>
        <p:nvSpPr>
          <p:cNvPr id="148484" name="Rectangle 3">
            <a:extLst>
              <a:ext uri="{FF2B5EF4-FFF2-40B4-BE49-F238E27FC236}">
                <a16:creationId xmlns:a16="http://schemas.microsoft.com/office/drawing/2014/main" id="{8305ADA7-DF02-9D6D-FF0D-E6C014830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Need to change wording in the circle to say “VISION”,..,.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1855EE65-0B87-2F9F-02CC-D1673B546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C1A396-D0B7-D349-8107-A71F8DAE7E3E}" type="slidenum">
              <a:rPr lang="en-US" altLang="en-US" sz="1200"/>
              <a:pPr/>
              <a:t>71</a:t>
            </a:fld>
            <a:endParaRPr lang="en-US" altLang="en-US" sz="1200"/>
          </a:p>
        </p:txBody>
      </p:sp>
      <p:sp>
        <p:nvSpPr>
          <p:cNvPr id="149507" name="Rectangle 2">
            <a:extLst>
              <a:ext uri="{FF2B5EF4-FFF2-40B4-BE49-F238E27FC236}">
                <a16:creationId xmlns:a16="http://schemas.microsoft.com/office/drawing/2014/main" id="{74FE21C1-FCE3-0139-0FE6-1133DF0A9BF5}"/>
              </a:ext>
            </a:extLst>
          </p:cNvPr>
          <p:cNvSpPr>
            <a:spLocks noChangeArrowheads="1" noTextEdit="1"/>
          </p:cNvSpPr>
          <p:nvPr>
            <p:ph type="sldImg"/>
          </p:nvPr>
        </p:nvSpPr>
        <p:spPr>
          <a:ln/>
        </p:spPr>
      </p:sp>
      <p:sp>
        <p:nvSpPr>
          <p:cNvPr id="149508" name="Rectangle 3">
            <a:extLst>
              <a:ext uri="{FF2B5EF4-FFF2-40B4-BE49-F238E27FC236}">
                <a16:creationId xmlns:a16="http://schemas.microsoft.com/office/drawing/2014/main" id="{06878B43-8A8E-390A-69AB-EA3A6D185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66917EA-78E8-7D03-B49B-ACE64AD88F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936C24-17CD-D943-828E-2625030A5DD8}" type="slidenum">
              <a:rPr lang="en-US" altLang="en-US" sz="1200"/>
              <a:pPr/>
              <a:t>6</a:t>
            </a:fld>
            <a:endParaRPr lang="en-US" altLang="en-US" sz="1200"/>
          </a:p>
        </p:txBody>
      </p:sp>
      <p:sp>
        <p:nvSpPr>
          <p:cNvPr id="86019" name="Rectangle 2">
            <a:extLst>
              <a:ext uri="{FF2B5EF4-FFF2-40B4-BE49-F238E27FC236}">
                <a16:creationId xmlns:a16="http://schemas.microsoft.com/office/drawing/2014/main" id="{0D633CB9-B2E0-9E53-1CF3-32FE5D3D7E2C}"/>
              </a:ext>
            </a:extLst>
          </p:cNvPr>
          <p:cNvSpPr>
            <a:spLocks noChangeArrowheads="1" noTextEdit="1"/>
          </p:cNvSpPr>
          <p:nvPr>
            <p:ph type="sldImg"/>
          </p:nvPr>
        </p:nvSpPr>
        <p:spPr>
          <a:solidFill>
            <a:srgbClr val="FFFFFF"/>
          </a:solidFill>
          <a:ln/>
        </p:spPr>
      </p:sp>
      <p:sp>
        <p:nvSpPr>
          <p:cNvPr id="86020" name="Rectangle 3">
            <a:extLst>
              <a:ext uri="{FF2B5EF4-FFF2-40B4-BE49-F238E27FC236}">
                <a16:creationId xmlns:a16="http://schemas.microsoft.com/office/drawing/2014/main" id="{0A055E6B-EB40-988B-FBAD-ABE68B0B032B}"/>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C3EA5C4E-7259-B981-4505-E750AAC37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78A0AE-1537-D445-8757-158A75A4E0B1}" type="slidenum">
              <a:rPr lang="en-US" altLang="en-US" sz="1200"/>
              <a:pPr/>
              <a:t>72</a:t>
            </a:fld>
            <a:endParaRPr lang="en-US" altLang="en-US" sz="1200"/>
          </a:p>
        </p:txBody>
      </p:sp>
      <p:sp>
        <p:nvSpPr>
          <p:cNvPr id="150531" name="Rectangle 2">
            <a:extLst>
              <a:ext uri="{FF2B5EF4-FFF2-40B4-BE49-F238E27FC236}">
                <a16:creationId xmlns:a16="http://schemas.microsoft.com/office/drawing/2014/main" id="{E6B4977C-75F4-89C0-35DA-640C7525222E}"/>
              </a:ext>
            </a:extLst>
          </p:cNvPr>
          <p:cNvSpPr>
            <a:spLocks noChangeArrowheads="1" noTextEdit="1"/>
          </p:cNvSpPr>
          <p:nvPr>
            <p:ph type="sldImg"/>
          </p:nvPr>
        </p:nvSpPr>
        <p:spPr>
          <a:ln/>
        </p:spPr>
      </p:sp>
      <p:sp>
        <p:nvSpPr>
          <p:cNvPr id="150532" name="Rectangle 3">
            <a:extLst>
              <a:ext uri="{FF2B5EF4-FFF2-40B4-BE49-F238E27FC236}">
                <a16:creationId xmlns:a16="http://schemas.microsoft.com/office/drawing/2014/main" id="{6E57523F-74CD-B4EA-EDE4-10B5E556D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This needs work…may not be needed???  Can’t expect that it will have changed much over the last day or so.</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6DB8B13-003B-8A44-5DA3-F95A38DA0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53BD2B-0476-2A49-965C-73579D9EE987}" type="slidenum">
              <a:rPr lang="en-US" altLang="en-US" sz="1200"/>
              <a:pPr/>
              <a:t>73</a:t>
            </a:fld>
            <a:endParaRPr lang="en-US" altLang="en-US" sz="1200"/>
          </a:p>
        </p:txBody>
      </p:sp>
      <p:sp>
        <p:nvSpPr>
          <p:cNvPr id="151555" name="Rectangle 2">
            <a:extLst>
              <a:ext uri="{FF2B5EF4-FFF2-40B4-BE49-F238E27FC236}">
                <a16:creationId xmlns:a16="http://schemas.microsoft.com/office/drawing/2014/main" id="{482B1228-3D49-5275-2D86-A007C92AD852}"/>
              </a:ext>
            </a:extLst>
          </p:cNvPr>
          <p:cNvSpPr>
            <a:spLocks noChangeArrowheads="1" noTextEdit="1"/>
          </p:cNvSpPr>
          <p:nvPr>
            <p:ph type="sldImg"/>
          </p:nvPr>
        </p:nvSpPr>
        <p:spPr>
          <a:ln/>
        </p:spPr>
      </p:sp>
      <p:sp>
        <p:nvSpPr>
          <p:cNvPr id="151556" name="Rectangle 3">
            <a:extLst>
              <a:ext uri="{FF2B5EF4-FFF2-40B4-BE49-F238E27FC236}">
                <a16:creationId xmlns:a16="http://schemas.microsoft.com/office/drawing/2014/main" id="{6E146FDA-13FA-9AA3-F31F-5523FF719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5DA1E105-7CD3-47CF-2E77-A0762C4BE2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9C355C-131D-C44F-883B-548EABB44BE0}" type="slidenum">
              <a:rPr lang="en-US" altLang="en-US" sz="1200"/>
              <a:pPr/>
              <a:t>74</a:t>
            </a:fld>
            <a:endParaRPr lang="en-US" altLang="en-US" sz="1200"/>
          </a:p>
        </p:txBody>
      </p:sp>
      <p:sp>
        <p:nvSpPr>
          <p:cNvPr id="152579" name="Rectangle 2">
            <a:extLst>
              <a:ext uri="{FF2B5EF4-FFF2-40B4-BE49-F238E27FC236}">
                <a16:creationId xmlns:a16="http://schemas.microsoft.com/office/drawing/2014/main" id="{8B71DCFF-DCAD-CF33-8CDF-112CE286F98C}"/>
              </a:ext>
            </a:extLst>
          </p:cNvPr>
          <p:cNvSpPr>
            <a:spLocks noChangeArrowheads="1" noTextEdit="1"/>
          </p:cNvSpPr>
          <p:nvPr>
            <p:ph type="sldImg"/>
          </p:nvPr>
        </p:nvSpPr>
        <p:spPr>
          <a:solidFill>
            <a:srgbClr val="FFFFFF"/>
          </a:solidFill>
          <a:ln/>
        </p:spPr>
      </p:sp>
      <p:sp>
        <p:nvSpPr>
          <p:cNvPr id="152580" name="Rectangle 3">
            <a:extLst>
              <a:ext uri="{FF2B5EF4-FFF2-40B4-BE49-F238E27FC236}">
                <a16:creationId xmlns:a16="http://schemas.microsoft.com/office/drawing/2014/main" id="{D091B730-E794-9119-B3A3-BFC4D6EDF29F}"/>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6953EE4-CB3B-8D10-A765-5AFC38428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79A91E-FB6B-8741-870D-79C8D510BC0D}" type="slidenum">
              <a:rPr lang="en-US" altLang="en-US" sz="1200"/>
              <a:pPr/>
              <a:t>7</a:t>
            </a:fld>
            <a:endParaRPr lang="en-US" altLang="en-US" sz="1200"/>
          </a:p>
        </p:txBody>
      </p:sp>
      <p:sp>
        <p:nvSpPr>
          <p:cNvPr id="87043" name="Rectangle 2">
            <a:extLst>
              <a:ext uri="{FF2B5EF4-FFF2-40B4-BE49-F238E27FC236}">
                <a16:creationId xmlns:a16="http://schemas.microsoft.com/office/drawing/2014/main" id="{953B4571-0FB0-6E2B-0438-990EB47FCD54}"/>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073646F8-A6A2-543A-0B2E-7D6A87772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Include this slide in the Employment Lesson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39EA4DD-7BF7-3F79-2047-15C50E9B6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531EF7-42AC-4147-91FA-F115BDC9FB8E}" type="slidenum">
              <a:rPr lang="en-US" altLang="en-US" sz="1200"/>
              <a:pPr/>
              <a:t>8</a:t>
            </a:fld>
            <a:endParaRPr lang="en-US" altLang="en-US" sz="1200"/>
          </a:p>
        </p:txBody>
      </p:sp>
      <p:sp>
        <p:nvSpPr>
          <p:cNvPr id="88067" name="Rectangle 2">
            <a:extLst>
              <a:ext uri="{FF2B5EF4-FFF2-40B4-BE49-F238E27FC236}">
                <a16:creationId xmlns:a16="http://schemas.microsoft.com/office/drawing/2014/main" id="{5099C43F-8511-3057-6331-DECD35960C00}"/>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64508BE5-78CC-6125-BCA7-F78955E035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6B1F6A8-0D4D-93DA-EC0A-75FC9DB418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AA6AC8-CD88-5A8F-01DA-AE1168C111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C6B863-CBE8-21B4-93AA-98FC96B669F6}"/>
              </a:ext>
            </a:extLst>
          </p:cNvPr>
          <p:cNvSpPr>
            <a:spLocks noGrp="1" noChangeArrowheads="1"/>
          </p:cNvSpPr>
          <p:nvPr>
            <p:ph type="sldNum" sz="quarter" idx="12"/>
          </p:nvPr>
        </p:nvSpPr>
        <p:spPr>
          <a:ln/>
        </p:spPr>
        <p:txBody>
          <a:bodyPr/>
          <a:lstStyle>
            <a:lvl1pPr>
              <a:defRPr/>
            </a:lvl1pPr>
          </a:lstStyle>
          <a:p>
            <a:fld id="{B5F3690E-DF5E-3C4B-8492-7EC83644CE9A}" type="slidenum">
              <a:rPr lang="en-US" altLang="en-US"/>
              <a:pPr/>
              <a:t>‹#›</a:t>
            </a:fld>
            <a:endParaRPr lang="en-US" altLang="en-US"/>
          </a:p>
        </p:txBody>
      </p:sp>
    </p:spTree>
    <p:extLst>
      <p:ext uri="{BB962C8B-B14F-4D97-AF65-F5344CB8AC3E}">
        <p14:creationId xmlns:p14="http://schemas.microsoft.com/office/powerpoint/2010/main" val="172295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D8A94B-60FA-077E-3FD4-D8E07413A2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1C507B-0333-C89A-64E9-77DD213671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4F7305-4B98-D0FF-CB9D-0E323D1683B8}"/>
              </a:ext>
            </a:extLst>
          </p:cNvPr>
          <p:cNvSpPr>
            <a:spLocks noGrp="1" noChangeArrowheads="1"/>
          </p:cNvSpPr>
          <p:nvPr>
            <p:ph type="sldNum" sz="quarter" idx="12"/>
          </p:nvPr>
        </p:nvSpPr>
        <p:spPr>
          <a:ln/>
        </p:spPr>
        <p:txBody>
          <a:bodyPr/>
          <a:lstStyle>
            <a:lvl1pPr>
              <a:defRPr/>
            </a:lvl1pPr>
          </a:lstStyle>
          <a:p>
            <a:fld id="{228A8AD7-3A8C-D347-95DA-6CAB8B141AD3}" type="slidenum">
              <a:rPr lang="en-US" altLang="en-US"/>
              <a:pPr/>
              <a:t>‹#›</a:t>
            </a:fld>
            <a:endParaRPr lang="en-US" altLang="en-US"/>
          </a:p>
        </p:txBody>
      </p:sp>
    </p:spTree>
    <p:extLst>
      <p:ext uri="{BB962C8B-B14F-4D97-AF65-F5344CB8AC3E}">
        <p14:creationId xmlns:p14="http://schemas.microsoft.com/office/powerpoint/2010/main" val="203304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E899E9-CC2E-6218-BD21-18C56C3DD2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AA667B-1AE9-3D28-A838-8FAE81A080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239428-D736-5C7C-49D8-42E8533D38C2}"/>
              </a:ext>
            </a:extLst>
          </p:cNvPr>
          <p:cNvSpPr>
            <a:spLocks noGrp="1" noChangeArrowheads="1"/>
          </p:cNvSpPr>
          <p:nvPr>
            <p:ph type="sldNum" sz="quarter" idx="12"/>
          </p:nvPr>
        </p:nvSpPr>
        <p:spPr>
          <a:ln/>
        </p:spPr>
        <p:txBody>
          <a:bodyPr/>
          <a:lstStyle>
            <a:lvl1pPr>
              <a:defRPr/>
            </a:lvl1pPr>
          </a:lstStyle>
          <a:p>
            <a:fld id="{676FC55B-E095-A845-AE82-BA32338574BF}" type="slidenum">
              <a:rPr lang="en-US" altLang="en-US"/>
              <a:pPr/>
              <a:t>‹#›</a:t>
            </a:fld>
            <a:endParaRPr lang="en-US" altLang="en-US"/>
          </a:p>
        </p:txBody>
      </p:sp>
    </p:spTree>
    <p:extLst>
      <p:ext uri="{BB962C8B-B14F-4D97-AF65-F5344CB8AC3E}">
        <p14:creationId xmlns:p14="http://schemas.microsoft.com/office/powerpoint/2010/main" val="227236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050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55F038A1-F5AF-9F10-39BB-AF8688F2E5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41C4FA-965F-26EB-ADEE-41AF67663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84A9BC-D5AC-FE3C-FAF8-A940AE2BAE94}"/>
              </a:ext>
            </a:extLst>
          </p:cNvPr>
          <p:cNvSpPr>
            <a:spLocks noGrp="1" noChangeArrowheads="1"/>
          </p:cNvSpPr>
          <p:nvPr>
            <p:ph type="sldNum" sz="quarter" idx="12"/>
          </p:nvPr>
        </p:nvSpPr>
        <p:spPr>
          <a:ln/>
        </p:spPr>
        <p:txBody>
          <a:bodyPr/>
          <a:lstStyle>
            <a:lvl1pPr>
              <a:defRPr/>
            </a:lvl1pPr>
          </a:lstStyle>
          <a:p>
            <a:fld id="{3D7C8619-0DFB-4243-9EB3-5C830E9183D3}" type="slidenum">
              <a:rPr lang="en-US" altLang="en-US"/>
              <a:pPr/>
              <a:t>‹#›</a:t>
            </a:fld>
            <a:endParaRPr lang="en-US" altLang="en-US"/>
          </a:p>
        </p:txBody>
      </p:sp>
    </p:spTree>
    <p:extLst>
      <p:ext uri="{BB962C8B-B14F-4D97-AF65-F5344CB8AC3E}">
        <p14:creationId xmlns:p14="http://schemas.microsoft.com/office/powerpoint/2010/main" val="346614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0386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D84FE32-FD97-94F4-8EFC-D8370C4E7A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15FB22-99AC-E5C6-4603-91A5B1BF2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414D92-AEE7-19A5-BAD4-B18ED931ED67}"/>
              </a:ext>
            </a:extLst>
          </p:cNvPr>
          <p:cNvSpPr>
            <a:spLocks noGrp="1" noChangeArrowheads="1"/>
          </p:cNvSpPr>
          <p:nvPr>
            <p:ph type="sldNum" sz="quarter" idx="12"/>
          </p:nvPr>
        </p:nvSpPr>
        <p:spPr>
          <a:ln/>
        </p:spPr>
        <p:txBody>
          <a:bodyPr/>
          <a:lstStyle>
            <a:lvl1pPr>
              <a:defRPr/>
            </a:lvl1pPr>
          </a:lstStyle>
          <a:p>
            <a:fld id="{3E14EB20-EFA9-834E-A640-D4D1129AC957}" type="slidenum">
              <a:rPr lang="en-US" altLang="en-US"/>
              <a:pPr/>
              <a:t>‹#›</a:t>
            </a:fld>
            <a:endParaRPr lang="en-US" altLang="en-US"/>
          </a:p>
        </p:txBody>
      </p:sp>
    </p:spTree>
    <p:extLst>
      <p:ext uri="{BB962C8B-B14F-4D97-AF65-F5344CB8AC3E}">
        <p14:creationId xmlns:p14="http://schemas.microsoft.com/office/powerpoint/2010/main" val="351467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F7209233-F10A-2029-F107-2D473D6A9B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248399-4118-1BD4-9D24-3A6455F274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7BF9D4-C69D-F5BA-1BC2-A41684E4FAA3}"/>
              </a:ext>
            </a:extLst>
          </p:cNvPr>
          <p:cNvSpPr>
            <a:spLocks noGrp="1" noChangeArrowheads="1"/>
          </p:cNvSpPr>
          <p:nvPr>
            <p:ph type="sldNum" sz="quarter" idx="12"/>
          </p:nvPr>
        </p:nvSpPr>
        <p:spPr>
          <a:ln/>
        </p:spPr>
        <p:txBody>
          <a:bodyPr/>
          <a:lstStyle>
            <a:lvl1pPr>
              <a:defRPr/>
            </a:lvl1pPr>
          </a:lstStyle>
          <a:p>
            <a:fld id="{4DCDA616-243C-B34C-819B-C6AC4362F3AE}" type="slidenum">
              <a:rPr lang="en-US" altLang="en-US"/>
              <a:pPr/>
              <a:t>‹#›</a:t>
            </a:fld>
            <a:endParaRPr lang="en-US" altLang="en-US"/>
          </a:p>
        </p:txBody>
      </p:sp>
    </p:spTree>
    <p:extLst>
      <p:ext uri="{BB962C8B-B14F-4D97-AF65-F5344CB8AC3E}">
        <p14:creationId xmlns:p14="http://schemas.microsoft.com/office/powerpoint/2010/main" val="216764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685800" y="1905000"/>
            <a:ext cx="3810000" cy="4114800"/>
          </a:xfrm>
        </p:spPr>
        <p:txBody>
          <a:bodyPr/>
          <a:lstStyle/>
          <a:p>
            <a:pPr lvl="0"/>
            <a:endParaRPr lang="en-US" noProof="0"/>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0F35EC2-F34E-212F-88D7-8920707388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4D2D04-E522-9DBA-EABA-8A2759DE9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C3ED19-1CD8-20DA-E248-6C062DFF2C45}"/>
              </a:ext>
            </a:extLst>
          </p:cNvPr>
          <p:cNvSpPr>
            <a:spLocks noGrp="1" noChangeArrowheads="1"/>
          </p:cNvSpPr>
          <p:nvPr>
            <p:ph type="sldNum" sz="quarter" idx="12"/>
          </p:nvPr>
        </p:nvSpPr>
        <p:spPr>
          <a:ln/>
        </p:spPr>
        <p:txBody>
          <a:bodyPr/>
          <a:lstStyle>
            <a:lvl1pPr>
              <a:defRPr/>
            </a:lvl1pPr>
          </a:lstStyle>
          <a:p>
            <a:fld id="{B002E19A-9ACB-BE45-BB2E-9D021ABA060F}" type="slidenum">
              <a:rPr lang="en-US" altLang="en-US"/>
              <a:pPr/>
              <a:t>‹#›</a:t>
            </a:fld>
            <a:endParaRPr lang="en-US" altLang="en-US"/>
          </a:p>
        </p:txBody>
      </p:sp>
    </p:spTree>
    <p:extLst>
      <p:ext uri="{BB962C8B-B14F-4D97-AF65-F5344CB8AC3E}">
        <p14:creationId xmlns:p14="http://schemas.microsoft.com/office/powerpoint/2010/main" val="148939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02FE533-CBE1-1F03-3CEA-1B5237A8EB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6A20F4-1E9C-5958-6DA7-7017152D3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AEFE60D-5FBB-671A-E424-6E7394596410}"/>
              </a:ext>
            </a:extLst>
          </p:cNvPr>
          <p:cNvSpPr>
            <a:spLocks noGrp="1" noChangeArrowheads="1"/>
          </p:cNvSpPr>
          <p:nvPr>
            <p:ph type="sldNum" sz="quarter" idx="12"/>
          </p:nvPr>
        </p:nvSpPr>
        <p:spPr>
          <a:ln/>
        </p:spPr>
        <p:txBody>
          <a:bodyPr/>
          <a:lstStyle>
            <a:lvl1pPr>
              <a:defRPr/>
            </a:lvl1pPr>
          </a:lstStyle>
          <a:p>
            <a:fld id="{0906AC51-72AE-9F46-86F7-CB68BDC1C247}" type="slidenum">
              <a:rPr lang="en-US" altLang="en-US"/>
              <a:pPr/>
              <a:t>‹#›</a:t>
            </a:fld>
            <a:endParaRPr lang="en-US" altLang="en-US"/>
          </a:p>
        </p:txBody>
      </p:sp>
    </p:spTree>
    <p:extLst>
      <p:ext uri="{BB962C8B-B14F-4D97-AF65-F5344CB8AC3E}">
        <p14:creationId xmlns:p14="http://schemas.microsoft.com/office/powerpoint/2010/main" val="95187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9F90036-D417-907A-D506-6DABCE97F6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5D4696-EC9E-9051-E2F9-343B4AC97F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29CDA9-F028-E3B8-A391-D1A401C6F65B}"/>
              </a:ext>
            </a:extLst>
          </p:cNvPr>
          <p:cNvSpPr>
            <a:spLocks noGrp="1" noChangeArrowheads="1"/>
          </p:cNvSpPr>
          <p:nvPr>
            <p:ph type="sldNum" sz="quarter" idx="12"/>
          </p:nvPr>
        </p:nvSpPr>
        <p:spPr>
          <a:ln/>
        </p:spPr>
        <p:txBody>
          <a:bodyPr/>
          <a:lstStyle>
            <a:lvl1pPr>
              <a:defRPr/>
            </a:lvl1pPr>
          </a:lstStyle>
          <a:p>
            <a:fld id="{AE9E346A-13E7-5F49-932F-7EE391F9117B}" type="slidenum">
              <a:rPr lang="en-US" altLang="en-US"/>
              <a:pPr/>
              <a:t>‹#›</a:t>
            </a:fld>
            <a:endParaRPr lang="en-US" altLang="en-US"/>
          </a:p>
        </p:txBody>
      </p:sp>
    </p:spTree>
    <p:extLst>
      <p:ext uri="{BB962C8B-B14F-4D97-AF65-F5344CB8AC3E}">
        <p14:creationId xmlns:p14="http://schemas.microsoft.com/office/powerpoint/2010/main" val="228664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E4B6FE-F935-FEA4-B355-992E8B501B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9153E7-A25C-FB38-7E74-77DCB60135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1B0DB8-A69D-C378-79CD-64CA29FE3D55}"/>
              </a:ext>
            </a:extLst>
          </p:cNvPr>
          <p:cNvSpPr>
            <a:spLocks noGrp="1" noChangeArrowheads="1"/>
          </p:cNvSpPr>
          <p:nvPr>
            <p:ph type="sldNum" sz="quarter" idx="12"/>
          </p:nvPr>
        </p:nvSpPr>
        <p:spPr>
          <a:ln/>
        </p:spPr>
        <p:txBody>
          <a:bodyPr/>
          <a:lstStyle>
            <a:lvl1pPr>
              <a:defRPr/>
            </a:lvl1pPr>
          </a:lstStyle>
          <a:p>
            <a:fld id="{307097F2-A77A-FF4B-BC7F-A706380494E3}" type="slidenum">
              <a:rPr lang="en-US" altLang="en-US"/>
              <a:pPr/>
              <a:t>‹#›</a:t>
            </a:fld>
            <a:endParaRPr lang="en-US" altLang="en-US"/>
          </a:p>
        </p:txBody>
      </p:sp>
    </p:spTree>
    <p:extLst>
      <p:ext uri="{BB962C8B-B14F-4D97-AF65-F5344CB8AC3E}">
        <p14:creationId xmlns:p14="http://schemas.microsoft.com/office/powerpoint/2010/main" val="118160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9BC1702-CCB8-81F9-1196-8FAD153AE6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BB3BA3-A3C7-B918-14FC-D5CE9C9127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5E36BC-9481-6358-27DE-8FEA45850EB4}"/>
              </a:ext>
            </a:extLst>
          </p:cNvPr>
          <p:cNvSpPr>
            <a:spLocks noGrp="1" noChangeArrowheads="1"/>
          </p:cNvSpPr>
          <p:nvPr>
            <p:ph type="sldNum" sz="quarter" idx="12"/>
          </p:nvPr>
        </p:nvSpPr>
        <p:spPr>
          <a:ln/>
        </p:spPr>
        <p:txBody>
          <a:bodyPr/>
          <a:lstStyle>
            <a:lvl1pPr>
              <a:defRPr/>
            </a:lvl1pPr>
          </a:lstStyle>
          <a:p>
            <a:fld id="{688FFFCE-7A72-BA4A-A0C7-C45A0B4C903A}" type="slidenum">
              <a:rPr lang="en-US" altLang="en-US"/>
              <a:pPr/>
              <a:t>‹#›</a:t>
            </a:fld>
            <a:endParaRPr lang="en-US" altLang="en-US"/>
          </a:p>
        </p:txBody>
      </p:sp>
    </p:spTree>
    <p:extLst>
      <p:ext uri="{BB962C8B-B14F-4D97-AF65-F5344CB8AC3E}">
        <p14:creationId xmlns:p14="http://schemas.microsoft.com/office/powerpoint/2010/main" val="389305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8AA68E-E743-32BE-20B0-56476D03CD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F713DE-458B-C137-0A48-ECF439F9CF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A5688C-7E7B-1B85-B8B0-93977BDCE7AF}"/>
              </a:ext>
            </a:extLst>
          </p:cNvPr>
          <p:cNvSpPr>
            <a:spLocks noGrp="1" noChangeArrowheads="1"/>
          </p:cNvSpPr>
          <p:nvPr>
            <p:ph type="sldNum" sz="quarter" idx="12"/>
          </p:nvPr>
        </p:nvSpPr>
        <p:spPr>
          <a:ln/>
        </p:spPr>
        <p:txBody>
          <a:bodyPr/>
          <a:lstStyle>
            <a:lvl1pPr>
              <a:defRPr/>
            </a:lvl1pPr>
          </a:lstStyle>
          <a:p>
            <a:fld id="{0265E40E-28FD-3E47-AD0F-50E27E2BCBE6}" type="slidenum">
              <a:rPr lang="en-US" altLang="en-US"/>
              <a:pPr/>
              <a:t>‹#›</a:t>
            </a:fld>
            <a:endParaRPr lang="en-US" altLang="en-US"/>
          </a:p>
        </p:txBody>
      </p:sp>
    </p:spTree>
    <p:extLst>
      <p:ext uri="{BB962C8B-B14F-4D97-AF65-F5344CB8AC3E}">
        <p14:creationId xmlns:p14="http://schemas.microsoft.com/office/powerpoint/2010/main" val="279280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5691206-0E85-8B21-34A3-62C08B8D24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58CC407-7FD4-7C83-D7BA-970500879A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09EB5D0-4B33-44C4-408E-ABA7A0228FC5}"/>
              </a:ext>
            </a:extLst>
          </p:cNvPr>
          <p:cNvSpPr>
            <a:spLocks noGrp="1" noChangeArrowheads="1"/>
          </p:cNvSpPr>
          <p:nvPr>
            <p:ph type="sldNum" sz="quarter" idx="12"/>
          </p:nvPr>
        </p:nvSpPr>
        <p:spPr>
          <a:ln/>
        </p:spPr>
        <p:txBody>
          <a:bodyPr/>
          <a:lstStyle>
            <a:lvl1pPr>
              <a:defRPr/>
            </a:lvl1pPr>
          </a:lstStyle>
          <a:p>
            <a:fld id="{1D48541D-96B5-1B4A-923C-B0C91CE7001B}" type="slidenum">
              <a:rPr lang="en-US" altLang="en-US"/>
              <a:pPr/>
              <a:t>‹#›</a:t>
            </a:fld>
            <a:endParaRPr lang="en-US" altLang="en-US"/>
          </a:p>
        </p:txBody>
      </p:sp>
    </p:spTree>
    <p:extLst>
      <p:ext uri="{BB962C8B-B14F-4D97-AF65-F5344CB8AC3E}">
        <p14:creationId xmlns:p14="http://schemas.microsoft.com/office/powerpoint/2010/main" val="48687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341FC91E-3EF9-1744-7F2B-6A0F0FF93DC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1E2ADAB-9F6E-A7FC-BC0F-5F43188579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631CD7D-828D-B163-9826-FCBD5465B3CC}"/>
              </a:ext>
            </a:extLst>
          </p:cNvPr>
          <p:cNvSpPr>
            <a:spLocks noGrp="1" noChangeArrowheads="1"/>
          </p:cNvSpPr>
          <p:nvPr>
            <p:ph type="sldNum" sz="quarter" idx="12"/>
          </p:nvPr>
        </p:nvSpPr>
        <p:spPr>
          <a:ln/>
        </p:spPr>
        <p:txBody>
          <a:bodyPr/>
          <a:lstStyle>
            <a:lvl1pPr>
              <a:defRPr/>
            </a:lvl1pPr>
          </a:lstStyle>
          <a:p>
            <a:fld id="{FBB12F9B-824F-654A-B9C5-5E2B875CA8FF}" type="slidenum">
              <a:rPr lang="en-US" altLang="en-US"/>
              <a:pPr/>
              <a:t>‹#›</a:t>
            </a:fld>
            <a:endParaRPr lang="en-US" altLang="en-US"/>
          </a:p>
        </p:txBody>
      </p:sp>
    </p:spTree>
    <p:extLst>
      <p:ext uri="{BB962C8B-B14F-4D97-AF65-F5344CB8AC3E}">
        <p14:creationId xmlns:p14="http://schemas.microsoft.com/office/powerpoint/2010/main" val="419497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43001D-CF83-458B-E24E-AC7B4728B2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E6608DD-A878-5BB0-DFE7-E94327CBD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D35C7D8-9545-129D-3C1C-72AB76D6D85D}"/>
              </a:ext>
            </a:extLst>
          </p:cNvPr>
          <p:cNvSpPr>
            <a:spLocks noGrp="1" noChangeArrowheads="1"/>
          </p:cNvSpPr>
          <p:nvPr>
            <p:ph type="sldNum" sz="quarter" idx="12"/>
          </p:nvPr>
        </p:nvSpPr>
        <p:spPr>
          <a:ln/>
        </p:spPr>
        <p:txBody>
          <a:bodyPr/>
          <a:lstStyle>
            <a:lvl1pPr>
              <a:defRPr/>
            </a:lvl1pPr>
          </a:lstStyle>
          <a:p>
            <a:fld id="{9D306659-1454-FD42-B3AF-343E8CFF5DB5}" type="slidenum">
              <a:rPr lang="en-US" altLang="en-US"/>
              <a:pPr/>
              <a:t>‹#›</a:t>
            </a:fld>
            <a:endParaRPr lang="en-US" altLang="en-US"/>
          </a:p>
        </p:txBody>
      </p:sp>
    </p:spTree>
    <p:extLst>
      <p:ext uri="{BB962C8B-B14F-4D97-AF65-F5344CB8AC3E}">
        <p14:creationId xmlns:p14="http://schemas.microsoft.com/office/powerpoint/2010/main" val="63691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214461-3074-45A0-3D96-5C29A39011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887E55-71A5-B348-1EEF-B642DFABC6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A0DEEE-405B-AC47-74D0-67DFDF978473}"/>
              </a:ext>
            </a:extLst>
          </p:cNvPr>
          <p:cNvSpPr>
            <a:spLocks noGrp="1" noChangeArrowheads="1"/>
          </p:cNvSpPr>
          <p:nvPr>
            <p:ph type="sldNum" sz="quarter" idx="12"/>
          </p:nvPr>
        </p:nvSpPr>
        <p:spPr>
          <a:ln/>
        </p:spPr>
        <p:txBody>
          <a:bodyPr/>
          <a:lstStyle>
            <a:lvl1pPr>
              <a:defRPr/>
            </a:lvl1pPr>
          </a:lstStyle>
          <a:p>
            <a:fld id="{06EFD179-7AFB-AF46-ACAE-1EB239CD5A02}" type="slidenum">
              <a:rPr lang="en-US" altLang="en-US"/>
              <a:pPr/>
              <a:t>‹#›</a:t>
            </a:fld>
            <a:endParaRPr lang="en-US" altLang="en-US"/>
          </a:p>
        </p:txBody>
      </p:sp>
    </p:spTree>
    <p:extLst>
      <p:ext uri="{BB962C8B-B14F-4D97-AF65-F5344CB8AC3E}">
        <p14:creationId xmlns:p14="http://schemas.microsoft.com/office/powerpoint/2010/main" val="171148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51BB0B-EDCF-087B-D5DF-C805CC2D7C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2DC446-A3CC-5A3D-FA24-743D923D3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AA6D43-B8B4-31E9-6900-5CAAC0845089}"/>
              </a:ext>
            </a:extLst>
          </p:cNvPr>
          <p:cNvSpPr>
            <a:spLocks noGrp="1" noChangeArrowheads="1"/>
          </p:cNvSpPr>
          <p:nvPr>
            <p:ph type="sldNum" sz="quarter" idx="12"/>
          </p:nvPr>
        </p:nvSpPr>
        <p:spPr>
          <a:ln/>
        </p:spPr>
        <p:txBody>
          <a:bodyPr/>
          <a:lstStyle>
            <a:lvl1pPr>
              <a:defRPr/>
            </a:lvl1pPr>
          </a:lstStyle>
          <a:p>
            <a:fld id="{CBEE9056-5E30-3546-9DC5-CD9792FC482E}" type="slidenum">
              <a:rPr lang="en-US" altLang="en-US"/>
              <a:pPr/>
              <a:t>‹#›</a:t>
            </a:fld>
            <a:endParaRPr lang="en-US" altLang="en-US"/>
          </a:p>
        </p:txBody>
      </p:sp>
    </p:spTree>
    <p:extLst>
      <p:ext uri="{BB962C8B-B14F-4D97-AF65-F5344CB8AC3E}">
        <p14:creationId xmlns:p14="http://schemas.microsoft.com/office/powerpoint/2010/main" val="5405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3E5FE3-9390-D35A-2111-3A575AB11BE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10438" y="-3175"/>
            <a:ext cx="18526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EF7D743B-62D8-C5BB-1B4B-5C12BA0E004E}"/>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4A5ECE8A-E670-F7A1-F8AF-5D5CF454F74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128" charset="-128"/>
              </a:defRPr>
            </a:lvl1pPr>
          </a:lstStyle>
          <a:p>
            <a:pPr>
              <a:defRPr/>
            </a:pPr>
            <a:endParaRPr lang="en-US"/>
          </a:p>
        </p:txBody>
      </p:sp>
      <p:sp>
        <p:nvSpPr>
          <p:cNvPr id="3077" name="Rectangle 5">
            <a:extLst>
              <a:ext uri="{FF2B5EF4-FFF2-40B4-BE49-F238E27FC236}">
                <a16:creationId xmlns:a16="http://schemas.microsoft.com/office/drawing/2014/main" id="{15B501CD-A940-E09D-B74C-3EACE7D6F6D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128" charset="-128"/>
              </a:defRPr>
            </a:lvl1pPr>
          </a:lstStyle>
          <a:p>
            <a:pPr>
              <a:defRPr/>
            </a:pPr>
            <a:endParaRPr lang="en-US"/>
          </a:p>
        </p:txBody>
      </p:sp>
      <p:sp>
        <p:nvSpPr>
          <p:cNvPr id="3078" name="Rectangle 6">
            <a:extLst>
              <a:ext uri="{FF2B5EF4-FFF2-40B4-BE49-F238E27FC236}">
                <a16:creationId xmlns:a16="http://schemas.microsoft.com/office/drawing/2014/main" id="{B868F224-5AAA-18CF-C5F6-DA7004550DC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111F3962-3187-6448-BB7A-F99A63297180}" type="slidenum">
              <a:rPr lang="en-US" altLang="en-US"/>
              <a:pPr/>
              <a:t>‹#›</a:t>
            </a:fld>
            <a:endParaRPr lang="en-US" altLang="en-US"/>
          </a:p>
        </p:txBody>
      </p:sp>
      <p:sp>
        <p:nvSpPr>
          <p:cNvPr id="3079" name="Line 7">
            <a:extLst>
              <a:ext uri="{FF2B5EF4-FFF2-40B4-BE49-F238E27FC236}">
                <a16:creationId xmlns:a16="http://schemas.microsoft.com/office/drawing/2014/main" id="{57A91107-0F88-3B2B-243B-C964B3726A7C}"/>
              </a:ext>
            </a:extLst>
          </p:cNvPr>
          <p:cNvSpPr>
            <a:spLocks noChangeShapeType="1"/>
          </p:cNvSpPr>
          <p:nvPr/>
        </p:nvSpPr>
        <p:spPr bwMode="auto">
          <a:xfrm>
            <a:off x="0" y="5334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
        <p:nvSpPr>
          <p:cNvPr id="3080" name="Text Box 8">
            <a:extLst>
              <a:ext uri="{FF2B5EF4-FFF2-40B4-BE49-F238E27FC236}">
                <a16:creationId xmlns:a16="http://schemas.microsoft.com/office/drawing/2014/main" id="{7D81681F-544A-BF1B-13A1-4D5D6A26A2DE}"/>
              </a:ext>
            </a:extLst>
          </p:cNvPr>
          <p:cNvSpPr txBox="1">
            <a:spLocks noChangeArrowheads="1"/>
          </p:cNvSpPr>
          <p:nvPr/>
        </p:nvSpPr>
        <p:spPr bwMode="auto">
          <a:xfrm>
            <a:off x="304800" y="608013"/>
            <a:ext cx="5165725" cy="457200"/>
          </a:xfrm>
          <a:prstGeom prst="rect">
            <a:avLst/>
          </a:prstGeom>
          <a:noFill/>
          <a:ln w="9525">
            <a:noFill/>
            <a:miter lim="800000"/>
            <a:headEnd/>
            <a:tailEnd/>
          </a:ln>
        </p:spPr>
        <p:txBody>
          <a:bodyPr wrap="none">
            <a:spAutoFit/>
          </a:bodyPr>
          <a:lstStyle/>
          <a:p>
            <a:pPr>
              <a:defRPr/>
            </a:pPr>
            <a:r>
              <a:rPr lang="en-US">
                <a:solidFill>
                  <a:srgbClr val="AB009D"/>
                </a:solidFill>
                <a:latin typeface="Arial" charset="0"/>
                <a:ea typeface="ＭＳ Ｐゴシック" pitchFamily="-128" charset="-128"/>
              </a:rPr>
              <a:t>Student-Directed Transition Planning</a:t>
            </a:r>
          </a:p>
        </p:txBody>
      </p:sp>
      <p:sp>
        <p:nvSpPr>
          <p:cNvPr id="3081" name="Line 9">
            <a:extLst>
              <a:ext uri="{FF2B5EF4-FFF2-40B4-BE49-F238E27FC236}">
                <a16:creationId xmlns:a16="http://schemas.microsoft.com/office/drawing/2014/main" id="{6B6D0D1B-3DC9-0945-88E6-F34DF86CADD9}"/>
              </a:ext>
            </a:extLst>
          </p:cNvPr>
          <p:cNvSpPr>
            <a:spLocks noChangeShapeType="1"/>
          </p:cNvSpPr>
          <p:nvPr/>
        </p:nvSpPr>
        <p:spPr bwMode="auto">
          <a:xfrm>
            <a:off x="0" y="11430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www.apprenticeship.gov/"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822B6B01-CAF4-F0CF-CA0F-32083EF194B8}"/>
              </a:ext>
            </a:extLst>
          </p:cNvPr>
          <p:cNvSpPr txBox="1">
            <a:spLocks noChangeArrowheads="1"/>
          </p:cNvSpPr>
          <p:nvPr/>
        </p:nvSpPr>
        <p:spPr bwMode="auto">
          <a:xfrm>
            <a:off x="2078038" y="1524000"/>
            <a:ext cx="45418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Helvetica" pitchFamily="2" charset="0"/>
              </a:rPr>
              <a:t>Student-Directed Transition Planning</a:t>
            </a:r>
          </a:p>
          <a:p>
            <a:pPr algn="ctr"/>
            <a:endParaRPr lang="en-US" altLang="en-US" sz="1400">
              <a:latin typeface="Helvetica" pitchFamily="2" charset="0"/>
            </a:endParaRPr>
          </a:p>
          <a:p>
            <a:pPr algn="ctr"/>
            <a:r>
              <a:rPr lang="en-US" altLang="en-US" sz="1400" b="1">
                <a:latin typeface="Helvetica" pitchFamily="2" charset="0"/>
              </a:rPr>
              <a:t>Lesson 4</a:t>
            </a:r>
          </a:p>
          <a:p>
            <a:pPr algn="ctr"/>
            <a:r>
              <a:rPr lang="en-US" altLang="en-US" sz="1400" b="1">
                <a:latin typeface="Helvetica" pitchFamily="2" charset="0"/>
              </a:rPr>
              <a:t>Vision for Further Education</a:t>
            </a:r>
            <a:endParaRPr lang="en-US" altLang="en-US" sz="1400">
              <a:latin typeface="Helvetica" pitchFamily="2" charset="0"/>
            </a:endParaRPr>
          </a:p>
          <a:p>
            <a:pPr algn="ctr"/>
            <a:endParaRPr lang="en-US" altLang="en-US" sz="1400">
              <a:latin typeface="Helvetica" pitchFamily="2" charset="0"/>
            </a:endParaRPr>
          </a:p>
          <a:p>
            <a:pPr algn="ctr"/>
            <a:r>
              <a:rPr lang="en-US" altLang="en-US" sz="1400">
                <a:latin typeface="Helvetica" pitchFamily="2" charset="0"/>
              </a:rPr>
              <a:t>By</a:t>
            </a:r>
          </a:p>
          <a:p>
            <a:pPr algn="ctr"/>
            <a:r>
              <a:rPr lang="en-US" altLang="en-US" sz="1400">
                <a:latin typeface="Helvetica" pitchFamily="2" charset="0"/>
              </a:rPr>
              <a:t>Lorraine Sylvester, Lee L. Woods, and James E. Martin</a:t>
            </a:r>
          </a:p>
          <a:p>
            <a:pPr algn="ctr"/>
            <a:endParaRPr lang="en-US" altLang="en-US" sz="1400">
              <a:latin typeface="Helvetica" pitchFamily="2" charset="0"/>
            </a:endParaRPr>
          </a:p>
          <a:p>
            <a:pPr algn="ctr"/>
            <a:r>
              <a:rPr lang="en-US" altLang="en-US" sz="1400">
                <a:latin typeface="Helvetica" pitchFamily="2" charset="0"/>
              </a:rPr>
              <a:t>University of Oklahoma</a:t>
            </a:r>
          </a:p>
          <a:p>
            <a:pPr algn="ctr"/>
            <a:r>
              <a:rPr lang="en-US" altLang="en-US" sz="1400">
                <a:latin typeface="Helvetica" pitchFamily="2" charset="0"/>
              </a:rPr>
              <a:t>College of Education</a:t>
            </a:r>
          </a:p>
          <a:p>
            <a:pPr algn="ctr"/>
            <a:r>
              <a:rPr lang="en-US" altLang="en-US" sz="1400">
                <a:latin typeface="Helvetica" pitchFamily="2" charset="0"/>
              </a:rPr>
              <a:t>Department of Educational Psychology</a:t>
            </a:r>
          </a:p>
          <a:p>
            <a:pPr algn="ctr"/>
            <a:r>
              <a:rPr lang="en-US" altLang="en-US" sz="1400">
                <a:latin typeface="Helvetica" pitchFamily="2" charset="0"/>
              </a:rPr>
              <a:t>Zarrow Center for Learning Enrichment</a:t>
            </a:r>
          </a:p>
        </p:txBody>
      </p:sp>
      <p:sp>
        <p:nvSpPr>
          <p:cNvPr id="2051" name="Rectangle 3">
            <a:extLst>
              <a:ext uri="{FF2B5EF4-FFF2-40B4-BE49-F238E27FC236}">
                <a16:creationId xmlns:a16="http://schemas.microsoft.com/office/drawing/2014/main" id="{F743072D-7B3B-5AFB-2882-753BB37872C1}"/>
              </a:ext>
            </a:extLst>
          </p:cNvPr>
          <p:cNvSpPr>
            <a:spLocks noChangeArrowheads="1"/>
          </p:cNvSpPr>
          <p:nvPr/>
        </p:nvSpPr>
        <p:spPr bwMode="auto">
          <a:xfrm>
            <a:off x="838200" y="47244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Helvetica" pitchFamily="2" charset="0"/>
              </a:rPr>
              <a:t>Preparation of SDTP supported in part by funding provided by the U.S. Dept. of Education, Office of Special Education Programs, Award #: H324C040136</a:t>
            </a:r>
          </a:p>
          <a:p>
            <a:endParaRPr lang="en-US" altLang="en-US" sz="1200">
              <a:latin typeface="Helvetica" pitchFamily="2" charset="0"/>
            </a:endParaRPr>
          </a:p>
          <a:p>
            <a:endParaRPr lang="en-US" altLang="en-US" sz="1200">
              <a:latin typeface="Helvetica" pitchFamily="2" charset="0"/>
            </a:endParaRPr>
          </a:p>
          <a:p>
            <a:r>
              <a:rPr lang="en-US" altLang="en-US" sz="1200">
                <a:latin typeface="Helvetica" pitchFamily="2" charset="0"/>
              </a:rPr>
              <a:t>Copyright 2007 by University of Oklahoma</a:t>
            </a:r>
          </a:p>
          <a:p>
            <a:r>
              <a:rPr lang="en-US" altLang="en-US" sz="1200">
                <a:latin typeface="Helvetica" pitchFamily="2" charset="0"/>
              </a:rPr>
              <a:t>Permission is granted for the user to duplicate the student materials and PowerPoint files for educational purposes. If needed, permission is also granted for the user to modify the PowerPoint files and lesson materials to meet unique student needs.</a:t>
            </a:r>
            <a:endParaRPr lang="en-US" altLang="en-US" sz="1400">
              <a:latin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44B5B84D-E404-2101-81CE-59013C5836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9F8206-0110-5941-8374-99F57E7AB37C}" type="slidenum">
              <a:rPr lang="en-US" altLang="en-US" sz="1400"/>
              <a:pPr/>
              <a:t>9</a:t>
            </a:fld>
            <a:endParaRPr lang="en-US" altLang="en-US" sz="1400"/>
          </a:p>
        </p:txBody>
      </p:sp>
      <p:sp>
        <p:nvSpPr>
          <p:cNvPr id="11267" name="Rectangle 2">
            <a:extLst>
              <a:ext uri="{FF2B5EF4-FFF2-40B4-BE49-F238E27FC236}">
                <a16:creationId xmlns:a16="http://schemas.microsoft.com/office/drawing/2014/main" id="{BDAFBCD7-C5BF-B56C-7B4B-97F215F8F6AE}"/>
              </a:ext>
            </a:extLst>
          </p:cNvPr>
          <p:cNvSpPr>
            <a:spLocks noGrp="1" noChangeArrowheads="1"/>
          </p:cNvSpPr>
          <p:nvPr>
            <p:ph type="title"/>
          </p:nvPr>
        </p:nvSpPr>
        <p:spPr bwMode="auto">
          <a:xfrm>
            <a:off x="838200" y="1219200"/>
            <a:ext cx="6705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Input Circle</a:t>
            </a:r>
            <a:endParaRPr lang="en-US" altLang="en-US"/>
          </a:p>
        </p:txBody>
      </p:sp>
      <p:pic>
        <p:nvPicPr>
          <p:cNvPr id="11268" name="Picture 4">
            <a:extLst>
              <a:ext uri="{FF2B5EF4-FFF2-40B4-BE49-F238E27FC236}">
                <a16:creationId xmlns:a16="http://schemas.microsoft.com/office/drawing/2014/main" id="{853702F8-D226-F75B-BADE-082506245476}"/>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0" y="2057400"/>
            <a:ext cx="4394200" cy="4495800"/>
          </a:xfrm>
          <a:noFill/>
        </p:spPr>
      </p:pic>
      <p:sp>
        <p:nvSpPr>
          <p:cNvPr id="11269" name="Text Box 5">
            <a:extLst>
              <a:ext uri="{FF2B5EF4-FFF2-40B4-BE49-F238E27FC236}">
                <a16:creationId xmlns:a16="http://schemas.microsoft.com/office/drawing/2014/main" id="{76742423-4BF9-B4F5-45BA-ACF5500A3295}"/>
              </a:ext>
            </a:extLst>
          </p:cNvPr>
          <p:cNvSpPr txBox="1">
            <a:spLocks noChangeArrowheads="1"/>
          </p:cNvSpPr>
          <p:nvPr/>
        </p:nvSpPr>
        <p:spPr bwMode="auto">
          <a:xfrm>
            <a:off x="228600" y="1981200"/>
            <a:ext cx="22336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We’ll use </a:t>
            </a:r>
          </a:p>
          <a:p>
            <a:r>
              <a:rPr lang="en-US" altLang="en-US"/>
              <a:t>the Input Circle</a:t>
            </a:r>
          </a:p>
          <a:p>
            <a:r>
              <a:rPr lang="en-US" altLang="en-US"/>
              <a:t>to gather</a:t>
            </a:r>
          </a:p>
          <a:p>
            <a:r>
              <a:rPr lang="en-US" altLang="en-US"/>
              <a:t>information for</a:t>
            </a:r>
          </a:p>
          <a:p>
            <a:r>
              <a:rPr lang="en-US" altLang="en-US"/>
              <a:t>your transition</a:t>
            </a:r>
          </a:p>
          <a:p>
            <a:r>
              <a:rPr lang="en-US" altLang="en-US"/>
              <a:t>IEP about…</a:t>
            </a:r>
          </a:p>
        </p:txBody>
      </p:sp>
      <p:sp>
        <p:nvSpPr>
          <p:cNvPr id="11270" name="Text Box 6">
            <a:extLst>
              <a:ext uri="{FF2B5EF4-FFF2-40B4-BE49-F238E27FC236}">
                <a16:creationId xmlns:a16="http://schemas.microsoft.com/office/drawing/2014/main" id="{97C7DB8C-12F1-1E89-AF5D-D9F8BE55B323}"/>
              </a:ext>
            </a:extLst>
          </p:cNvPr>
          <p:cNvSpPr txBox="1">
            <a:spLocks noChangeArrowheads="1"/>
          </p:cNvSpPr>
          <p:nvPr/>
        </p:nvSpPr>
        <p:spPr bwMode="auto">
          <a:xfrm>
            <a:off x="6553200" y="2286000"/>
            <a:ext cx="22177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Further </a:t>
            </a:r>
          </a:p>
          <a:p>
            <a:r>
              <a:rPr lang="en-US" altLang="en-US" sz="3600"/>
              <a:t>Education</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115E45BE-45B0-59CA-83FD-1124D0F5F2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7DDB94-270B-0E46-9541-2BC80282141D}" type="slidenum">
              <a:rPr lang="en-US" altLang="en-US" sz="1400"/>
              <a:pPr/>
              <a:t>10</a:t>
            </a:fld>
            <a:endParaRPr lang="en-US" altLang="en-US" sz="1400"/>
          </a:p>
        </p:txBody>
      </p:sp>
      <p:sp>
        <p:nvSpPr>
          <p:cNvPr id="12291" name="Text Box 2">
            <a:extLst>
              <a:ext uri="{FF2B5EF4-FFF2-40B4-BE49-F238E27FC236}">
                <a16:creationId xmlns:a16="http://schemas.microsoft.com/office/drawing/2014/main" id="{71D02A9D-08CA-C6EF-7819-A90DB43BB4FA}"/>
              </a:ext>
            </a:extLst>
          </p:cNvPr>
          <p:cNvSpPr txBox="1">
            <a:spLocks noChangeArrowheads="1"/>
          </p:cNvSpPr>
          <p:nvPr>
            <p:ph type="title"/>
          </p:nvPr>
        </p:nvSpPr>
        <p:spPr bwMode="auto">
          <a:xfrm>
            <a:off x="3048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altLang="en-US" sz="3200">
                <a:solidFill>
                  <a:schemeClr val="tx1"/>
                </a:solidFill>
              </a:rPr>
              <a:t>Imagine:</a:t>
            </a:r>
            <a:r>
              <a:rPr lang="en-US" altLang="en-US" sz="3200">
                <a:solidFill>
                  <a:schemeClr val="bg1"/>
                </a:solidFill>
              </a:rPr>
              <a:t>…</a:t>
            </a:r>
          </a:p>
        </p:txBody>
      </p:sp>
      <p:sp>
        <p:nvSpPr>
          <p:cNvPr id="12292" name="Text Box 3">
            <a:extLst>
              <a:ext uri="{FF2B5EF4-FFF2-40B4-BE49-F238E27FC236}">
                <a16:creationId xmlns:a16="http://schemas.microsoft.com/office/drawing/2014/main" id="{4162A792-C743-8342-011D-93639481CF3A}"/>
              </a:ext>
            </a:extLst>
          </p:cNvPr>
          <p:cNvSpPr>
            <a:spLocks noGrp="1" noChangeArrowheads="1"/>
          </p:cNvSpPr>
          <p:nvPr>
            <p:ph type="body" sz="half" idx="1"/>
          </p:nvPr>
        </p:nvSpPr>
        <p:spPr>
          <a:noFill/>
        </p:spPr>
        <p:txBody>
          <a:bodyPr/>
          <a:lstStyle/>
          <a:p>
            <a:pPr>
              <a:spcBef>
                <a:spcPct val="0"/>
              </a:spcBef>
              <a:buFontTx/>
              <a:buNone/>
            </a:pPr>
            <a:r>
              <a:rPr lang="en-US" altLang="en-US">
                <a:solidFill>
                  <a:schemeClr val="tx2"/>
                </a:solidFill>
              </a:rPr>
              <a:t>You just graduated from high school.</a:t>
            </a:r>
          </a:p>
        </p:txBody>
      </p:sp>
      <p:sp>
        <p:nvSpPr>
          <p:cNvPr id="12293" name="Rectangle 4">
            <a:extLst>
              <a:ext uri="{FF2B5EF4-FFF2-40B4-BE49-F238E27FC236}">
                <a16:creationId xmlns:a16="http://schemas.microsoft.com/office/drawing/2014/main" id="{0E47F574-84AE-398D-ECA0-76DF862EC8F5}"/>
              </a:ext>
            </a:extLst>
          </p:cNvPr>
          <p:cNvSpPr>
            <a:spLocks noChangeArrowheads="1"/>
          </p:cNvSpPr>
          <p:nvPr/>
        </p:nvSpPr>
        <p:spPr bwMode="auto">
          <a:xfrm>
            <a:off x="609600" y="3124200"/>
            <a:ext cx="3733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None/>
            </a:pPr>
            <a:r>
              <a:rPr lang="en-US" altLang="en-US" sz="2800">
                <a:solidFill>
                  <a:schemeClr val="tx2"/>
                </a:solidFill>
              </a:rPr>
              <a:t>What kind of job do</a:t>
            </a:r>
          </a:p>
          <a:p>
            <a:pPr>
              <a:buFont typeface="Times" pitchFamily="1" charset="0"/>
              <a:buNone/>
            </a:pPr>
            <a:r>
              <a:rPr lang="en-US" altLang="en-US" sz="2800">
                <a:solidFill>
                  <a:schemeClr val="tx2"/>
                </a:solidFill>
              </a:rPr>
              <a:t>you want?</a:t>
            </a:r>
          </a:p>
          <a:p>
            <a:pPr>
              <a:buFont typeface="Times" pitchFamily="1" charset="0"/>
              <a:buNone/>
            </a:pPr>
            <a:r>
              <a:rPr lang="en-US" altLang="en-US" sz="2800">
                <a:solidFill>
                  <a:schemeClr val="tx2"/>
                </a:solidFill>
              </a:rPr>
              <a:t>Where are you going</a:t>
            </a:r>
          </a:p>
          <a:p>
            <a:pPr>
              <a:buFont typeface="Times" pitchFamily="1" charset="0"/>
              <a:buNone/>
            </a:pPr>
            <a:r>
              <a:rPr lang="en-US" altLang="en-US" sz="2800">
                <a:solidFill>
                  <a:schemeClr val="tx2"/>
                </a:solidFill>
              </a:rPr>
              <a:t>to live?</a:t>
            </a:r>
          </a:p>
          <a:p>
            <a:pPr>
              <a:buFont typeface="Times" pitchFamily="1" charset="0"/>
              <a:buNone/>
            </a:pPr>
            <a:r>
              <a:rPr lang="en-US" altLang="en-US" sz="2800" b="1">
                <a:solidFill>
                  <a:schemeClr val="tx2"/>
                </a:solidFill>
              </a:rPr>
              <a:t>Will you get more</a:t>
            </a:r>
          </a:p>
          <a:p>
            <a:pPr>
              <a:buFont typeface="Times" pitchFamily="1" charset="0"/>
              <a:buNone/>
            </a:pPr>
            <a:r>
              <a:rPr lang="en-US" altLang="en-US" sz="2800" b="1">
                <a:solidFill>
                  <a:schemeClr val="tx2"/>
                </a:solidFill>
              </a:rPr>
              <a:t>education?</a:t>
            </a:r>
            <a:r>
              <a:rPr lang="en-US" altLang="en-US">
                <a:solidFill>
                  <a:schemeClr val="tx2"/>
                </a:solidFill>
              </a:rPr>
              <a:t> </a:t>
            </a:r>
          </a:p>
          <a:p>
            <a:pPr>
              <a:buFontTx/>
              <a:buChar char="•"/>
            </a:pPr>
            <a:endParaRPr lang="en-US" altLang="en-US">
              <a:solidFill>
                <a:schemeClr val="tx2"/>
              </a:solidFill>
            </a:endParaRPr>
          </a:p>
        </p:txBody>
      </p:sp>
      <p:sp>
        <p:nvSpPr>
          <p:cNvPr id="12294" name="Rectangle 5">
            <a:extLst>
              <a:ext uri="{FF2B5EF4-FFF2-40B4-BE49-F238E27FC236}">
                <a16:creationId xmlns:a16="http://schemas.microsoft.com/office/drawing/2014/main" id="{30ECF945-457F-DEF8-50C3-8C5FC7FAC670}"/>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pic>
        <p:nvPicPr>
          <p:cNvPr id="12295" name="Picture 18" descr="23866592">
            <a:extLst>
              <a:ext uri="{FF2B5EF4-FFF2-40B4-BE49-F238E27FC236}">
                <a16:creationId xmlns:a16="http://schemas.microsoft.com/office/drawing/2014/main" id="{C0A6FB36-050E-7C6B-CE27-0B9DFBBC7001}"/>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11363"/>
            <a:ext cx="3810000" cy="39020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C668BF3D-C109-F70E-5113-AD58A028DA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AE894D-D201-2C41-A192-1C2CB0D6BC72}" type="slidenum">
              <a:rPr lang="en-US" altLang="en-US" sz="1400"/>
              <a:pPr/>
              <a:t>11</a:t>
            </a:fld>
            <a:endParaRPr lang="en-US" altLang="en-US" sz="1400"/>
          </a:p>
        </p:txBody>
      </p:sp>
      <p:sp>
        <p:nvSpPr>
          <p:cNvPr id="13315" name="Rectangle 2">
            <a:extLst>
              <a:ext uri="{FF2B5EF4-FFF2-40B4-BE49-F238E27FC236}">
                <a16:creationId xmlns:a16="http://schemas.microsoft.com/office/drawing/2014/main" id="{9919257D-D452-F88B-5BE0-0E2C69B57126}"/>
              </a:ext>
            </a:extLst>
          </p:cNvPr>
          <p:cNvSpPr>
            <a:spLocks noGrp="1" noChangeArrowheads="1"/>
          </p:cNvSpPr>
          <p:nvPr>
            <p:ph type="title"/>
          </p:nvPr>
        </p:nvSpPr>
        <p:spPr bwMode="auto">
          <a:xfrm>
            <a:off x="0" y="1447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i="1"/>
              <a:t>What did you want to be:</a:t>
            </a:r>
            <a:endParaRPr lang="en-US" altLang="en-US"/>
          </a:p>
        </p:txBody>
      </p:sp>
      <p:sp>
        <p:nvSpPr>
          <p:cNvPr id="13316" name="Rectangle 3">
            <a:extLst>
              <a:ext uri="{FF2B5EF4-FFF2-40B4-BE49-F238E27FC236}">
                <a16:creationId xmlns:a16="http://schemas.microsoft.com/office/drawing/2014/main" id="{1B08EB5C-DEDA-6E8B-82B6-AAC7E7AC4466}"/>
              </a:ext>
            </a:extLst>
          </p:cNvPr>
          <p:cNvSpPr>
            <a:spLocks noGrp="1" noChangeArrowheads="1"/>
          </p:cNvSpPr>
          <p:nvPr>
            <p:ph type="body" idx="1"/>
          </p:nvPr>
        </p:nvSpPr>
        <p:spPr>
          <a:xfrm>
            <a:off x="609600" y="2743200"/>
            <a:ext cx="7772400" cy="4114800"/>
          </a:xfrm>
        </p:spPr>
        <p:txBody>
          <a:bodyPr/>
          <a:lstStyle/>
          <a:p>
            <a:pPr eaLnBrk="1" hangingPunct="1">
              <a:lnSpc>
                <a:spcPct val="90000"/>
              </a:lnSpc>
            </a:pPr>
            <a:r>
              <a:rPr lang="en-US" altLang="en-US"/>
              <a:t>In Elementary School?</a:t>
            </a:r>
          </a:p>
          <a:p>
            <a:pPr eaLnBrk="1" hangingPunct="1">
              <a:lnSpc>
                <a:spcPct val="90000"/>
              </a:lnSpc>
            </a:pPr>
            <a:endParaRPr lang="en-US" altLang="en-US"/>
          </a:p>
          <a:p>
            <a:pPr eaLnBrk="1" hangingPunct="1">
              <a:lnSpc>
                <a:spcPct val="90000"/>
              </a:lnSpc>
            </a:pPr>
            <a:r>
              <a:rPr lang="en-US" altLang="en-US"/>
              <a:t>In Middle or Junior High School?</a:t>
            </a:r>
          </a:p>
          <a:p>
            <a:pPr eaLnBrk="1" hangingPunct="1">
              <a:lnSpc>
                <a:spcPct val="90000"/>
              </a:lnSpc>
            </a:pPr>
            <a:endParaRPr lang="en-US" altLang="en-US"/>
          </a:p>
          <a:p>
            <a:pPr eaLnBrk="1" hangingPunct="1">
              <a:lnSpc>
                <a:spcPct val="90000"/>
              </a:lnSpc>
            </a:pPr>
            <a:r>
              <a:rPr lang="en-US" altLang="en-US"/>
              <a:t>Now? </a:t>
            </a:r>
          </a:p>
          <a:p>
            <a:pPr lvl="1" eaLnBrk="1" hangingPunct="1">
              <a:lnSpc>
                <a:spcPct val="90000"/>
              </a:lnSpc>
            </a:pPr>
            <a:r>
              <a:rPr lang="en-US" altLang="en-US"/>
              <a:t>Do you need further education to achieve your dreams?</a:t>
            </a:r>
          </a:p>
          <a:p>
            <a:pPr lvl="1" eaLnBrk="1" hangingPunct="1">
              <a:lnSpc>
                <a:spcPct val="90000"/>
              </a:lnSpc>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6F121B1B-402D-6666-46D7-2C26139AD8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73DB94-83A7-AF47-90AE-79953474AD56}" type="slidenum">
              <a:rPr lang="en-US" altLang="en-US" sz="1400"/>
              <a:pPr/>
              <a:t>12</a:t>
            </a:fld>
            <a:endParaRPr lang="en-US" altLang="en-US" sz="1400"/>
          </a:p>
        </p:txBody>
      </p:sp>
      <p:sp>
        <p:nvSpPr>
          <p:cNvPr id="14339" name="Rectangle 2">
            <a:extLst>
              <a:ext uri="{FF2B5EF4-FFF2-40B4-BE49-F238E27FC236}">
                <a16:creationId xmlns:a16="http://schemas.microsoft.com/office/drawing/2014/main" id="{19E38422-0F1F-5DBD-8CED-77AFD76F3B79}"/>
              </a:ext>
            </a:extLst>
          </p:cNvPr>
          <p:cNvSpPr>
            <a:spLocks noGrp="1" noChangeArrowheads="1"/>
          </p:cNvSpPr>
          <p:nvPr>
            <p:ph type="title"/>
          </p:nvPr>
        </p:nvSpPr>
        <p:spPr bwMode="auto">
          <a:xfrm>
            <a:off x="381000" y="1600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14340" name="Rectangle 3">
            <a:extLst>
              <a:ext uri="{FF2B5EF4-FFF2-40B4-BE49-F238E27FC236}">
                <a16:creationId xmlns:a16="http://schemas.microsoft.com/office/drawing/2014/main" id="{A4F31966-9F96-08DA-1C88-8A0950155554}"/>
              </a:ext>
            </a:extLst>
          </p:cNvPr>
          <p:cNvSpPr>
            <a:spLocks noGrp="1" noChangeArrowheads="1"/>
          </p:cNvSpPr>
          <p:nvPr>
            <p:ph type="body" idx="1"/>
          </p:nvPr>
        </p:nvSpPr>
        <p:spPr>
          <a:xfrm>
            <a:off x="609600" y="2133600"/>
            <a:ext cx="7772400" cy="4343400"/>
          </a:xfrm>
        </p:spPr>
        <p:txBody>
          <a:bodyPr/>
          <a:lstStyle/>
          <a:p>
            <a:pPr eaLnBrk="1" hangingPunct="1">
              <a:lnSpc>
                <a:spcPct val="90000"/>
              </a:lnSpc>
              <a:buFontTx/>
              <a:buNone/>
            </a:pPr>
            <a:endParaRPr lang="en-US" altLang="en-US" sz="2400" b="1"/>
          </a:p>
          <a:p>
            <a:pPr eaLnBrk="1" hangingPunct="1">
              <a:lnSpc>
                <a:spcPct val="90000"/>
              </a:lnSpc>
            </a:pPr>
            <a:r>
              <a:rPr lang="en-US" altLang="en-US" sz="2800"/>
              <a:t>Your dreams of continuing your education after you graduate from high school.</a:t>
            </a:r>
            <a:endParaRPr lang="en-US" altLang="en-US" sz="2800" i="1"/>
          </a:p>
          <a:p>
            <a:pPr eaLnBrk="1" hangingPunct="1">
              <a:lnSpc>
                <a:spcPct val="90000"/>
              </a:lnSpc>
              <a:buFontTx/>
              <a:buNone/>
            </a:pPr>
            <a:endParaRPr lang="en-US" altLang="en-US" sz="2400"/>
          </a:p>
          <a:p>
            <a:pPr lvl="1" eaLnBrk="1" hangingPunct="1">
              <a:lnSpc>
                <a:spcPct val="90000"/>
              </a:lnSpc>
              <a:buFontTx/>
              <a:buNone/>
            </a:pPr>
            <a:r>
              <a:rPr lang="en-US" altLang="en-US" sz="2400"/>
              <a:t>To work in the job or career you want, do you need more education or training after graduation? </a:t>
            </a:r>
          </a:p>
          <a:p>
            <a:pPr lvl="1" eaLnBrk="1" hangingPunct="1">
              <a:lnSpc>
                <a:spcPct val="90000"/>
              </a:lnSpc>
              <a:buFontTx/>
              <a:buNone/>
            </a:pPr>
            <a:endParaRPr lang="en-US" altLang="en-US" sz="2400"/>
          </a:p>
          <a:p>
            <a:pPr lvl="1" eaLnBrk="1" hangingPunct="1">
              <a:lnSpc>
                <a:spcPct val="90000"/>
              </a:lnSpc>
              <a:buFontTx/>
              <a:buNone/>
            </a:pPr>
            <a:r>
              <a:rPr lang="en-US" altLang="en-US" sz="2400"/>
              <a:t>Your family, teachers, or counselors can help you decide.</a:t>
            </a:r>
            <a:endParaRPr lang="en-US" altLang="en-US" sz="2000"/>
          </a:p>
          <a:p>
            <a:pPr eaLnBrk="1" hangingPunct="1">
              <a:lnSpc>
                <a:spcPct val="90000"/>
              </a:lnSpc>
              <a:buFontTx/>
              <a:buNone/>
            </a:pPr>
            <a:endParaRPr lang="en-US" altLang="en-US" sz="24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08370C36-480B-5299-7EFD-BEC9B24767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3152AC-1338-6347-A32F-068BCE38CC28}" type="slidenum">
              <a:rPr lang="en-US" altLang="en-US" sz="1400"/>
              <a:pPr/>
              <a:t>13</a:t>
            </a:fld>
            <a:endParaRPr lang="en-US" altLang="en-US" sz="1400"/>
          </a:p>
        </p:txBody>
      </p:sp>
      <p:sp>
        <p:nvSpPr>
          <p:cNvPr id="15363" name="Rectangle 2">
            <a:extLst>
              <a:ext uri="{FF2B5EF4-FFF2-40B4-BE49-F238E27FC236}">
                <a16:creationId xmlns:a16="http://schemas.microsoft.com/office/drawing/2014/main" id="{4199E571-51D3-9501-0711-F79641783BB0}"/>
              </a:ext>
            </a:extLst>
          </p:cNvPr>
          <p:cNvSpPr>
            <a:spLocks noGrp="1" noChangeArrowheads="1"/>
          </p:cNvSpPr>
          <p:nvPr>
            <p:ph type="title"/>
          </p:nvPr>
        </p:nvSpPr>
        <p:spPr bwMode="auto">
          <a:xfrm>
            <a:off x="0" y="1219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Will I continue with my education after graduation?</a:t>
            </a:r>
            <a:endParaRPr lang="en-US" altLang="en-US"/>
          </a:p>
        </p:txBody>
      </p:sp>
      <p:sp>
        <p:nvSpPr>
          <p:cNvPr id="15364" name="Rectangle 3">
            <a:extLst>
              <a:ext uri="{FF2B5EF4-FFF2-40B4-BE49-F238E27FC236}">
                <a16:creationId xmlns:a16="http://schemas.microsoft.com/office/drawing/2014/main" id="{BE8F91C6-06F8-2F8B-187E-17F97DFF6B78}"/>
              </a:ext>
            </a:extLst>
          </p:cNvPr>
          <p:cNvSpPr>
            <a:spLocks noGrp="1" noChangeArrowheads="1"/>
          </p:cNvSpPr>
          <p:nvPr>
            <p:ph type="body" idx="1"/>
          </p:nvPr>
        </p:nvSpPr>
        <p:spPr>
          <a:xfrm>
            <a:off x="609600" y="2743200"/>
            <a:ext cx="7772400" cy="4114800"/>
          </a:xfrm>
        </p:spPr>
        <p:txBody>
          <a:bodyPr/>
          <a:lstStyle/>
          <a:p>
            <a:pPr eaLnBrk="1" hangingPunct="1"/>
            <a:r>
              <a:rPr lang="en-US" altLang="en-US" sz="2800"/>
              <a:t>Do I want to continue school or training after graduating from high school?</a:t>
            </a:r>
          </a:p>
          <a:p>
            <a:pPr eaLnBrk="1" hangingPunct="1"/>
            <a:r>
              <a:rPr lang="en-US" altLang="en-US" sz="2800"/>
              <a:t>What does my family think about me getting more education after high school? </a:t>
            </a:r>
          </a:p>
          <a:p>
            <a:pPr eaLnBrk="1" hangingPunct="1"/>
            <a:r>
              <a:rPr lang="en-US" altLang="en-US" sz="2800"/>
              <a:t>What new information do I need about the types of education or training available to me?</a:t>
            </a:r>
          </a:p>
          <a:p>
            <a:pPr eaLnBrk="1" hangingPunct="1"/>
            <a:endParaRPr lang="en-US"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8F71755-EA00-9E2B-4DAF-6E035C893ED3}"/>
              </a:ext>
            </a:extLst>
          </p:cNvPr>
          <p:cNvSpPr>
            <a:spLocks noChangeArrowheads="1"/>
          </p:cNvSpPr>
          <p:nvPr>
            <p:ph type="ctrTitle"/>
          </p:nvPr>
        </p:nvSpPr>
        <p:spPr bwMode="auto">
          <a:xfrm>
            <a:off x="0" y="1371600"/>
            <a:ext cx="77724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16387" name="Rectangle 3">
            <a:extLst>
              <a:ext uri="{FF2B5EF4-FFF2-40B4-BE49-F238E27FC236}">
                <a16:creationId xmlns:a16="http://schemas.microsoft.com/office/drawing/2014/main" id="{16422F77-9E79-EDD8-30F7-A5A01E100145}"/>
              </a:ext>
            </a:extLst>
          </p:cNvPr>
          <p:cNvSpPr>
            <a:spLocks noGrp="1" noChangeArrowheads="1"/>
          </p:cNvSpPr>
          <p:nvPr>
            <p:ph type="subTitle" idx="1"/>
          </p:nvPr>
        </p:nvSpPr>
        <p:spPr>
          <a:xfrm>
            <a:off x="609600" y="2209800"/>
            <a:ext cx="7239000" cy="3733800"/>
          </a:xfrm>
        </p:spPr>
        <p:txBody>
          <a:bodyPr/>
          <a:lstStyle/>
          <a:p>
            <a:pPr marL="609600" indent="-609600" algn="l" eaLnBrk="1" hangingPunct="1">
              <a:buFont typeface="Times" pitchFamily="1" charset="0"/>
              <a:buChar char="•"/>
            </a:pPr>
            <a:r>
              <a:rPr lang="en-US" altLang="en-US"/>
              <a:t>Your preferences guide you toward what you want to do.</a:t>
            </a:r>
          </a:p>
          <a:p>
            <a:pPr marL="609600" indent="-609600" algn="l" eaLnBrk="1" hangingPunct="1">
              <a:buFont typeface="Times" pitchFamily="1" charset="0"/>
              <a:buChar char="•"/>
            </a:pPr>
            <a:r>
              <a:rPr lang="en-US" altLang="en-US"/>
              <a:t>Your interests, strengths, limits, and needs also affect your choices.</a:t>
            </a:r>
          </a:p>
          <a:p>
            <a:pPr marL="609600" indent="-609600" algn="l" eaLnBrk="1" hangingPunct="1">
              <a:buFont typeface="Times" pitchFamily="1" charset="0"/>
              <a:buChar char="•"/>
            </a:pPr>
            <a:r>
              <a:rPr lang="en-US" altLang="en-US"/>
              <a:t>Your parents consider these, and what is good for your family, or community.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7D0F5D40-4F08-7F9B-D2E7-D5AB69130B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BD4B65-0ED6-424F-9F9B-D69AE9E68C8B}" type="slidenum">
              <a:rPr lang="en-US" altLang="en-US" sz="1400"/>
              <a:pPr/>
              <a:t>15</a:t>
            </a:fld>
            <a:endParaRPr lang="en-US" altLang="en-US" sz="1400"/>
          </a:p>
        </p:txBody>
      </p:sp>
      <p:sp>
        <p:nvSpPr>
          <p:cNvPr id="17411" name="Rectangle 2">
            <a:extLst>
              <a:ext uri="{FF2B5EF4-FFF2-40B4-BE49-F238E27FC236}">
                <a16:creationId xmlns:a16="http://schemas.microsoft.com/office/drawing/2014/main" id="{ECCB6BD9-FF9D-0BA2-02C9-B48A0CCD6629}"/>
              </a:ext>
            </a:extLst>
          </p:cNvPr>
          <p:cNvSpPr>
            <a:spLocks noGrp="1" noChangeArrowheads="1"/>
          </p:cNvSpPr>
          <p:nvPr>
            <p:ph type="title"/>
          </p:nvPr>
        </p:nvSpPr>
        <p:spPr bwMode="auto">
          <a:xfrm>
            <a:off x="0" y="1447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17412" name="Rectangle 3">
            <a:extLst>
              <a:ext uri="{FF2B5EF4-FFF2-40B4-BE49-F238E27FC236}">
                <a16:creationId xmlns:a16="http://schemas.microsoft.com/office/drawing/2014/main" id="{4E449283-DE03-FACA-1F4F-B7D64AFB8FC2}"/>
              </a:ext>
            </a:extLst>
          </p:cNvPr>
          <p:cNvSpPr>
            <a:spLocks noGrp="1" noChangeArrowheads="1"/>
          </p:cNvSpPr>
          <p:nvPr>
            <p:ph type="body" idx="1"/>
          </p:nvPr>
        </p:nvSpPr>
        <p:spPr>
          <a:xfrm>
            <a:off x="685800" y="2590800"/>
            <a:ext cx="7772400" cy="3276600"/>
          </a:xfrm>
        </p:spPr>
        <p:txBody>
          <a:bodyPr/>
          <a:lstStyle/>
          <a:p>
            <a:pPr eaLnBrk="1" hangingPunct="1"/>
            <a:r>
              <a:rPr lang="en-US" altLang="en-US" sz="2800" b="1"/>
              <a:t>Preferences</a:t>
            </a:r>
            <a:r>
              <a:rPr lang="en-US" altLang="en-US" sz="2800"/>
              <a:t> - </a:t>
            </a:r>
            <a:r>
              <a:rPr lang="en-US" altLang="en-US" sz="2800" i="1"/>
              <a:t>A preference is liking one education option over another. </a:t>
            </a:r>
            <a:endParaRPr lang="en-US" altLang="en-US"/>
          </a:p>
          <a:p>
            <a:pPr eaLnBrk="1" hangingPunct="1"/>
            <a:r>
              <a:rPr lang="en-US" altLang="en-US" sz="2800"/>
              <a:t>What are your preferences for going back to school after high school?</a:t>
            </a:r>
          </a:p>
          <a:p>
            <a:pPr eaLnBrk="1" hangingPunct="1"/>
            <a:r>
              <a:rPr lang="en-US" altLang="en-US" sz="2800"/>
              <a:t>What are your family’s preferences for your further education?</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A5299975-46A0-ABDB-6D3B-439BD7A6D2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E1CFCF-E4C2-634A-8E72-A3BE0358666B}" type="slidenum">
              <a:rPr lang="en-US" altLang="en-US" sz="1400"/>
              <a:pPr/>
              <a:t>16</a:t>
            </a:fld>
            <a:endParaRPr lang="en-US" altLang="en-US" sz="1400"/>
          </a:p>
        </p:txBody>
      </p:sp>
      <p:sp>
        <p:nvSpPr>
          <p:cNvPr id="18435" name="Rectangle 2">
            <a:extLst>
              <a:ext uri="{FF2B5EF4-FFF2-40B4-BE49-F238E27FC236}">
                <a16:creationId xmlns:a16="http://schemas.microsoft.com/office/drawing/2014/main" id="{42803CB8-BD2E-136C-B9EC-176CAF7C10C1}"/>
              </a:ext>
            </a:extLst>
          </p:cNvPr>
          <p:cNvSpPr>
            <a:spLocks noGrp="1" noChangeArrowheads="1"/>
          </p:cNvSpPr>
          <p:nvPr>
            <p:ph type="title"/>
          </p:nvPr>
        </p:nvSpPr>
        <p:spPr bwMode="auto">
          <a:xfrm>
            <a:off x="0" y="1371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18436" name="Rectangle 3">
            <a:extLst>
              <a:ext uri="{FF2B5EF4-FFF2-40B4-BE49-F238E27FC236}">
                <a16:creationId xmlns:a16="http://schemas.microsoft.com/office/drawing/2014/main" id="{662DA709-75F3-A1BE-85FA-8B24B852293F}"/>
              </a:ext>
            </a:extLst>
          </p:cNvPr>
          <p:cNvSpPr>
            <a:spLocks noGrp="1" noChangeArrowheads="1"/>
          </p:cNvSpPr>
          <p:nvPr>
            <p:ph type="body" idx="1"/>
          </p:nvPr>
        </p:nvSpPr>
        <p:spPr>
          <a:xfrm>
            <a:off x="685800" y="2209800"/>
            <a:ext cx="7772400" cy="4114800"/>
          </a:xfrm>
        </p:spPr>
        <p:txBody>
          <a:bodyPr/>
          <a:lstStyle/>
          <a:p>
            <a:pPr eaLnBrk="1" hangingPunct="1"/>
            <a:r>
              <a:rPr lang="en-US" altLang="en-US" sz="3600" b="1"/>
              <a:t>Interests</a:t>
            </a:r>
            <a:r>
              <a:rPr lang="en-US" altLang="en-US" sz="3600"/>
              <a:t> - </a:t>
            </a:r>
            <a:r>
              <a:rPr lang="en-US" altLang="en-US" sz="3600" i="1"/>
              <a:t>What you like and that you want to learn more about</a:t>
            </a:r>
          </a:p>
          <a:p>
            <a:pPr eaLnBrk="1" hangingPunct="1"/>
            <a:r>
              <a:rPr lang="en-US" altLang="en-US"/>
              <a:t>What are some of your job interests?</a:t>
            </a:r>
          </a:p>
          <a:p>
            <a:pPr eaLnBrk="1" hangingPunct="1"/>
            <a:r>
              <a:rPr lang="en-US" altLang="en-US"/>
              <a:t>Will you need more education to achieve your job choices?</a:t>
            </a:r>
          </a:p>
          <a:p>
            <a:pPr eaLnBrk="1" hangingPunct="1"/>
            <a:r>
              <a:rPr lang="en-US" altLang="en-US"/>
              <a:t>Is your family interested in your getting more education to gain more skills?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CE9033DD-961F-5700-8E9F-5C400CAF4B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563AD4-3D08-9843-8F38-67DFE26AC503}" type="slidenum">
              <a:rPr lang="en-US" altLang="en-US" sz="1400"/>
              <a:pPr/>
              <a:t>17</a:t>
            </a:fld>
            <a:endParaRPr lang="en-US" altLang="en-US" sz="1400"/>
          </a:p>
        </p:txBody>
      </p:sp>
      <p:sp>
        <p:nvSpPr>
          <p:cNvPr id="19459" name="Rectangle 2">
            <a:extLst>
              <a:ext uri="{FF2B5EF4-FFF2-40B4-BE49-F238E27FC236}">
                <a16:creationId xmlns:a16="http://schemas.microsoft.com/office/drawing/2014/main" id="{264B1B80-5BE5-EC6B-0B45-D0942FB35B8D}"/>
              </a:ext>
            </a:extLst>
          </p:cNvPr>
          <p:cNvSpPr>
            <a:spLocks noGrp="1" noChangeArrowheads="1"/>
          </p:cNvSpPr>
          <p:nvPr>
            <p:ph type="title"/>
          </p:nvPr>
        </p:nvSpPr>
        <p:spPr bwMode="auto">
          <a:xfrm>
            <a:off x="0" y="12192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19460" name="Rectangle 3">
            <a:extLst>
              <a:ext uri="{FF2B5EF4-FFF2-40B4-BE49-F238E27FC236}">
                <a16:creationId xmlns:a16="http://schemas.microsoft.com/office/drawing/2014/main" id="{8A2B47EF-66A8-9DEA-18BD-A96AEA243B9C}"/>
              </a:ext>
            </a:extLst>
          </p:cNvPr>
          <p:cNvSpPr>
            <a:spLocks noGrp="1" noChangeArrowheads="1"/>
          </p:cNvSpPr>
          <p:nvPr>
            <p:ph type="body" idx="1"/>
          </p:nvPr>
        </p:nvSpPr>
        <p:spPr>
          <a:xfrm>
            <a:off x="685800" y="2209800"/>
            <a:ext cx="7772400" cy="4114800"/>
          </a:xfrm>
        </p:spPr>
        <p:txBody>
          <a:bodyPr/>
          <a:lstStyle/>
          <a:p>
            <a:pPr eaLnBrk="1" hangingPunct="1">
              <a:buFontTx/>
              <a:buNone/>
            </a:pPr>
            <a:r>
              <a:rPr lang="en-US" altLang="en-US" sz="2800" b="1"/>
              <a:t>Strengths</a:t>
            </a:r>
            <a:r>
              <a:rPr lang="en-US" altLang="en-US" b="1"/>
              <a:t> </a:t>
            </a:r>
            <a:r>
              <a:rPr lang="en-US" altLang="en-US"/>
              <a:t>- </a:t>
            </a:r>
            <a:r>
              <a:rPr lang="en-US" altLang="en-US" sz="2800" i="1"/>
              <a:t>What you do well</a:t>
            </a:r>
            <a:endParaRPr lang="en-US" altLang="en-US" sz="2800"/>
          </a:p>
          <a:p>
            <a:pPr eaLnBrk="1" hangingPunct="1"/>
            <a:r>
              <a:rPr lang="en-US" altLang="en-US" sz="2800"/>
              <a:t>What are your educational strengths?</a:t>
            </a:r>
          </a:p>
          <a:p>
            <a:pPr eaLnBrk="1" hangingPunct="1"/>
            <a:r>
              <a:rPr lang="en-US" altLang="en-US" sz="2800"/>
              <a:t>What does your family think are your educational strengths?</a:t>
            </a:r>
          </a:p>
          <a:p>
            <a:pPr eaLnBrk="1" hangingPunct="1"/>
            <a:r>
              <a:rPr lang="en-US" altLang="en-US" sz="2800"/>
              <a:t>What are your family’s strengths?</a:t>
            </a:r>
          </a:p>
          <a:p>
            <a:pPr eaLnBrk="1" hangingPunct="1"/>
            <a:r>
              <a:rPr lang="en-US" altLang="en-US" sz="2800"/>
              <a:t>Who else could you ask about your strengths?</a:t>
            </a:r>
          </a:p>
          <a:p>
            <a:pPr eaLnBrk="1" hangingPunct="1">
              <a:buFontTx/>
              <a:buNone/>
            </a:pPr>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6387A298-AD8C-4FBE-C5CB-A1E9917383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EACFD3-2C1F-7040-864E-6FD7AB273EA2}" type="slidenum">
              <a:rPr lang="en-US" altLang="en-US" sz="1400"/>
              <a:pPr/>
              <a:t>18</a:t>
            </a:fld>
            <a:endParaRPr lang="en-US" altLang="en-US" sz="1400"/>
          </a:p>
        </p:txBody>
      </p:sp>
      <p:sp>
        <p:nvSpPr>
          <p:cNvPr id="20483" name="Rectangle 2">
            <a:extLst>
              <a:ext uri="{FF2B5EF4-FFF2-40B4-BE49-F238E27FC236}">
                <a16:creationId xmlns:a16="http://schemas.microsoft.com/office/drawing/2014/main" id="{7B885492-170C-BC4D-4925-2BBEB30D364A}"/>
              </a:ext>
            </a:extLst>
          </p:cNvPr>
          <p:cNvSpPr>
            <a:spLocks noGrp="1" noChangeArrowheads="1"/>
          </p:cNvSpPr>
          <p:nvPr>
            <p:ph type="title"/>
          </p:nvPr>
        </p:nvSpPr>
        <p:spPr bwMode="auto">
          <a:xfrm>
            <a:off x="0" y="11430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Education</a:t>
            </a:r>
            <a:endParaRPr lang="en-US" altLang="en-US"/>
          </a:p>
        </p:txBody>
      </p:sp>
      <p:sp>
        <p:nvSpPr>
          <p:cNvPr id="20484" name="Rectangle 3">
            <a:extLst>
              <a:ext uri="{FF2B5EF4-FFF2-40B4-BE49-F238E27FC236}">
                <a16:creationId xmlns:a16="http://schemas.microsoft.com/office/drawing/2014/main" id="{27EB1672-A481-B93D-74DB-543A05834FF0}"/>
              </a:ext>
            </a:extLst>
          </p:cNvPr>
          <p:cNvSpPr>
            <a:spLocks noGrp="1" noChangeArrowheads="1"/>
          </p:cNvSpPr>
          <p:nvPr>
            <p:ph type="body" idx="1"/>
          </p:nvPr>
        </p:nvSpPr>
        <p:spPr>
          <a:xfrm>
            <a:off x="685800" y="2209800"/>
            <a:ext cx="7772400" cy="4114800"/>
          </a:xfrm>
        </p:spPr>
        <p:txBody>
          <a:bodyPr/>
          <a:lstStyle/>
          <a:p>
            <a:pPr eaLnBrk="1" hangingPunct="1">
              <a:lnSpc>
                <a:spcPct val="90000"/>
              </a:lnSpc>
              <a:buFontTx/>
              <a:buNone/>
            </a:pPr>
            <a:r>
              <a:rPr lang="en-US" altLang="en-US" b="1"/>
              <a:t>Needs - </a:t>
            </a:r>
            <a:r>
              <a:rPr lang="en-US" altLang="en-US" sz="2800" b="1" i="1">
                <a:latin typeface="Times" pitchFamily="1" charset="0"/>
              </a:rPr>
              <a:t>Needs are what you have trouble doing that may require supports or accommodations to achieve your education goals after graduation.</a:t>
            </a:r>
          </a:p>
          <a:p>
            <a:pPr eaLnBrk="1" hangingPunct="1">
              <a:lnSpc>
                <a:spcPct val="90000"/>
              </a:lnSpc>
              <a:buFontTx/>
              <a:buNone/>
            </a:pPr>
            <a:r>
              <a:rPr lang="en-US" altLang="en-US" sz="2400"/>
              <a:t>•	What are your needs now in high school?	</a:t>
            </a:r>
          </a:p>
          <a:p>
            <a:pPr eaLnBrk="1" hangingPunct="1">
              <a:lnSpc>
                <a:spcPct val="90000"/>
              </a:lnSpc>
              <a:buFontTx/>
              <a:buNone/>
            </a:pPr>
            <a:r>
              <a:rPr lang="en-US" altLang="en-US" sz="2400"/>
              <a:t>•	What do you think your needs will be after graduation?</a:t>
            </a:r>
          </a:p>
          <a:p>
            <a:pPr eaLnBrk="1" hangingPunct="1">
              <a:lnSpc>
                <a:spcPct val="90000"/>
              </a:lnSpc>
            </a:pPr>
            <a:r>
              <a:rPr lang="en-US" altLang="en-US" sz="2400"/>
              <a:t>What do your family members think are your needs?</a:t>
            </a:r>
          </a:p>
          <a:p>
            <a:pPr eaLnBrk="1" hangingPunct="1">
              <a:lnSpc>
                <a:spcPct val="90000"/>
              </a:lnSpc>
            </a:pPr>
            <a:r>
              <a:rPr lang="en-US" altLang="en-US" sz="2400"/>
              <a:t>How do you get the supports you need if you go to school after graduation?</a:t>
            </a:r>
          </a:p>
          <a:p>
            <a:pPr eaLnBrk="1" hangingPunct="1">
              <a:lnSpc>
                <a:spcPct val="90000"/>
              </a:lnSpc>
              <a:buFontTx/>
              <a:buNone/>
            </a:pPr>
            <a:endParaRPr lang="en-US" altLang="en-US" sz="2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1D4B61E-E231-2BDF-7CC5-3067002E50D9}"/>
              </a:ext>
            </a:extLst>
          </p:cNvPr>
          <p:cNvSpPr>
            <a:spLocks noGrp="1" noChangeArrowheads="1"/>
          </p:cNvSpPr>
          <p:nvPr>
            <p:ph type="ctrTitle"/>
          </p:nvPr>
        </p:nvSpPr>
        <p:spPr bwMode="auto">
          <a:xfrm>
            <a:off x="0" y="12954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Further Education</a:t>
            </a:r>
          </a:p>
        </p:txBody>
      </p:sp>
      <p:sp>
        <p:nvSpPr>
          <p:cNvPr id="3075" name="Rectangle 3">
            <a:extLst>
              <a:ext uri="{FF2B5EF4-FFF2-40B4-BE49-F238E27FC236}">
                <a16:creationId xmlns:a16="http://schemas.microsoft.com/office/drawing/2014/main" id="{016AA2D7-4F2F-A637-2E27-B203FC2AA80A}"/>
              </a:ext>
            </a:extLst>
          </p:cNvPr>
          <p:cNvSpPr>
            <a:spLocks noGrp="1" noChangeArrowheads="1"/>
          </p:cNvSpPr>
          <p:nvPr>
            <p:ph type="subTitle" idx="1"/>
          </p:nvPr>
        </p:nvSpPr>
        <p:spPr>
          <a:xfrm>
            <a:off x="1295400" y="5410200"/>
            <a:ext cx="6400800" cy="1066800"/>
          </a:xfrm>
        </p:spPr>
        <p:txBody>
          <a:bodyPr/>
          <a:lstStyle/>
          <a:p>
            <a:pPr eaLnBrk="1" hangingPunct="1"/>
            <a:r>
              <a:rPr lang="en-US" altLang="en-US"/>
              <a:t>Will you go to school after high school?</a:t>
            </a:r>
          </a:p>
        </p:txBody>
      </p:sp>
      <p:pic>
        <p:nvPicPr>
          <p:cNvPr id="3076" name="Picture 5">
            <a:extLst>
              <a:ext uri="{FF2B5EF4-FFF2-40B4-BE49-F238E27FC236}">
                <a16:creationId xmlns:a16="http://schemas.microsoft.com/office/drawing/2014/main" id="{6AA63F32-E1DD-225A-B616-2557327E9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46288"/>
            <a:ext cx="42672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60C5B237-EA4E-3242-DA15-9ECD6CF5AA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AE5306-CBBE-3E4A-9CEE-5C21E6C5F926}" type="slidenum">
              <a:rPr lang="en-US" altLang="en-US" sz="1400"/>
              <a:pPr/>
              <a:t>19</a:t>
            </a:fld>
            <a:endParaRPr lang="en-US" altLang="en-US" sz="1400"/>
          </a:p>
        </p:txBody>
      </p:sp>
      <p:sp>
        <p:nvSpPr>
          <p:cNvPr id="21507" name="Rectangle 2">
            <a:extLst>
              <a:ext uri="{FF2B5EF4-FFF2-40B4-BE49-F238E27FC236}">
                <a16:creationId xmlns:a16="http://schemas.microsoft.com/office/drawing/2014/main" id="{3220BBF6-697D-5CC1-994E-5DEC2DE0DBF0}"/>
              </a:ext>
            </a:extLst>
          </p:cNvPr>
          <p:cNvSpPr>
            <a:spLocks noGrp="1" noChangeArrowheads="1"/>
          </p:cNvSpPr>
          <p:nvPr>
            <p:ph type="title"/>
          </p:nvPr>
        </p:nvSpPr>
        <p:spPr bwMode="auto">
          <a:xfrm>
            <a:off x="228600" y="12954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IEP</a:t>
            </a:r>
            <a:endParaRPr lang="en-US" altLang="en-US"/>
          </a:p>
        </p:txBody>
      </p:sp>
      <p:sp>
        <p:nvSpPr>
          <p:cNvPr id="21508" name="Rectangle 3">
            <a:extLst>
              <a:ext uri="{FF2B5EF4-FFF2-40B4-BE49-F238E27FC236}">
                <a16:creationId xmlns:a16="http://schemas.microsoft.com/office/drawing/2014/main" id="{1A2FEE7B-EEC8-CB5C-C350-91DDB4215967}"/>
              </a:ext>
            </a:extLst>
          </p:cNvPr>
          <p:cNvSpPr>
            <a:spLocks noGrp="1" noChangeArrowheads="1"/>
          </p:cNvSpPr>
          <p:nvPr>
            <p:ph type="body" idx="1"/>
          </p:nvPr>
        </p:nvSpPr>
        <p:spPr>
          <a:xfrm>
            <a:off x="685800" y="2209800"/>
            <a:ext cx="7772400" cy="4114800"/>
          </a:xfrm>
        </p:spPr>
        <p:txBody>
          <a:bodyPr/>
          <a:lstStyle/>
          <a:p>
            <a:pPr eaLnBrk="1" hangingPunct="1"/>
            <a:r>
              <a:rPr lang="en-US" altLang="en-US"/>
              <a:t>The transition pages of your IEP specifically addresses your interests and preferences, strengths, and needs about getting more education or training after graduation. </a:t>
            </a:r>
          </a:p>
          <a:p>
            <a:pPr eaLnBrk="1" hangingPunct="1"/>
            <a:r>
              <a:rPr lang="en-US" altLang="en-US"/>
              <a:t>Can you find where this information would go on your IEP?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F297A582-616E-A5DB-9B4D-62AFA2199C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5B83BF-7698-E444-833D-5255104D76D1}" type="slidenum">
              <a:rPr lang="en-US" altLang="en-US" sz="1400"/>
              <a:pPr/>
              <a:t>20</a:t>
            </a:fld>
            <a:endParaRPr lang="en-US" altLang="en-US" sz="1400"/>
          </a:p>
        </p:txBody>
      </p:sp>
      <p:sp>
        <p:nvSpPr>
          <p:cNvPr id="22531" name="Rectangle 2">
            <a:extLst>
              <a:ext uri="{FF2B5EF4-FFF2-40B4-BE49-F238E27FC236}">
                <a16:creationId xmlns:a16="http://schemas.microsoft.com/office/drawing/2014/main" id="{DD8147A1-65EC-089B-67DA-4A7CEA044277}"/>
              </a:ext>
            </a:extLst>
          </p:cNvPr>
          <p:cNvSpPr>
            <a:spLocks noGrp="1" noChangeArrowheads="1"/>
          </p:cNvSpPr>
          <p:nvPr>
            <p:ph type="title" idx="4294967295"/>
          </p:nvPr>
        </p:nvSpPr>
        <p:spPr bwMode="auto">
          <a:xfrm>
            <a:off x="0" y="1371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Considerations About Further Education  </a:t>
            </a:r>
            <a:r>
              <a:rPr lang="en-US" altLang="en-US" sz="3200"/>
              <a:t>(Activity #1)</a:t>
            </a:r>
            <a:endParaRPr lang="en-US" altLang="en-US"/>
          </a:p>
        </p:txBody>
      </p:sp>
      <p:sp>
        <p:nvSpPr>
          <p:cNvPr id="22532" name="Rectangle 3">
            <a:extLst>
              <a:ext uri="{FF2B5EF4-FFF2-40B4-BE49-F238E27FC236}">
                <a16:creationId xmlns:a16="http://schemas.microsoft.com/office/drawing/2014/main" id="{D73999E6-9664-BC36-4AF4-F5384B80C932}"/>
              </a:ext>
            </a:extLst>
          </p:cNvPr>
          <p:cNvSpPr>
            <a:spLocks noGrp="1" noChangeArrowheads="1"/>
          </p:cNvSpPr>
          <p:nvPr>
            <p:ph type="body" idx="4294967295"/>
          </p:nvPr>
        </p:nvSpPr>
        <p:spPr>
          <a:xfrm>
            <a:off x="533400" y="2743200"/>
            <a:ext cx="7772400" cy="4114800"/>
          </a:xfrm>
        </p:spPr>
        <p:txBody>
          <a:bodyPr/>
          <a:lstStyle/>
          <a:p>
            <a:pPr eaLnBrk="1" hangingPunct="1"/>
            <a:r>
              <a:rPr lang="en-US" altLang="en-US" sz="2800"/>
              <a:t>Cost (in-state compared to out-of-state; scholarships might be available)</a:t>
            </a:r>
          </a:p>
          <a:p>
            <a:pPr lvl="1" eaLnBrk="1" hangingPunct="1"/>
            <a:r>
              <a:rPr lang="en-US" altLang="en-US" sz="2400"/>
              <a:t>Go to www.okahead.org for available scholarships across the country for students with disabilities.</a:t>
            </a:r>
          </a:p>
          <a:p>
            <a:pPr eaLnBrk="1" hangingPunct="1"/>
            <a:r>
              <a:rPr lang="en-US" altLang="en-US" sz="2800"/>
              <a:t>Location (in or out of state)</a:t>
            </a:r>
          </a:p>
          <a:p>
            <a:pPr eaLnBrk="1" hangingPunct="1"/>
            <a:r>
              <a:rPr lang="en-US" altLang="en-US" sz="2800"/>
              <a:t>Transportation (in and out of state)</a:t>
            </a:r>
          </a:p>
          <a:p>
            <a:pPr eaLnBrk="1" hangingPunct="1"/>
            <a:r>
              <a:rPr lang="en-US" altLang="en-US" sz="2800"/>
              <a:t>Living on your own or with family or friends</a:t>
            </a:r>
          </a:p>
          <a:p>
            <a:pPr eaLnBrk="1" hangingPunct="1">
              <a:buFontTx/>
              <a:buNone/>
            </a:pPr>
            <a:r>
              <a:rPr lang="en-US" altLang="en-US" sz="2800" i="1"/>
              <a:t>          What does your family think?</a:t>
            </a:r>
            <a:endParaRPr lang="en-US"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70E32179-9DFD-F4C2-2B0C-7D93394C1A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4D7F72-8EB6-5646-9298-832A0244CF3C}" type="slidenum">
              <a:rPr lang="en-US" altLang="en-US" sz="1400"/>
              <a:pPr/>
              <a:t>21</a:t>
            </a:fld>
            <a:endParaRPr lang="en-US" altLang="en-US" sz="1400"/>
          </a:p>
        </p:txBody>
      </p:sp>
      <p:sp>
        <p:nvSpPr>
          <p:cNvPr id="23555" name="Rectangle 2">
            <a:extLst>
              <a:ext uri="{FF2B5EF4-FFF2-40B4-BE49-F238E27FC236}">
                <a16:creationId xmlns:a16="http://schemas.microsoft.com/office/drawing/2014/main" id="{C1E47B79-A5B6-40D6-553A-AE1327B22ABB}"/>
              </a:ext>
            </a:extLst>
          </p:cNvPr>
          <p:cNvSpPr>
            <a:spLocks noChangeArrowheads="1"/>
          </p:cNvSpPr>
          <p:nvPr/>
        </p:nvSpPr>
        <p:spPr bwMode="auto">
          <a:xfrm>
            <a:off x="457200" y="1295400"/>
            <a:ext cx="7156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a:t>Family Discussion - Homework</a:t>
            </a:r>
          </a:p>
        </p:txBody>
      </p:sp>
      <p:sp>
        <p:nvSpPr>
          <p:cNvPr id="23556" name="Text Box 3">
            <a:extLst>
              <a:ext uri="{FF2B5EF4-FFF2-40B4-BE49-F238E27FC236}">
                <a16:creationId xmlns:a16="http://schemas.microsoft.com/office/drawing/2014/main" id="{5AB88CD9-8433-2720-8DA1-B44E9F830939}"/>
              </a:ext>
            </a:extLst>
          </p:cNvPr>
          <p:cNvSpPr txBox="1">
            <a:spLocks noChangeArrowheads="1"/>
          </p:cNvSpPr>
          <p:nvPr/>
        </p:nvSpPr>
        <p:spPr bwMode="auto">
          <a:xfrm>
            <a:off x="403225" y="2887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a:p>
        </p:txBody>
      </p:sp>
      <p:sp>
        <p:nvSpPr>
          <p:cNvPr id="23557" name="Text Box 4">
            <a:extLst>
              <a:ext uri="{FF2B5EF4-FFF2-40B4-BE49-F238E27FC236}">
                <a16:creationId xmlns:a16="http://schemas.microsoft.com/office/drawing/2014/main" id="{F8E7BDF2-C276-7A04-E9B8-A01595961C35}"/>
              </a:ext>
            </a:extLst>
          </p:cNvPr>
          <p:cNvSpPr txBox="1">
            <a:spLocks noChangeArrowheads="1"/>
          </p:cNvSpPr>
          <p:nvPr/>
        </p:nvSpPr>
        <p:spPr bwMode="auto">
          <a:xfrm>
            <a:off x="212725" y="2362200"/>
            <a:ext cx="8931275"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sz="2800"/>
              <a:t>Use the Family Discussion -Activity #1 form to talk about education and training plans after high school graduation.</a:t>
            </a:r>
          </a:p>
          <a:p>
            <a:pPr>
              <a:buFont typeface="Times" pitchFamily="1" charset="0"/>
              <a:buChar char="•"/>
            </a:pPr>
            <a:endParaRPr lang="en-US" altLang="en-US" sz="2800"/>
          </a:p>
          <a:p>
            <a:pPr>
              <a:buFont typeface="Times" pitchFamily="1" charset="0"/>
              <a:buChar char="•"/>
            </a:pPr>
            <a:r>
              <a:rPr lang="en-US" altLang="en-US" sz="2800"/>
              <a:t>Your family’s input will help you plan and write your Transition IEP.</a:t>
            </a:r>
          </a:p>
          <a:p>
            <a:pPr>
              <a:buFont typeface="Times" pitchFamily="1" charset="0"/>
              <a:buChar char="•"/>
            </a:pPr>
            <a:endParaRPr lang="en-US" altLang="en-US" sz="2800"/>
          </a:p>
          <a:p>
            <a:pPr>
              <a:buFont typeface="Times" pitchFamily="1" charset="0"/>
              <a:buChar char="•"/>
            </a:pPr>
            <a:r>
              <a:rPr lang="en-US" altLang="en-US" sz="2800"/>
              <a:t>You will include this information on the Input Circle that you’ll do later in this lesson.</a:t>
            </a:r>
            <a:endParaRPr lang="en-US" altLang="en-US" sz="3200"/>
          </a:p>
          <a:p>
            <a:endParaRPr lang="en-US" altLang="en-US"/>
          </a:p>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a:extLst>
              <a:ext uri="{FF2B5EF4-FFF2-40B4-BE49-F238E27FC236}">
                <a16:creationId xmlns:a16="http://schemas.microsoft.com/office/drawing/2014/main" id="{35B72CB8-BDC1-4CD6-AD82-5FD5282443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DEF8F3-D424-E541-A5E7-15652391EDBE}" type="slidenum">
              <a:rPr lang="en-US" altLang="en-US" sz="1400"/>
              <a:pPr/>
              <a:t>22</a:t>
            </a:fld>
            <a:endParaRPr lang="en-US" altLang="en-US" sz="1400"/>
          </a:p>
        </p:txBody>
      </p:sp>
      <p:sp>
        <p:nvSpPr>
          <p:cNvPr id="24579" name="Rectangle 2">
            <a:extLst>
              <a:ext uri="{FF2B5EF4-FFF2-40B4-BE49-F238E27FC236}">
                <a16:creationId xmlns:a16="http://schemas.microsoft.com/office/drawing/2014/main" id="{5EFCA5BC-AF37-E5D8-B31F-0D5D131A5385}"/>
              </a:ext>
            </a:extLst>
          </p:cNvPr>
          <p:cNvSpPr>
            <a:spLocks noGrp="1" noChangeArrowheads="1"/>
          </p:cNvSpPr>
          <p:nvPr>
            <p:ph type="title"/>
          </p:nvPr>
        </p:nvSpPr>
        <p:spPr bwMode="auto">
          <a:xfrm>
            <a:off x="0" y="1295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24580" name="Rectangle 4">
            <a:extLst>
              <a:ext uri="{FF2B5EF4-FFF2-40B4-BE49-F238E27FC236}">
                <a16:creationId xmlns:a16="http://schemas.microsoft.com/office/drawing/2014/main" id="{6DFE3C20-B308-85DA-799D-683CC92010D5}"/>
              </a:ext>
            </a:extLst>
          </p:cNvPr>
          <p:cNvSpPr>
            <a:spLocks noGrp="1" noChangeArrowheads="1"/>
          </p:cNvSpPr>
          <p:nvPr>
            <p:ph type="body" sz="half" idx="2"/>
          </p:nvPr>
        </p:nvSpPr>
        <p:spPr>
          <a:xfrm>
            <a:off x="4724400" y="2133600"/>
            <a:ext cx="3810000" cy="4114800"/>
          </a:xfrm>
        </p:spPr>
        <p:txBody>
          <a:bodyPr/>
          <a:lstStyle/>
          <a:p>
            <a:pPr eaLnBrk="1" hangingPunct="1"/>
            <a:r>
              <a:rPr lang="en-US" altLang="en-US" sz="2400"/>
              <a:t>Will my course-of-study help me get into the school or training program I want?</a:t>
            </a:r>
          </a:p>
          <a:p>
            <a:pPr eaLnBrk="1" hangingPunct="1"/>
            <a:r>
              <a:rPr lang="en-US" altLang="en-US" sz="2400"/>
              <a:t>Will I be able to use the same supports that I now have?</a:t>
            </a:r>
          </a:p>
          <a:p>
            <a:pPr eaLnBrk="1" hangingPunct="1"/>
            <a:r>
              <a:rPr lang="en-US" altLang="en-US" sz="2400"/>
              <a:t>How do I get accommodations I need?</a:t>
            </a:r>
          </a:p>
        </p:txBody>
      </p:sp>
      <p:pic>
        <p:nvPicPr>
          <p:cNvPr id="24581" name="Picture 8">
            <a:extLst>
              <a:ext uri="{FF2B5EF4-FFF2-40B4-BE49-F238E27FC236}">
                <a16:creationId xmlns:a16="http://schemas.microsoft.com/office/drawing/2014/main" id="{C7CEBCEB-6E65-5360-25B8-AD9B090CC1A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300288"/>
            <a:ext cx="3810000" cy="33242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75E5A709-61A3-36AA-2110-068765D5E8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49E87E-ACBD-C74F-8454-38F137123E67}" type="slidenum">
              <a:rPr lang="en-US" altLang="en-US" sz="1400"/>
              <a:pPr/>
              <a:t>23</a:t>
            </a:fld>
            <a:endParaRPr lang="en-US" altLang="en-US" sz="1400"/>
          </a:p>
        </p:txBody>
      </p:sp>
      <p:sp>
        <p:nvSpPr>
          <p:cNvPr id="25603" name="Rectangle 2">
            <a:extLst>
              <a:ext uri="{FF2B5EF4-FFF2-40B4-BE49-F238E27FC236}">
                <a16:creationId xmlns:a16="http://schemas.microsoft.com/office/drawing/2014/main" id="{8E70B3ED-2A37-5E2F-BEBD-422C72625480}"/>
              </a:ext>
            </a:extLst>
          </p:cNvPr>
          <p:cNvSpPr>
            <a:spLocks noGrp="1" noChangeArrowheads="1"/>
          </p:cNvSpPr>
          <p:nvPr>
            <p:ph type="title" idx="4294967295"/>
          </p:nvPr>
        </p:nvSpPr>
        <p:spPr bwMode="auto">
          <a:xfrm>
            <a:off x="0" y="1219200"/>
            <a:ext cx="77724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Types of High School Diplomas</a:t>
            </a:r>
            <a:endParaRPr lang="en-US" altLang="en-US"/>
          </a:p>
        </p:txBody>
      </p:sp>
      <p:sp>
        <p:nvSpPr>
          <p:cNvPr id="192515" name="Rectangle 3">
            <a:extLst>
              <a:ext uri="{FF2B5EF4-FFF2-40B4-BE49-F238E27FC236}">
                <a16:creationId xmlns:a16="http://schemas.microsoft.com/office/drawing/2014/main" id="{75D2B0DF-C024-377F-957B-022408FAD666}"/>
              </a:ext>
            </a:extLst>
          </p:cNvPr>
          <p:cNvSpPr>
            <a:spLocks noGrp="1" noChangeArrowheads="1"/>
          </p:cNvSpPr>
          <p:nvPr>
            <p:ph type="body" idx="4294967295"/>
          </p:nvPr>
        </p:nvSpPr>
        <p:spPr>
          <a:xfrm>
            <a:off x="457200" y="2286000"/>
            <a:ext cx="7772400" cy="4114800"/>
          </a:xfrm>
        </p:spPr>
        <p:txBody>
          <a:bodyPr/>
          <a:lstStyle/>
          <a:p>
            <a:pPr eaLnBrk="1" hangingPunct="1"/>
            <a:r>
              <a:rPr lang="en-US" altLang="en-US"/>
              <a:t>Regular or Advanced Diploma?</a:t>
            </a:r>
          </a:p>
          <a:p>
            <a:pPr eaLnBrk="1" hangingPunct="1"/>
            <a:r>
              <a:rPr lang="en-US" altLang="en-US"/>
              <a:t>Adjusted Diploma?</a:t>
            </a:r>
          </a:p>
          <a:p>
            <a:pPr eaLnBrk="1" hangingPunct="1"/>
            <a:r>
              <a:rPr lang="en-US" altLang="en-US"/>
              <a:t>Certificate of Attendance?</a:t>
            </a:r>
          </a:p>
          <a:p>
            <a:pPr eaLnBrk="1" hangingPunct="1"/>
            <a:r>
              <a:rPr lang="en-US" altLang="en-US"/>
              <a:t>Occupational Diploma?</a:t>
            </a:r>
          </a:p>
          <a:p>
            <a:pPr eaLnBrk="1" hangingPunct="1"/>
            <a:r>
              <a:rPr lang="en-US" altLang="en-US"/>
              <a:t>GED (General Educational 			  Development test)</a:t>
            </a:r>
          </a:p>
          <a:p>
            <a:pPr eaLnBrk="1" hangingPunct="1">
              <a:buFontTx/>
              <a:buNone/>
            </a:pPr>
            <a:endParaRPr lang="en-US" altLang="en-US"/>
          </a:p>
        </p:txBody>
      </p:sp>
      <p:pic>
        <p:nvPicPr>
          <p:cNvPr id="25605" name="Picture 4">
            <a:extLst>
              <a:ext uri="{FF2B5EF4-FFF2-40B4-BE49-F238E27FC236}">
                <a16:creationId xmlns:a16="http://schemas.microsoft.com/office/drawing/2014/main" id="{83010415-750C-4BC9-DB5A-BBBD45068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19400"/>
            <a:ext cx="159067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F1B16E2A-697F-65ED-ABDA-09926043EE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51555E-6928-9E41-9711-61F995DEF49C}" type="slidenum">
              <a:rPr lang="en-US" altLang="en-US" sz="1400"/>
              <a:pPr/>
              <a:t>24</a:t>
            </a:fld>
            <a:endParaRPr lang="en-US" altLang="en-US" sz="1400"/>
          </a:p>
        </p:txBody>
      </p:sp>
      <p:sp>
        <p:nvSpPr>
          <p:cNvPr id="26627" name="Rectangle 2">
            <a:extLst>
              <a:ext uri="{FF2B5EF4-FFF2-40B4-BE49-F238E27FC236}">
                <a16:creationId xmlns:a16="http://schemas.microsoft.com/office/drawing/2014/main" id="{6D216861-9E16-BEF8-6C18-1569C892CB8B}"/>
              </a:ext>
            </a:extLst>
          </p:cNvPr>
          <p:cNvSpPr>
            <a:spLocks noGrp="1" noChangeArrowheads="1"/>
          </p:cNvSpPr>
          <p:nvPr>
            <p:ph type="title" idx="4294967295"/>
          </p:nvPr>
        </p:nvSpPr>
        <p:spPr bwMode="auto">
          <a:xfrm>
            <a:off x="0" y="1295400"/>
            <a:ext cx="7772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500"/>
              <a:t>Types of High School Diplomas</a:t>
            </a:r>
            <a:endParaRPr lang="en-US" altLang="en-US"/>
          </a:p>
        </p:txBody>
      </p:sp>
      <p:sp>
        <p:nvSpPr>
          <p:cNvPr id="26628" name="Rectangle 3">
            <a:extLst>
              <a:ext uri="{FF2B5EF4-FFF2-40B4-BE49-F238E27FC236}">
                <a16:creationId xmlns:a16="http://schemas.microsoft.com/office/drawing/2014/main" id="{A0790F67-C531-6E54-0409-A995AB4590AF}"/>
              </a:ext>
            </a:extLst>
          </p:cNvPr>
          <p:cNvSpPr>
            <a:spLocks noGrp="1" noChangeArrowheads="1"/>
          </p:cNvSpPr>
          <p:nvPr>
            <p:ph type="body" idx="4294967295"/>
          </p:nvPr>
        </p:nvSpPr>
        <p:spPr>
          <a:xfrm>
            <a:off x="533400" y="2209800"/>
            <a:ext cx="7772400" cy="4114800"/>
          </a:xfrm>
        </p:spPr>
        <p:txBody>
          <a:bodyPr/>
          <a:lstStyle/>
          <a:p>
            <a:pPr eaLnBrk="1" hangingPunct="1"/>
            <a:r>
              <a:rPr lang="en-US" altLang="en-US" sz="2800" i="1"/>
              <a:t>What’s the difference between these documents?</a:t>
            </a:r>
          </a:p>
          <a:p>
            <a:pPr eaLnBrk="1" hangingPunct="1"/>
            <a:r>
              <a:rPr lang="en-US" altLang="en-US" sz="2800" i="1"/>
              <a:t>Will my diploma allow me to get the type of education I want after high school?</a:t>
            </a:r>
          </a:p>
          <a:p>
            <a:pPr eaLnBrk="1" hangingPunct="1"/>
            <a:r>
              <a:rPr lang="en-US" altLang="en-US" sz="2800" i="1"/>
              <a:t>Will my diploma allow me to go to college? </a:t>
            </a:r>
          </a:p>
          <a:p>
            <a:pPr eaLnBrk="1" hangingPunct="1"/>
            <a:r>
              <a:rPr lang="en-US" altLang="en-US" sz="2800" i="1"/>
              <a:t>What classes do I need to take in high school to get the diploma I want?</a:t>
            </a:r>
            <a:endParaRPr lang="en-US" altLang="en-US" sz="2800"/>
          </a:p>
          <a:p>
            <a:pPr eaLnBrk="1" hangingPunct="1"/>
            <a:endParaRPr lang="en-US" altLang="en-US" sz="28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26DE5F5-2C57-3D9A-D8C8-E299361E27B5}"/>
              </a:ext>
            </a:extLst>
          </p:cNvPr>
          <p:cNvSpPr>
            <a:spLocks noGrp="1" noChangeArrowheads="1"/>
          </p:cNvSpPr>
          <p:nvPr>
            <p:ph type="ctrTitle"/>
          </p:nvPr>
        </p:nvSpPr>
        <p:spPr bwMode="auto">
          <a:xfrm>
            <a:off x="0" y="1676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What Will Your Diploma Be?</a:t>
            </a:r>
            <a:endParaRPr lang="en-US" altLang="en-US"/>
          </a:p>
        </p:txBody>
      </p:sp>
      <p:sp>
        <p:nvSpPr>
          <p:cNvPr id="27651" name="Rectangle 3">
            <a:extLst>
              <a:ext uri="{FF2B5EF4-FFF2-40B4-BE49-F238E27FC236}">
                <a16:creationId xmlns:a16="http://schemas.microsoft.com/office/drawing/2014/main" id="{004AE1BB-AB87-4FD7-31AD-C6084AC24B3F}"/>
              </a:ext>
            </a:extLst>
          </p:cNvPr>
          <p:cNvSpPr>
            <a:spLocks noGrp="1" noChangeArrowheads="1"/>
          </p:cNvSpPr>
          <p:nvPr>
            <p:ph type="subTitle" idx="1"/>
          </p:nvPr>
        </p:nvSpPr>
        <p:spPr>
          <a:xfrm>
            <a:off x="533400" y="2819400"/>
            <a:ext cx="4953000" cy="3657600"/>
          </a:xfrm>
        </p:spPr>
        <p:txBody>
          <a:bodyPr/>
          <a:lstStyle/>
          <a:p>
            <a:pPr marL="609600" indent="-609600" algn="l" eaLnBrk="1" hangingPunct="1">
              <a:buFont typeface="Wingdings" pitchFamily="2" charset="2"/>
              <a:buChar char="§"/>
            </a:pPr>
            <a:r>
              <a:rPr lang="en-US" altLang="en-US" sz="2400"/>
              <a:t>Find out from your special education teacher or counselor what kind of diploma you are working toward in high school.</a:t>
            </a:r>
          </a:p>
          <a:p>
            <a:pPr marL="609600" indent="-609600" algn="l" eaLnBrk="1" hangingPunct="1">
              <a:buFont typeface="Wingdings" pitchFamily="2" charset="2"/>
              <a:buChar char="§"/>
            </a:pPr>
            <a:r>
              <a:rPr lang="en-US" altLang="en-US" sz="2400"/>
              <a:t>You are probably taking classes so you can achieve the diploma you need.</a:t>
            </a:r>
            <a:endParaRPr lang="en-US" altLang="en-US"/>
          </a:p>
          <a:p>
            <a:pPr marL="609600" indent="-609600" eaLnBrk="1" hangingPunct="1"/>
            <a:endParaRPr lang="en-US" altLang="en-US"/>
          </a:p>
        </p:txBody>
      </p:sp>
      <p:pic>
        <p:nvPicPr>
          <p:cNvPr id="27652" name="Picture 5" descr="20849304">
            <a:extLst>
              <a:ext uri="{FF2B5EF4-FFF2-40B4-BE49-F238E27FC236}">
                <a16:creationId xmlns:a16="http://schemas.microsoft.com/office/drawing/2014/main" id="{B8EDE7FB-CF6B-982E-379A-FE516204F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76600"/>
            <a:ext cx="31242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9C6D00EC-694D-E031-C4CC-CC2CE3CC3B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64F12C-BAFC-7246-B289-03DBD96D5780}" type="slidenum">
              <a:rPr lang="en-US" altLang="en-US" sz="1400"/>
              <a:pPr/>
              <a:t>26</a:t>
            </a:fld>
            <a:endParaRPr lang="en-US" altLang="en-US" sz="1400"/>
          </a:p>
        </p:txBody>
      </p:sp>
      <p:sp>
        <p:nvSpPr>
          <p:cNvPr id="28675" name="Rectangle 2">
            <a:extLst>
              <a:ext uri="{FF2B5EF4-FFF2-40B4-BE49-F238E27FC236}">
                <a16:creationId xmlns:a16="http://schemas.microsoft.com/office/drawing/2014/main" id="{5D82B0DF-360A-5435-2009-14BB22A63EBF}"/>
              </a:ext>
            </a:extLst>
          </p:cNvPr>
          <p:cNvSpPr>
            <a:spLocks noGrp="1" noChangeArrowheads="1"/>
          </p:cNvSpPr>
          <p:nvPr>
            <p:ph type="title"/>
          </p:nvPr>
        </p:nvSpPr>
        <p:spPr bwMode="auto">
          <a:xfrm>
            <a:off x="304800" y="1219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t>Considerations</a:t>
            </a:r>
            <a:endParaRPr lang="en-US" altLang="en-US"/>
          </a:p>
        </p:txBody>
      </p:sp>
      <p:sp>
        <p:nvSpPr>
          <p:cNvPr id="28676" name="Rectangle 3">
            <a:extLst>
              <a:ext uri="{FF2B5EF4-FFF2-40B4-BE49-F238E27FC236}">
                <a16:creationId xmlns:a16="http://schemas.microsoft.com/office/drawing/2014/main" id="{69BAD2D9-F74C-86B0-F412-559D82F93A31}"/>
              </a:ext>
            </a:extLst>
          </p:cNvPr>
          <p:cNvSpPr>
            <a:spLocks noGrp="1" noChangeArrowheads="1"/>
          </p:cNvSpPr>
          <p:nvPr>
            <p:ph type="body" sz="half" idx="2"/>
          </p:nvPr>
        </p:nvSpPr>
        <p:spPr>
          <a:xfrm>
            <a:off x="4648200" y="2133600"/>
            <a:ext cx="3962400" cy="4724400"/>
          </a:xfrm>
        </p:spPr>
        <p:txBody>
          <a:bodyPr/>
          <a:lstStyle/>
          <a:p>
            <a:pPr eaLnBrk="1" hangingPunct="1"/>
            <a:r>
              <a:rPr lang="en-US" altLang="en-US" sz="2800"/>
              <a:t>Will I need to take the ACT or SAT or other tests?</a:t>
            </a:r>
          </a:p>
          <a:p>
            <a:pPr eaLnBrk="1" hangingPunct="1"/>
            <a:r>
              <a:rPr lang="en-US" altLang="en-US" sz="2800"/>
              <a:t>Will I need help, or accommodations to take the test?</a:t>
            </a:r>
          </a:p>
          <a:p>
            <a:pPr eaLnBrk="1" hangingPunct="1"/>
            <a:endParaRPr lang="en-US" altLang="en-US" sz="2400"/>
          </a:p>
          <a:p>
            <a:pPr eaLnBrk="1" hangingPunct="1">
              <a:buFontTx/>
              <a:buNone/>
            </a:pPr>
            <a:endParaRPr lang="en-US" altLang="en-US" sz="2400"/>
          </a:p>
        </p:txBody>
      </p:sp>
      <p:sp>
        <p:nvSpPr>
          <p:cNvPr id="28677" name="Text Box 5">
            <a:extLst>
              <a:ext uri="{FF2B5EF4-FFF2-40B4-BE49-F238E27FC236}">
                <a16:creationId xmlns:a16="http://schemas.microsoft.com/office/drawing/2014/main" id="{2462E222-0542-6B03-85EB-6107ADFD3D16}"/>
              </a:ext>
            </a:extLst>
          </p:cNvPr>
          <p:cNvSpPr txBox="1">
            <a:spLocks noChangeArrowheads="1"/>
          </p:cNvSpPr>
          <p:nvPr/>
        </p:nvSpPr>
        <p:spPr bwMode="auto">
          <a:xfrm>
            <a:off x="1447800" y="62484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28678" name="Picture 7">
            <a:extLst>
              <a:ext uri="{FF2B5EF4-FFF2-40B4-BE49-F238E27FC236}">
                <a16:creationId xmlns:a16="http://schemas.microsoft.com/office/drawing/2014/main" id="{75F086FE-A98B-A82E-5D64-CAC27BA93ED0}"/>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022475"/>
            <a:ext cx="3810000" cy="38798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92AAB90C-8762-BC15-4D34-93A9EB7582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F14176-3DBF-E64F-8F85-47FB083A9838}" type="slidenum">
              <a:rPr lang="en-US" altLang="en-US" sz="1400"/>
              <a:pPr/>
              <a:t>27</a:t>
            </a:fld>
            <a:endParaRPr lang="en-US" altLang="en-US" sz="1400"/>
          </a:p>
        </p:txBody>
      </p:sp>
      <p:sp>
        <p:nvSpPr>
          <p:cNvPr id="29699" name="Rectangle 2">
            <a:extLst>
              <a:ext uri="{FF2B5EF4-FFF2-40B4-BE49-F238E27FC236}">
                <a16:creationId xmlns:a16="http://schemas.microsoft.com/office/drawing/2014/main" id="{FB911463-F454-7BE5-F634-96D5E8C6FD4B}"/>
              </a:ext>
            </a:extLst>
          </p:cNvPr>
          <p:cNvSpPr>
            <a:spLocks noGrp="1" noChangeArrowheads="1"/>
          </p:cNvSpPr>
          <p:nvPr>
            <p:ph type="title" idx="4294967295"/>
          </p:nvPr>
        </p:nvSpPr>
        <p:spPr bwMode="auto">
          <a:xfrm>
            <a:off x="0" y="167640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College Board Testing - ACT or 	SAT</a:t>
            </a:r>
            <a:endParaRPr lang="en-US" altLang="en-US"/>
          </a:p>
        </p:txBody>
      </p:sp>
      <p:sp>
        <p:nvSpPr>
          <p:cNvPr id="29700" name="Rectangle 3">
            <a:extLst>
              <a:ext uri="{FF2B5EF4-FFF2-40B4-BE49-F238E27FC236}">
                <a16:creationId xmlns:a16="http://schemas.microsoft.com/office/drawing/2014/main" id="{19FB1FC5-3F5B-606B-3125-BF2CFCEBBC59}"/>
              </a:ext>
            </a:extLst>
          </p:cNvPr>
          <p:cNvSpPr>
            <a:spLocks noGrp="1" noChangeArrowheads="1"/>
          </p:cNvSpPr>
          <p:nvPr>
            <p:ph type="body" idx="4294967295"/>
          </p:nvPr>
        </p:nvSpPr>
        <p:spPr>
          <a:xfrm>
            <a:off x="609600" y="2743200"/>
            <a:ext cx="7772400" cy="4114800"/>
          </a:xfrm>
        </p:spPr>
        <p:txBody>
          <a:bodyPr/>
          <a:lstStyle/>
          <a:p>
            <a:pPr eaLnBrk="1" hangingPunct="1">
              <a:lnSpc>
                <a:spcPct val="90000"/>
              </a:lnSpc>
            </a:pPr>
            <a:r>
              <a:rPr lang="en-US" altLang="en-US" sz="2800"/>
              <a:t>Do you need testing accommodations?</a:t>
            </a:r>
          </a:p>
          <a:p>
            <a:pPr eaLnBrk="1" hangingPunct="1">
              <a:lnSpc>
                <a:spcPct val="90000"/>
              </a:lnSpc>
            </a:pPr>
            <a:r>
              <a:rPr lang="en-US" altLang="en-US" sz="2800"/>
              <a:t>What do you need and how do you get the accommodations?</a:t>
            </a:r>
          </a:p>
          <a:p>
            <a:pPr eaLnBrk="1" hangingPunct="1">
              <a:lnSpc>
                <a:spcPct val="90000"/>
              </a:lnSpc>
            </a:pPr>
            <a:r>
              <a:rPr lang="en-US" altLang="en-US" sz="2800"/>
              <a:t>College Board (testing service) can accept documentation from your school regarding accommodations on your IEP.</a:t>
            </a:r>
          </a:p>
          <a:p>
            <a:pPr eaLnBrk="1" hangingPunct="1">
              <a:lnSpc>
                <a:spcPct val="90000"/>
              </a:lnSpc>
            </a:pPr>
            <a:r>
              <a:rPr lang="en-US" altLang="en-US" sz="2800"/>
              <a:t>Ask your special education teacher or counselor about how to make the accommodation arrangements.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AB981FB5-8A88-6FF0-7DA3-D36D3465FE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5BB453-144F-D446-91A1-F384BA953B74}" type="slidenum">
              <a:rPr lang="en-US" altLang="en-US" sz="1400"/>
              <a:pPr/>
              <a:t>28</a:t>
            </a:fld>
            <a:endParaRPr lang="en-US" altLang="en-US" sz="1400"/>
          </a:p>
        </p:txBody>
      </p:sp>
      <p:sp>
        <p:nvSpPr>
          <p:cNvPr id="30723" name="Rectangle 2">
            <a:extLst>
              <a:ext uri="{FF2B5EF4-FFF2-40B4-BE49-F238E27FC236}">
                <a16:creationId xmlns:a16="http://schemas.microsoft.com/office/drawing/2014/main" id="{19D43863-2A6B-0366-73D7-9EF5E3C428A4}"/>
              </a:ext>
            </a:extLst>
          </p:cNvPr>
          <p:cNvSpPr>
            <a:spLocks noGrp="1" noChangeArrowheads="1"/>
          </p:cNvSpPr>
          <p:nvPr>
            <p:ph type="title" idx="4294967295"/>
          </p:nvPr>
        </p:nvSpPr>
        <p:spPr bwMode="auto">
          <a:xfrm>
            <a:off x="381000" y="1295400"/>
            <a:ext cx="71628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000"/>
              <a:t>Common Requirements to Receive Educational Accommodations </a:t>
            </a:r>
            <a:endParaRPr lang="en-US" altLang="en-US"/>
          </a:p>
        </p:txBody>
      </p:sp>
      <p:sp>
        <p:nvSpPr>
          <p:cNvPr id="30724" name="Rectangle 3">
            <a:extLst>
              <a:ext uri="{FF2B5EF4-FFF2-40B4-BE49-F238E27FC236}">
                <a16:creationId xmlns:a16="http://schemas.microsoft.com/office/drawing/2014/main" id="{EAB83328-0BB9-4BCB-CADF-E2A7D8FC56D3}"/>
              </a:ext>
            </a:extLst>
          </p:cNvPr>
          <p:cNvSpPr>
            <a:spLocks noGrp="1" noChangeArrowheads="1"/>
          </p:cNvSpPr>
          <p:nvPr>
            <p:ph type="body" idx="4294967295"/>
          </p:nvPr>
        </p:nvSpPr>
        <p:spPr>
          <a:xfrm>
            <a:off x="609600" y="2438400"/>
            <a:ext cx="7772400" cy="4114800"/>
          </a:xfrm>
        </p:spPr>
        <p:txBody>
          <a:bodyPr/>
          <a:lstStyle/>
          <a:p>
            <a:pPr eaLnBrk="1" hangingPunct="1"/>
            <a:r>
              <a:rPr lang="en-US" altLang="en-US" sz="2800"/>
              <a:t>Your specific disability (evaluation or testing within the last 5 years)</a:t>
            </a:r>
          </a:p>
          <a:p>
            <a:pPr eaLnBrk="1" hangingPunct="1"/>
            <a:r>
              <a:rPr lang="en-US" altLang="en-US" sz="2800"/>
              <a:t>Relevant educational, developmental, and medical history (your IEP)</a:t>
            </a:r>
          </a:p>
          <a:p>
            <a:pPr eaLnBrk="1" hangingPunct="1"/>
            <a:r>
              <a:rPr lang="en-US" altLang="en-US" sz="2800"/>
              <a:t>Description of testing techniques</a:t>
            </a:r>
          </a:p>
          <a:p>
            <a:pPr eaLnBrk="1" hangingPunct="1"/>
            <a:r>
              <a:rPr lang="en-US" altLang="en-US" sz="2800"/>
              <a:t>Description of functional limitations</a:t>
            </a:r>
          </a:p>
          <a:p>
            <a:pPr eaLnBrk="1" hangingPunct="1"/>
            <a:r>
              <a:rPr lang="en-US" altLang="en-US" sz="2800"/>
              <a:t>Description of specific accommodations</a:t>
            </a:r>
          </a:p>
          <a:p>
            <a:pPr eaLnBrk="1" hangingPunct="1"/>
            <a:r>
              <a:rPr lang="en-US" altLang="en-US" sz="2800"/>
              <a:t>Professional credentials of the evaluator</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a:extLst>
              <a:ext uri="{FF2B5EF4-FFF2-40B4-BE49-F238E27FC236}">
                <a16:creationId xmlns:a16="http://schemas.microsoft.com/office/drawing/2014/main" id="{A232B91E-03F0-D4C2-DD23-1F53A1BA01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3944E5-CA3C-B946-A69E-416343B93981}" type="slidenum">
              <a:rPr lang="en-US" altLang="en-US" sz="1400"/>
              <a:pPr/>
              <a:t>2</a:t>
            </a:fld>
            <a:endParaRPr lang="en-US" altLang="en-US" sz="1400"/>
          </a:p>
        </p:txBody>
      </p:sp>
      <p:sp>
        <p:nvSpPr>
          <p:cNvPr id="4099" name="Rectangle 2">
            <a:extLst>
              <a:ext uri="{FF2B5EF4-FFF2-40B4-BE49-F238E27FC236}">
                <a16:creationId xmlns:a16="http://schemas.microsoft.com/office/drawing/2014/main" id="{9CC5A16C-F015-9164-24DB-9B539DFC34E9}"/>
              </a:ext>
            </a:extLst>
          </p:cNvPr>
          <p:cNvSpPr>
            <a:spLocks noGrp="1" noChangeArrowheads="1"/>
          </p:cNvSpPr>
          <p:nvPr>
            <p:ph type="title"/>
          </p:nvPr>
        </p:nvSpPr>
        <p:spPr bwMode="auto">
          <a:xfrm>
            <a:off x="0" y="1371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30723" name="Rectangle 3">
            <a:extLst>
              <a:ext uri="{FF2B5EF4-FFF2-40B4-BE49-F238E27FC236}">
                <a16:creationId xmlns:a16="http://schemas.microsoft.com/office/drawing/2014/main" id="{19490314-1ADF-FA7A-880E-B873B7FDBF85}"/>
              </a:ext>
            </a:extLst>
          </p:cNvPr>
          <p:cNvSpPr>
            <a:spLocks noGrp="1" noChangeArrowheads="1"/>
          </p:cNvSpPr>
          <p:nvPr>
            <p:ph type="body" sz="half" idx="1"/>
          </p:nvPr>
        </p:nvSpPr>
        <p:spPr>
          <a:xfrm>
            <a:off x="457200" y="2209800"/>
            <a:ext cx="3810000" cy="4114800"/>
          </a:xfrm>
        </p:spPr>
        <p:txBody>
          <a:bodyPr/>
          <a:lstStyle/>
          <a:p>
            <a:pPr eaLnBrk="1" hangingPunct="1">
              <a:lnSpc>
                <a:spcPct val="90000"/>
              </a:lnSpc>
              <a:buFontTx/>
              <a:buNone/>
            </a:pPr>
            <a:r>
              <a:rPr lang="en-US" altLang="en-US" sz="2400"/>
              <a:t>	Your vision for life after graduation from high school may require you to get more education.</a:t>
            </a:r>
          </a:p>
          <a:p>
            <a:pPr eaLnBrk="1" hangingPunct="1">
              <a:lnSpc>
                <a:spcPct val="90000"/>
              </a:lnSpc>
              <a:buFontTx/>
              <a:buNone/>
            </a:pPr>
            <a:endParaRPr lang="en-US" altLang="en-US" sz="2400"/>
          </a:p>
          <a:p>
            <a:pPr eaLnBrk="1" hangingPunct="1">
              <a:lnSpc>
                <a:spcPct val="90000"/>
              </a:lnSpc>
              <a:buFontTx/>
              <a:buNone/>
            </a:pPr>
            <a:r>
              <a:rPr lang="en-US" altLang="en-US" sz="2400"/>
              <a:t>	You and your family will discuss options for further education that will meet your needs, as well as your family’s needs.</a:t>
            </a:r>
            <a:endParaRPr lang="en-US" altLang="en-US" sz="2000"/>
          </a:p>
          <a:p>
            <a:pPr eaLnBrk="1" hangingPunct="1">
              <a:lnSpc>
                <a:spcPct val="90000"/>
              </a:lnSpc>
              <a:buFontTx/>
              <a:buNone/>
            </a:pPr>
            <a:endParaRPr lang="en-US" altLang="en-US" sz="2000"/>
          </a:p>
          <a:p>
            <a:pPr eaLnBrk="1" hangingPunct="1">
              <a:lnSpc>
                <a:spcPct val="90000"/>
              </a:lnSpc>
            </a:pPr>
            <a:endParaRPr lang="en-US" altLang="en-US" sz="1600"/>
          </a:p>
          <a:p>
            <a:pPr eaLnBrk="1" hangingPunct="1">
              <a:lnSpc>
                <a:spcPct val="90000"/>
              </a:lnSpc>
            </a:pPr>
            <a:endParaRPr lang="en-US" altLang="en-US" sz="1600"/>
          </a:p>
          <a:p>
            <a:pPr lvl="1" eaLnBrk="1" hangingPunct="1">
              <a:lnSpc>
                <a:spcPct val="90000"/>
              </a:lnSpc>
            </a:pPr>
            <a:endParaRPr lang="en-US" altLang="en-US" sz="1400"/>
          </a:p>
        </p:txBody>
      </p:sp>
      <p:pic>
        <p:nvPicPr>
          <p:cNvPr id="4101" name="Picture 6" descr="22131542">
            <a:extLst>
              <a:ext uri="{FF2B5EF4-FFF2-40B4-BE49-F238E27FC236}">
                <a16:creationId xmlns:a16="http://schemas.microsoft.com/office/drawing/2014/main" id="{72F26CCD-FF00-9BB1-12E9-C0A9EFF91EB8}"/>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105400" y="2133600"/>
            <a:ext cx="3498850" cy="4114800"/>
          </a:xfrm>
        </p:spPr>
      </p:pic>
      <p:sp>
        <p:nvSpPr>
          <p:cNvPr id="4102" name="Text Box 7">
            <a:extLst>
              <a:ext uri="{FF2B5EF4-FFF2-40B4-BE49-F238E27FC236}">
                <a16:creationId xmlns:a16="http://schemas.microsoft.com/office/drawing/2014/main" id="{3F2B43D3-6DD6-25FB-43FA-D57C01BAC407}"/>
              </a:ext>
            </a:extLst>
          </p:cNvPr>
          <p:cNvSpPr txBox="1">
            <a:spLocks noChangeArrowheads="1"/>
          </p:cNvSpPr>
          <p:nvPr/>
        </p:nvSpPr>
        <p:spPr bwMode="auto">
          <a:xfrm>
            <a:off x="4708525" y="63579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0BEB2492-95C8-CABC-1A98-B91949ACD3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8253FF-457E-7341-9800-9C1F6F5A46BF}" type="slidenum">
              <a:rPr lang="en-US" altLang="en-US" sz="1400"/>
              <a:pPr/>
              <a:t>29</a:t>
            </a:fld>
            <a:endParaRPr lang="en-US" altLang="en-US" sz="1400"/>
          </a:p>
        </p:txBody>
      </p:sp>
      <p:sp>
        <p:nvSpPr>
          <p:cNvPr id="31747" name="Rectangle 2">
            <a:extLst>
              <a:ext uri="{FF2B5EF4-FFF2-40B4-BE49-F238E27FC236}">
                <a16:creationId xmlns:a16="http://schemas.microsoft.com/office/drawing/2014/main" id="{AC7595F0-2EF1-E0F0-DEC0-91DD65551489}"/>
              </a:ext>
            </a:extLst>
          </p:cNvPr>
          <p:cNvSpPr>
            <a:spLocks noGrp="1" noChangeArrowheads="1"/>
          </p:cNvSpPr>
          <p:nvPr>
            <p:ph type="title" idx="4294967295"/>
          </p:nvPr>
        </p:nvSpPr>
        <p:spPr bwMode="auto">
          <a:xfrm>
            <a:off x="228600" y="1295400"/>
            <a:ext cx="7696200"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a:t>You and Your Family Have Decided You Will Get Further Education or Training, but Where and How?</a:t>
            </a:r>
            <a:endParaRPr lang="en-US" altLang="en-US"/>
          </a:p>
        </p:txBody>
      </p:sp>
      <p:sp>
        <p:nvSpPr>
          <p:cNvPr id="31748" name="Rectangle 6">
            <a:extLst>
              <a:ext uri="{FF2B5EF4-FFF2-40B4-BE49-F238E27FC236}">
                <a16:creationId xmlns:a16="http://schemas.microsoft.com/office/drawing/2014/main" id="{5D137062-7D06-DAB2-7EE8-6A7B0674B4B0}"/>
              </a:ext>
            </a:extLst>
          </p:cNvPr>
          <p:cNvSpPr>
            <a:spLocks noGrp="1" noChangeArrowheads="1"/>
          </p:cNvSpPr>
          <p:nvPr>
            <p:ph type="body" idx="4294967295"/>
          </p:nvPr>
        </p:nvSpPr>
        <p:spPr>
          <a:xfrm>
            <a:off x="762000" y="3048000"/>
            <a:ext cx="7772400" cy="4191000"/>
          </a:xfrm>
        </p:spPr>
        <p:txBody>
          <a:bodyPr/>
          <a:lstStyle/>
          <a:p>
            <a:pPr eaLnBrk="1" hangingPunct="1">
              <a:lnSpc>
                <a:spcPct val="90000"/>
              </a:lnSpc>
              <a:buFontTx/>
              <a:buNone/>
            </a:pPr>
            <a:r>
              <a:rPr lang="en-US" altLang="en-US"/>
              <a:t>Your options might include:</a:t>
            </a:r>
            <a:endParaRPr lang="en-US" altLang="en-US" sz="2800"/>
          </a:p>
          <a:p>
            <a:pPr lvl="1" eaLnBrk="1" hangingPunct="1">
              <a:lnSpc>
                <a:spcPct val="90000"/>
              </a:lnSpc>
            </a:pPr>
            <a:r>
              <a:rPr lang="en-US" altLang="en-US" sz="2400"/>
              <a:t>Career and Technical Education</a:t>
            </a:r>
          </a:p>
          <a:p>
            <a:pPr lvl="1" eaLnBrk="1" hangingPunct="1">
              <a:lnSpc>
                <a:spcPct val="90000"/>
              </a:lnSpc>
            </a:pPr>
            <a:r>
              <a:rPr lang="en-US" altLang="en-US" sz="2400"/>
              <a:t>Community College (usually 2 years)</a:t>
            </a:r>
          </a:p>
          <a:p>
            <a:pPr lvl="1" eaLnBrk="1" hangingPunct="1">
              <a:lnSpc>
                <a:spcPct val="90000"/>
              </a:lnSpc>
            </a:pPr>
            <a:r>
              <a:rPr lang="en-US" altLang="en-US" sz="2400"/>
              <a:t>College or University (at least 4 years)</a:t>
            </a:r>
          </a:p>
          <a:p>
            <a:pPr lvl="1" eaLnBrk="1" hangingPunct="1">
              <a:lnSpc>
                <a:spcPct val="90000"/>
              </a:lnSpc>
            </a:pPr>
            <a:r>
              <a:rPr lang="en-US" altLang="en-US" sz="2400"/>
              <a:t>Military Education</a:t>
            </a:r>
          </a:p>
          <a:p>
            <a:pPr lvl="1" eaLnBrk="1" hangingPunct="1">
              <a:lnSpc>
                <a:spcPct val="90000"/>
              </a:lnSpc>
            </a:pPr>
            <a:r>
              <a:rPr lang="en-US" altLang="en-US" sz="2400"/>
              <a:t>Apprenticeships</a:t>
            </a:r>
          </a:p>
          <a:p>
            <a:pPr lvl="1" eaLnBrk="1" hangingPunct="1">
              <a:lnSpc>
                <a:spcPct val="90000"/>
              </a:lnSpc>
            </a:pPr>
            <a:r>
              <a:rPr lang="en-US" altLang="en-US" sz="2400"/>
              <a:t>Trade School</a:t>
            </a:r>
          </a:p>
          <a:p>
            <a:pPr lvl="1" eaLnBrk="1" hangingPunct="1">
              <a:lnSpc>
                <a:spcPct val="90000"/>
              </a:lnSpc>
            </a:pPr>
            <a:r>
              <a:rPr lang="en-US" altLang="en-US" sz="2400"/>
              <a:t>Company-specific training programs</a:t>
            </a:r>
          </a:p>
          <a:p>
            <a:pPr lvl="1" eaLnBrk="1" hangingPunct="1">
              <a:lnSpc>
                <a:spcPct val="90000"/>
              </a:lnSpc>
            </a:pPr>
            <a:endParaRPr lang="en-US" altLang="en-US" sz="2400"/>
          </a:p>
          <a:p>
            <a:pPr eaLnBrk="1" hangingPunct="1">
              <a:lnSpc>
                <a:spcPct val="90000"/>
              </a:lnSpc>
              <a:buFontTx/>
              <a:buNone/>
            </a:pPr>
            <a:endParaRPr lang="en-US" alt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D16A4494-1FD5-4D90-FDEA-58693A8777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984BCE-92BF-C14E-8CD1-6133DF46A620}" type="slidenum">
              <a:rPr lang="en-US" altLang="en-US" sz="1400"/>
              <a:pPr/>
              <a:t>30</a:t>
            </a:fld>
            <a:endParaRPr lang="en-US" altLang="en-US" sz="1400"/>
          </a:p>
        </p:txBody>
      </p:sp>
      <p:sp>
        <p:nvSpPr>
          <p:cNvPr id="32771" name="Rectangle 2">
            <a:extLst>
              <a:ext uri="{FF2B5EF4-FFF2-40B4-BE49-F238E27FC236}">
                <a16:creationId xmlns:a16="http://schemas.microsoft.com/office/drawing/2014/main" id="{FDE5BFCB-85A9-4C4E-4E50-040677BDE3AD}"/>
              </a:ext>
            </a:extLst>
          </p:cNvPr>
          <p:cNvSpPr>
            <a:spLocks noGrp="1" noChangeArrowheads="1"/>
          </p:cNvSpPr>
          <p:nvPr>
            <p:ph type="title"/>
          </p:nvPr>
        </p:nvSpPr>
        <p:spPr bwMode="auto">
          <a:xfrm>
            <a:off x="228600" y="1447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Career &amp; Technical Education</a:t>
            </a:r>
            <a:endParaRPr lang="en-US" altLang="en-US"/>
          </a:p>
        </p:txBody>
      </p:sp>
      <p:sp>
        <p:nvSpPr>
          <p:cNvPr id="32772" name="Rectangle 3">
            <a:extLst>
              <a:ext uri="{FF2B5EF4-FFF2-40B4-BE49-F238E27FC236}">
                <a16:creationId xmlns:a16="http://schemas.microsoft.com/office/drawing/2014/main" id="{323F9618-07F1-C7F0-CF66-7AD993ACF429}"/>
              </a:ext>
            </a:extLst>
          </p:cNvPr>
          <p:cNvSpPr>
            <a:spLocks noGrp="1" noChangeArrowheads="1"/>
          </p:cNvSpPr>
          <p:nvPr>
            <p:ph type="body" idx="1"/>
          </p:nvPr>
        </p:nvSpPr>
        <p:spPr>
          <a:xfrm>
            <a:off x="457200" y="2438400"/>
            <a:ext cx="7772400" cy="3276600"/>
          </a:xfrm>
        </p:spPr>
        <p:txBody>
          <a:bodyPr/>
          <a:lstStyle/>
          <a:p>
            <a:pPr eaLnBrk="1" hangingPunct="1"/>
            <a:r>
              <a:rPr lang="en-US" altLang="en-US" sz="2800"/>
              <a:t>Offers you the opportunity to learn about and have experiences in a career that interests you, maybe even before you graduate from high school.</a:t>
            </a:r>
          </a:p>
          <a:p>
            <a:pPr eaLnBrk="1" hangingPunct="1"/>
            <a:r>
              <a:rPr lang="en-US" altLang="en-US" sz="2800"/>
              <a:t>Provides either a vocational certificate or license, or an applied associate’s degree.</a:t>
            </a:r>
          </a:p>
          <a:p>
            <a:pPr eaLnBrk="1" hangingPunct="1"/>
            <a:r>
              <a:rPr lang="en-US" altLang="en-US" sz="2800"/>
              <a:t>Schools are near most communities.</a:t>
            </a:r>
            <a:endParaRPr lang="en-US" altLang="en-US" sz="2000"/>
          </a:p>
        </p:txBody>
      </p:sp>
      <p:sp>
        <p:nvSpPr>
          <p:cNvPr id="32773" name="Text Box 10">
            <a:extLst>
              <a:ext uri="{FF2B5EF4-FFF2-40B4-BE49-F238E27FC236}">
                <a16:creationId xmlns:a16="http://schemas.microsoft.com/office/drawing/2014/main" id="{1766FF0D-D1E3-0E85-25F8-4D3D53A478E2}"/>
              </a:ext>
            </a:extLst>
          </p:cNvPr>
          <p:cNvSpPr txBox="1">
            <a:spLocks noChangeArrowheads="1"/>
          </p:cNvSpPr>
          <p:nvPr/>
        </p:nvSpPr>
        <p:spPr bwMode="auto">
          <a:xfrm>
            <a:off x="3276600" y="6002741"/>
            <a:ext cx="3962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t>Association for Career and </a:t>
            </a:r>
          </a:p>
          <a:p>
            <a:pPr algn="ctr"/>
            <a:r>
              <a:rPr lang="en-US" altLang="en-US" sz="1400" dirty="0"/>
              <a:t>Technical Education, </a:t>
            </a:r>
          </a:p>
          <a:p>
            <a:pPr algn="ctr"/>
            <a:r>
              <a:rPr lang="en-US" altLang="en-US" sz="1400" dirty="0" err="1"/>
              <a:t>www.actonline.org</a:t>
            </a:r>
            <a:r>
              <a:rPr lang="en-US" altLang="en-US" sz="12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A35A454A-283B-6107-26F2-37AA8CF412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C9F3A9-27BB-C94E-B1B7-E52290FFDFF6}" type="slidenum">
              <a:rPr lang="en-US" altLang="en-US" sz="1400"/>
              <a:pPr/>
              <a:t>31</a:t>
            </a:fld>
            <a:endParaRPr lang="en-US" altLang="en-US" sz="1400"/>
          </a:p>
        </p:txBody>
      </p:sp>
      <p:sp>
        <p:nvSpPr>
          <p:cNvPr id="33795" name="Rectangle 2">
            <a:extLst>
              <a:ext uri="{FF2B5EF4-FFF2-40B4-BE49-F238E27FC236}">
                <a16:creationId xmlns:a16="http://schemas.microsoft.com/office/drawing/2014/main" id="{6C282EF6-1ABB-A705-37BA-28CB08651EA7}"/>
              </a:ext>
            </a:extLst>
          </p:cNvPr>
          <p:cNvSpPr>
            <a:spLocks noGrp="1" noChangeArrowheads="1"/>
          </p:cNvSpPr>
          <p:nvPr>
            <p:ph type="title"/>
          </p:nvPr>
        </p:nvSpPr>
        <p:spPr bwMode="auto">
          <a:xfrm>
            <a:off x="381000" y="1219200"/>
            <a:ext cx="6629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	Career &amp; Technical Education </a:t>
            </a:r>
            <a:br>
              <a:rPr lang="en-US" altLang="en-US" sz="3200"/>
            </a:br>
            <a:r>
              <a:rPr lang="en-US" altLang="en-US" sz="3200"/>
              <a:t>       CAREER CLUSTERS</a:t>
            </a:r>
            <a:endParaRPr lang="en-US" altLang="en-US"/>
          </a:p>
        </p:txBody>
      </p:sp>
      <p:sp>
        <p:nvSpPr>
          <p:cNvPr id="33796" name="Rectangle 3">
            <a:extLst>
              <a:ext uri="{FF2B5EF4-FFF2-40B4-BE49-F238E27FC236}">
                <a16:creationId xmlns:a16="http://schemas.microsoft.com/office/drawing/2014/main" id="{05340A17-290D-09D2-DF20-EA411E14A9BD}"/>
              </a:ext>
            </a:extLst>
          </p:cNvPr>
          <p:cNvSpPr>
            <a:spLocks noGrp="1" noChangeArrowheads="1"/>
          </p:cNvSpPr>
          <p:nvPr>
            <p:ph type="body" sz="half" idx="1"/>
          </p:nvPr>
        </p:nvSpPr>
        <p:spPr>
          <a:xfrm>
            <a:off x="533400" y="2362200"/>
            <a:ext cx="3810000" cy="4114800"/>
          </a:xfrm>
        </p:spPr>
        <p:txBody>
          <a:bodyPr/>
          <a:lstStyle/>
          <a:p>
            <a:pPr eaLnBrk="1" hangingPunct="1">
              <a:lnSpc>
                <a:spcPct val="90000"/>
              </a:lnSpc>
              <a:buFontTx/>
              <a:buNone/>
            </a:pPr>
            <a:r>
              <a:rPr lang="en-US" altLang="en-US" sz="1800"/>
              <a:t>Government/Public Administration</a:t>
            </a:r>
          </a:p>
          <a:p>
            <a:pPr eaLnBrk="1" hangingPunct="1">
              <a:lnSpc>
                <a:spcPct val="90000"/>
              </a:lnSpc>
              <a:buFontTx/>
              <a:buNone/>
            </a:pPr>
            <a:endParaRPr lang="en-US" altLang="en-US" sz="1800"/>
          </a:p>
          <a:p>
            <a:pPr eaLnBrk="1" hangingPunct="1">
              <a:lnSpc>
                <a:spcPct val="90000"/>
              </a:lnSpc>
              <a:buFontTx/>
              <a:buNone/>
            </a:pPr>
            <a:r>
              <a:rPr lang="en-US" altLang="en-US" sz="1800"/>
              <a:t>Law/Public Safety/Security</a:t>
            </a:r>
          </a:p>
          <a:p>
            <a:pPr eaLnBrk="1" hangingPunct="1">
              <a:lnSpc>
                <a:spcPct val="90000"/>
              </a:lnSpc>
              <a:buFontTx/>
              <a:buNone/>
            </a:pPr>
            <a:endParaRPr lang="en-US" altLang="en-US" sz="1800"/>
          </a:p>
          <a:p>
            <a:pPr eaLnBrk="1" hangingPunct="1">
              <a:lnSpc>
                <a:spcPct val="90000"/>
              </a:lnSpc>
              <a:buFontTx/>
              <a:buNone/>
            </a:pPr>
            <a:r>
              <a:rPr lang="en-US" altLang="en-US" sz="1800"/>
              <a:t>Architecture/Construction</a:t>
            </a:r>
          </a:p>
          <a:p>
            <a:pPr eaLnBrk="1" hangingPunct="1">
              <a:lnSpc>
                <a:spcPct val="90000"/>
              </a:lnSpc>
              <a:buFontTx/>
              <a:buNone/>
            </a:pPr>
            <a:endParaRPr lang="en-US" altLang="en-US" sz="1800"/>
          </a:p>
          <a:p>
            <a:pPr eaLnBrk="1" hangingPunct="1">
              <a:lnSpc>
                <a:spcPct val="90000"/>
              </a:lnSpc>
              <a:buFontTx/>
              <a:buNone/>
            </a:pPr>
            <a:r>
              <a:rPr lang="en-US" altLang="en-US" sz="1800"/>
              <a:t>Agriculture/Food/Natural Resources</a:t>
            </a:r>
          </a:p>
          <a:p>
            <a:pPr eaLnBrk="1" hangingPunct="1">
              <a:lnSpc>
                <a:spcPct val="90000"/>
              </a:lnSpc>
              <a:buFontTx/>
              <a:buNone/>
            </a:pPr>
            <a:endParaRPr lang="en-US" altLang="en-US" sz="1800"/>
          </a:p>
          <a:p>
            <a:pPr eaLnBrk="1" hangingPunct="1">
              <a:lnSpc>
                <a:spcPct val="90000"/>
              </a:lnSpc>
              <a:buFontTx/>
              <a:buNone/>
            </a:pPr>
            <a:r>
              <a:rPr lang="en-US" altLang="en-US" sz="1800"/>
              <a:t>Science/Technology/Math/</a:t>
            </a:r>
          </a:p>
          <a:p>
            <a:pPr eaLnBrk="1" hangingPunct="1">
              <a:lnSpc>
                <a:spcPct val="90000"/>
              </a:lnSpc>
              <a:buFontTx/>
              <a:buNone/>
            </a:pPr>
            <a:r>
              <a:rPr lang="en-US" altLang="en-US" sz="1800"/>
              <a:t>	Engineering</a:t>
            </a:r>
          </a:p>
          <a:p>
            <a:pPr eaLnBrk="1" hangingPunct="1">
              <a:lnSpc>
                <a:spcPct val="90000"/>
              </a:lnSpc>
              <a:buFontTx/>
              <a:buNone/>
            </a:pPr>
            <a:endParaRPr lang="en-US" altLang="en-US" sz="1800"/>
          </a:p>
          <a:p>
            <a:pPr eaLnBrk="1" hangingPunct="1">
              <a:lnSpc>
                <a:spcPct val="90000"/>
              </a:lnSpc>
              <a:buFontTx/>
              <a:buNone/>
            </a:pPr>
            <a:r>
              <a:rPr lang="en-US" altLang="en-US" sz="1800"/>
              <a:t>Marketing/Sales/Service</a:t>
            </a:r>
          </a:p>
          <a:p>
            <a:pPr eaLnBrk="1" hangingPunct="1">
              <a:lnSpc>
                <a:spcPct val="90000"/>
              </a:lnSpc>
              <a:buFontTx/>
              <a:buNone/>
            </a:pPr>
            <a:endParaRPr lang="en-US" altLang="en-US" sz="1800"/>
          </a:p>
          <a:p>
            <a:pPr eaLnBrk="1" hangingPunct="1">
              <a:lnSpc>
                <a:spcPct val="90000"/>
              </a:lnSpc>
              <a:buFontTx/>
              <a:buNone/>
            </a:pPr>
            <a:endParaRPr lang="en-US" altLang="en-US" sz="1800"/>
          </a:p>
          <a:p>
            <a:pPr eaLnBrk="1" hangingPunct="1">
              <a:lnSpc>
                <a:spcPct val="90000"/>
              </a:lnSpc>
              <a:buFontTx/>
              <a:buNone/>
            </a:pPr>
            <a:endParaRPr lang="en-US" altLang="en-US" sz="2400"/>
          </a:p>
          <a:p>
            <a:pPr lvl="1" eaLnBrk="1" hangingPunct="1">
              <a:lnSpc>
                <a:spcPct val="90000"/>
              </a:lnSpc>
            </a:pPr>
            <a:endParaRPr lang="en-US" altLang="en-US" sz="2000"/>
          </a:p>
        </p:txBody>
      </p:sp>
      <p:sp>
        <p:nvSpPr>
          <p:cNvPr id="33797" name="Rectangle 9">
            <a:extLst>
              <a:ext uri="{FF2B5EF4-FFF2-40B4-BE49-F238E27FC236}">
                <a16:creationId xmlns:a16="http://schemas.microsoft.com/office/drawing/2014/main" id="{732F35C2-AA04-40C4-DFA1-D6159A9AF701}"/>
              </a:ext>
            </a:extLst>
          </p:cNvPr>
          <p:cNvSpPr>
            <a:spLocks noGrp="1" noChangeArrowheads="1"/>
          </p:cNvSpPr>
          <p:nvPr>
            <p:ph type="body" sz="half" idx="2"/>
          </p:nvPr>
        </p:nvSpPr>
        <p:spPr>
          <a:xfrm>
            <a:off x="4724400" y="2362200"/>
            <a:ext cx="3810000" cy="4114800"/>
          </a:xfrm>
        </p:spPr>
        <p:txBody>
          <a:bodyPr/>
          <a:lstStyle/>
          <a:p>
            <a:pPr eaLnBrk="1" hangingPunct="1">
              <a:buFontTx/>
              <a:buNone/>
            </a:pPr>
            <a:r>
              <a:rPr lang="en-US" altLang="en-US" sz="1800"/>
              <a:t>Manufacturing</a:t>
            </a:r>
          </a:p>
          <a:p>
            <a:pPr eaLnBrk="1" hangingPunct="1">
              <a:buFontTx/>
              <a:buNone/>
            </a:pPr>
            <a:r>
              <a:rPr lang="en-US" altLang="en-US" sz="1800"/>
              <a:t>Transportation/Distribution/</a:t>
            </a:r>
          </a:p>
          <a:p>
            <a:pPr eaLnBrk="1" hangingPunct="1">
              <a:buFontTx/>
              <a:buNone/>
            </a:pPr>
            <a:r>
              <a:rPr lang="en-US" altLang="en-US" sz="1800"/>
              <a:t>	Logistics</a:t>
            </a:r>
          </a:p>
          <a:p>
            <a:pPr eaLnBrk="1" hangingPunct="1">
              <a:buFontTx/>
              <a:buNone/>
            </a:pPr>
            <a:r>
              <a:rPr lang="en-US" altLang="en-US" sz="1800"/>
              <a:t>Arts/A-V Technology/Communications</a:t>
            </a:r>
          </a:p>
          <a:p>
            <a:pPr eaLnBrk="1" hangingPunct="1">
              <a:buFontTx/>
              <a:buNone/>
            </a:pPr>
            <a:r>
              <a:rPr lang="en-US" altLang="en-US" sz="1800"/>
              <a:t>Finance</a:t>
            </a:r>
          </a:p>
          <a:p>
            <a:pPr eaLnBrk="1" hangingPunct="1">
              <a:buFontTx/>
              <a:buNone/>
            </a:pPr>
            <a:r>
              <a:rPr lang="en-US" altLang="en-US" sz="1800"/>
              <a:t>Business/Management/</a:t>
            </a:r>
          </a:p>
          <a:p>
            <a:pPr eaLnBrk="1" hangingPunct="1">
              <a:buFontTx/>
              <a:buNone/>
            </a:pPr>
            <a:r>
              <a:rPr lang="en-US" altLang="en-US" sz="1800"/>
              <a:t>	Administration</a:t>
            </a:r>
          </a:p>
          <a:p>
            <a:pPr eaLnBrk="1" hangingPunct="1">
              <a:buFontTx/>
              <a:buNone/>
            </a:pPr>
            <a:r>
              <a:rPr lang="en-US" altLang="en-US" sz="1800"/>
              <a:t>Human Services</a:t>
            </a:r>
          </a:p>
          <a:p>
            <a:pPr eaLnBrk="1" hangingPunct="1">
              <a:buFontTx/>
              <a:buNone/>
            </a:pPr>
            <a:r>
              <a:rPr lang="en-US" altLang="en-US" sz="1800"/>
              <a:t>Education/Training</a:t>
            </a:r>
          </a:p>
          <a:p>
            <a:pPr eaLnBrk="1" hangingPunct="1">
              <a:buFontTx/>
              <a:buNone/>
            </a:pPr>
            <a:r>
              <a:rPr lang="en-US" altLang="en-US" sz="1800"/>
              <a:t>Hospitality/Tourism</a:t>
            </a:r>
            <a:endParaRPr lang="en-US" alt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5348EC74-DDF6-19EE-168A-01722B8307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C541CA-8734-0548-87C5-987DE46A6B3C}" type="slidenum">
              <a:rPr lang="en-US" altLang="en-US" sz="1400"/>
              <a:pPr/>
              <a:t>32</a:t>
            </a:fld>
            <a:endParaRPr lang="en-US" altLang="en-US" sz="1400"/>
          </a:p>
        </p:txBody>
      </p:sp>
      <p:sp>
        <p:nvSpPr>
          <p:cNvPr id="34819" name="Rectangle 6">
            <a:extLst>
              <a:ext uri="{FF2B5EF4-FFF2-40B4-BE49-F238E27FC236}">
                <a16:creationId xmlns:a16="http://schemas.microsoft.com/office/drawing/2014/main" id="{2A558A1A-9A15-B7E7-94A7-07632DD53631}"/>
              </a:ext>
            </a:extLst>
          </p:cNvPr>
          <p:cNvSpPr>
            <a:spLocks noGrp="1" noChangeArrowheads="1"/>
          </p:cNvSpPr>
          <p:nvPr>
            <p:ph type="body" idx="4294967295"/>
          </p:nvPr>
        </p:nvSpPr>
        <p:spPr>
          <a:xfrm>
            <a:off x="685800" y="2362200"/>
            <a:ext cx="7772400" cy="4953000"/>
          </a:xfrm>
        </p:spPr>
        <p:txBody>
          <a:bodyPr/>
          <a:lstStyle/>
          <a:p>
            <a:pPr eaLnBrk="1" hangingPunct="1">
              <a:lnSpc>
                <a:spcPct val="90000"/>
              </a:lnSpc>
            </a:pPr>
            <a:r>
              <a:rPr lang="en-US" altLang="en-US" sz="2800"/>
              <a:t>Usually a 2-year program that offers both educational and technical training opportunities.</a:t>
            </a:r>
          </a:p>
          <a:p>
            <a:pPr eaLnBrk="1" hangingPunct="1">
              <a:lnSpc>
                <a:spcPct val="90000"/>
              </a:lnSpc>
            </a:pPr>
            <a:r>
              <a:rPr lang="en-US" altLang="en-US" sz="2800"/>
              <a:t>Usually offers remedial courses in reading, math and writing.</a:t>
            </a:r>
          </a:p>
          <a:p>
            <a:pPr eaLnBrk="1" hangingPunct="1">
              <a:lnSpc>
                <a:spcPct val="90000"/>
              </a:lnSpc>
            </a:pPr>
            <a:r>
              <a:rPr lang="en-US" altLang="en-US" sz="2800"/>
              <a:t>Degrees offered:</a:t>
            </a:r>
          </a:p>
          <a:p>
            <a:pPr lvl="1" eaLnBrk="1" hangingPunct="1">
              <a:lnSpc>
                <a:spcPct val="90000"/>
              </a:lnSpc>
            </a:pPr>
            <a:r>
              <a:rPr lang="en-US" altLang="en-US" sz="2400"/>
              <a:t>Associate (2 year degree)</a:t>
            </a:r>
          </a:p>
          <a:p>
            <a:pPr lvl="1" eaLnBrk="1" hangingPunct="1">
              <a:lnSpc>
                <a:spcPct val="90000"/>
              </a:lnSpc>
            </a:pPr>
            <a:r>
              <a:rPr lang="en-US" altLang="en-US" sz="2400"/>
              <a:t>Certifications</a:t>
            </a:r>
          </a:p>
          <a:p>
            <a:pPr lvl="1" eaLnBrk="1" hangingPunct="1">
              <a:lnSpc>
                <a:spcPct val="90000"/>
              </a:lnSpc>
            </a:pPr>
            <a:r>
              <a:rPr lang="en-US" altLang="en-US" sz="2400"/>
              <a:t>Licensures</a:t>
            </a:r>
            <a:endParaRPr lang="en-US" altLang="en-US" sz="1600"/>
          </a:p>
          <a:p>
            <a:pPr eaLnBrk="1" hangingPunct="1">
              <a:lnSpc>
                <a:spcPct val="90000"/>
              </a:lnSpc>
            </a:pPr>
            <a:endParaRPr lang="en-US" altLang="en-US" sz="2800"/>
          </a:p>
          <a:p>
            <a:pPr eaLnBrk="1" hangingPunct="1">
              <a:lnSpc>
                <a:spcPct val="90000"/>
              </a:lnSpc>
            </a:pPr>
            <a:endParaRPr lang="en-US" altLang="en-US" sz="2800"/>
          </a:p>
        </p:txBody>
      </p:sp>
      <p:sp>
        <p:nvSpPr>
          <p:cNvPr id="34820" name="Rectangle 7">
            <a:extLst>
              <a:ext uri="{FF2B5EF4-FFF2-40B4-BE49-F238E27FC236}">
                <a16:creationId xmlns:a16="http://schemas.microsoft.com/office/drawing/2014/main" id="{2ED729F2-C7E1-F2CE-00E1-FFC6C8ABD078}"/>
              </a:ext>
            </a:extLst>
          </p:cNvPr>
          <p:cNvSpPr>
            <a:spLocks noGrp="1" noChangeArrowheads="1"/>
          </p:cNvSpPr>
          <p:nvPr>
            <p:ph type="title" idx="4294967295"/>
          </p:nvPr>
        </p:nvSpPr>
        <p:spPr bwMode="auto">
          <a:xfrm>
            <a:off x="-457200" y="1295400"/>
            <a:ext cx="7772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Community College</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77C086C3-7203-51E2-A552-A92FE43207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061F90-81B4-CF4C-86D7-EC92F0B258C9}" type="slidenum">
              <a:rPr lang="en-US" altLang="en-US" sz="1400"/>
              <a:pPr/>
              <a:t>33</a:t>
            </a:fld>
            <a:endParaRPr lang="en-US" altLang="en-US" sz="1400"/>
          </a:p>
        </p:txBody>
      </p:sp>
      <p:sp>
        <p:nvSpPr>
          <p:cNvPr id="35843" name="Rectangle 2">
            <a:extLst>
              <a:ext uri="{FF2B5EF4-FFF2-40B4-BE49-F238E27FC236}">
                <a16:creationId xmlns:a16="http://schemas.microsoft.com/office/drawing/2014/main" id="{C1721399-4977-21A1-DC61-F9AA9F36D3E9}"/>
              </a:ext>
            </a:extLst>
          </p:cNvPr>
          <p:cNvSpPr>
            <a:spLocks noGrp="1" noChangeArrowheads="1"/>
          </p:cNvSpPr>
          <p:nvPr>
            <p:ph type="title" idx="4294967295"/>
          </p:nvPr>
        </p:nvSpPr>
        <p:spPr bwMode="auto">
          <a:xfrm>
            <a:off x="0" y="1371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Community College</a:t>
            </a:r>
            <a:endParaRPr lang="en-US" altLang="en-US"/>
          </a:p>
        </p:txBody>
      </p:sp>
      <p:sp>
        <p:nvSpPr>
          <p:cNvPr id="35844" name="Rectangle 3">
            <a:extLst>
              <a:ext uri="{FF2B5EF4-FFF2-40B4-BE49-F238E27FC236}">
                <a16:creationId xmlns:a16="http://schemas.microsoft.com/office/drawing/2014/main" id="{2600CDB7-0BE4-EC9A-5FCA-7F1EF63B911A}"/>
              </a:ext>
            </a:extLst>
          </p:cNvPr>
          <p:cNvSpPr>
            <a:spLocks noGrp="1" noChangeArrowheads="1"/>
          </p:cNvSpPr>
          <p:nvPr>
            <p:ph type="body" idx="4294967295"/>
          </p:nvPr>
        </p:nvSpPr>
        <p:spPr>
          <a:xfrm>
            <a:off x="990600" y="2286000"/>
            <a:ext cx="7772400" cy="4114800"/>
          </a:xfrm>
        </p:spPr>
        <p:txBody>
          <a:bodyPr/>
          <a:lstStyle/>
          <a:p>
            <a:pPr eaLnBrk="1" hangingPunct="1">
              <a:lnSpc>
                <a:spcPct val="90000"/>
              </a:lnSpc>
            </a:pPr>
            <a:r>
              <a:rPr lang="en-US" altLang="en-US" sz="2800"/>
              <a:t>Sample programs offered:</a:t>
            </a:r>
          </a:p>
          <a:p>
            <a:pPr lvl="1" eaLnBrk="1" hangingPunct="1">
              <a:lnSpc>
                <a:spcPct val="90000"/>
              </a:lnSpc>
            </a:pPr>
            <a:r>
              <a:rPr lang="en-US" altLang="en-US"/>
              <a:t>Healthcare</a:t>
            </a:r>
          </a:p>
          <a:p>
            <a:pPr lvl="1" eaLnBrk="1" hangingPunct="1">
              <a:lnSpc>
                <a:spcPct val="90000"/>
              </a:lnSpc>
            </a:pPr>
            <a:r>
              <a:rPr lang="en-US" altLang="en-US"/>
              <a:t>Dentistry	</a:t>
            </a:r>
          </a:p>
          <a:p>
            <a:pPr lvl="1" eaLnBrk="1" hangingPunct="1">
              <a:lnSpc>
                <a:spcPct val="90000"/>
              </a:lnSpc>
            </a:pPr>
            <a:r>
              <a:rPr lang="en-US" altLang="en-US"/>
              <a:t>Hotel management</a:t>
            </a:r>
          </a:p>
          <a:p>
            <a:pPr lvl="1" eaLnBrk="1" hangingPunct="1">
              <a:lnSpc>
                <a:spcPct val="90000"/>
              </a:lnSpc>
            </a:pPr>
            <a:r>
              <a:rPr lang="en-US" altLang="en-US"/>
              <a:t>Childcare</a:t>
            </a:r>
          </a:p>
          <a:p>
            <a:pPr lvl="1" eaLnBrk="1" hangingPunct="1">
              <a:lnSpc>
                <a:spcPct val="90000"/>
              </a:lnSpc>
            </a:pPr>
            <a:r>
              <a:rPr lang="en-US" altLang="en-US"/>
              <a:t>Technology</a:t>
            </a:r>
          </a:p>
          <a:p>
            <a:pPr lvl="1" eaLnBrk="1" hangingPunct="1">
              <a:lnSpc>
                <a:spcPct val="90000"/>
              </a:lnSpc>
            </a:pPr>
            <a:r>
              <a:rPr lang="en-US" altLang="en-US"/>
              <a:t>Auto mechanics</a:t>
            </a:r>
          </a:p>
          <a:p>
            <a:pPr lvl="1" eaLnBrk="1" hangingPunct="1">
              <a:lnSpc>
                <a:spcPct val="90000"/>
              </a:lnSpc>
            </a:pPr>
            <a:r>
              <a:rPr lang="en-US" altLang="en-US"/>
              <a:t>Pre 4-Year College Program</a:t>
            </a:r>
            <a:endParaRPr lang="en-US" altLang="en-US" sz="2400"/>
          </a:p>
          <a:p>
            <a:pPr eaLnBrk="1" hangingPunct="1">
              <a:lnSpc>
                <a:spcPct val="90000"/>
              </a:lnSpc>
            </a:pPr>
            <a:endParaRPr lang="en-US" alt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57066520-FDC2-5292-3B72-9FB050E855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6E53F6-F6A4-D64E-B37B-B31C7C38C1D6}" type="slidenum">
              <a:rPr lang="en-US" altLang="en-US" sz="1400"/>
              <a:pPr/>
              <a:t>34</a:t>
            </a:fld>
            <a:endParaRPr lang="en-US" altLang="en-US" sz="1400"/>
          </a:p>
        </p:txBody>
      </p:sp>
      <p:sp>
        <p:nvSpPr>
          <p:cNvPr id="36867" name="Rectangle 2">
            <a:extLst>
              <a:ext uri="{FF2B5EF4-FFF2-40B4-BE49-F238E27FC236}">
                <a16:creationId xmlns:a16="http://schemas.microsoft.com/office/drawing/2014/main" id="{1E465159-45EF-CE80-80E2-68D09CB4BED5}"/>
              </a:ext>
            </a:extLst>
          </p:cNvPr>
          <p:cNvSpPr>
            <a:spLocks noGrp="1" noChangeArrowheads="1"/>
          </p:cNvSpPr>
          <p:nvPr>
            <p:ph type="title" idx="4294967295"/>
          </p:nvPr>
        </p:nvSpPr>
        <p:spPr bwMode="auto">
          <a:xfrm>
            <a:off x="0" y="1295400"/>
            <a:ext cx="70104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  Community College</a:t>
            </a:r>
            <a:endParaRPr lang="en-US" altLang="en-US"/>
          </a:p>
        </p:txBody>
      </p:sp>
      <p:sp>
        <p:nvSpPr>
          <p:cNvPr id="36868" name="Rectangle 3">
            <a:extLst>
              <a:ext uri="{FF2B5EF4-FFF2-40B4-BE49-F238E27FC236}">
                <a16:creationId xmlns:a16="http://schemas.microsoft.com/office/drawing/2014/main" id="{D48E1F45-7BC2-BCE6-5FA0-6A17737134D7}"/>
              </a:ext>
            </a:extLst>
          </p:cNvPr>
          <p:cNvSpPr>
            <a:spLocks noGrp="1" noChangeArrowheads="1"/>
          </p:cNvSpPr>
          <p:nvPr>
            <p:ph type="body" idx="4294967295"/>
          </p:nvPr>
        </p:nvSpPr>
        <p:spPr>
          <a:xfrm>
            <a:off x="685800" y="2133600"/>
            <a:ext cx="7772400" cy="4114800"/>
          </a:xfrm>
        </p:spPr>
        <p:txBody>
          <a:bodyPr/>
          <a:lstStyle/>
          <a:p>
            <a:pPr eaLnBrk="1" hangingPunct="1">
              <a:lnSpc>
                <a:spcPct val="90000"/>
              </a:lnSpc>
            </a:pPr>
            <a:r>
              <a:rPr lang="en-US" altLang="en-US"/>
              <a:t>You can start out at a community college to take basic classes and get comfortable with going to college.</a:t>
            </a:r>
          </a:p>
          <a:p>
            <a:pPr eaLnBrk="1" hangingPunct="1">
              <a:lnSpc>
                <a:spcPct val="90000"/>
              </a:lnSpc>
              <a:buFontTx/>
              <a:buNone/>
            </a:pPr>
            <a:endParaRPr lang="en-US" altLang="en-US"/>
          </a:p>
          <a:p>
            <a:pPr eaLnBrk="1" hangingPunct="1">
              <a:lnSpc>
                <a:spcPct val="90000"/>
              </a:lnSpc>
            </a:pPr>
            <a:r>
              <a:rPr lang="en-US" altLang="en-US"/>
              <a:t>You can transfer from a community college to a 4-year university or college in order to get a more advanced degree.</a:t>
            </a: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B9AFB77C-E295-8E76-0993-ED803EC067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1C3348-50A1-DB40-A609-39041C27FAAC}" type="slidenum">
              <a:rPr lang="en-US" altLang="en-US" sz="1400"/>
              <a:pPr/>
              <a:t>35</a:t>
            </a:fld>
            <a:endParaRPr lang="en-US" altLang="en-US" sz="1400"/>
          </a:p>
        </p:txBody>
      </p:sp>
      <p:sp>
        <p:nvSpPr>
          <p:cNvPr id="37891" name="Rectangle 2">
            <a:extLst>
              <a:ext uri="{FF2B5EF4-FFF2-40B4-BE49-F238E27FC236}">
                <a16:creationId xmlns:a16="http://schemas.microsoft.com/office/drawing/2014/main" id="{3F2011E8-7F89-8F94-2E58-C6D219E8BC3D}"/>
              </a:ext>
            </a:extLst>
          </p:cNvPr>
          <p:cNvSpPr>
            <a:spLocks noGrp="1" noChangeArrowheads="1"/>
          </p:cNvSpPr>
          <p:nvPr>
            <p:ph type="title" idx="4294967295"/>
          </p:nvPr>
        </p:nvSpPr>
        <p:spPr bwMode="auto">
          <a:xfrm>
            <a:off x="0" y="1447800"/>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University or Four Year College</a:t>
            </a:r>
            <a:endParaRPr lang="en-US" altLang="en-US">
              <a:latin typeface="ヒラギノ角ゴ Pro W3" pitchFamily="1" charset="-128"/>
            </a:endParaRPr>
          </a:p>
        </p:txBody>
      </p:sp>
      <p:sp>
        <p:nvSpPr>
          <p:cNvPr id="37892" name="Rectangle 3">
            <a:extLst>
              <a:ext uri="{FF2B5EF4-FFF2-40B4-BE49-F238E27FC236}">
                <a16:creationId xmlns:a16="http://schemas.microsoft.com/office/drawing/2014/main" id="{A9EF66FA-6D3E-AED4-29CC-6818C3B18E7E}"/>
              </a:ext>
            </a:extLst>
          </p:cNvPr>
          <p:cNvSpPr>
            <a:spLocks noGrp="1" noChangeArrowheads="1"/>
          </p:cNvSpPr>
          <p:nvPr>
            <p:ph type="body" idx="4294967295"/>
          </p:nvPr>
        </p:nvSpPr>
        <p:spPr>
          <a:xfrm>
            <a:off x="609600" y="2362200"/>
            <a:ext cx="7772400" cy="4114800"/>
          </a:xfrm>
        </p:spPr>
        <p:txBody>
          <a:bodyPr/>
          <a:lstStyle/>
          <a:p>
            <a:pPr eaLnBrk="1" hangingPunct="1">
              <a:lnSpc>
                <a:spcPct val="90000"/>
              </a:lnSpc>
            </a:pPr>
            <a:r>
              <a:rPr lang="en-US" altLang="en-US"/>
              <a:t>A program that offers a degree after four years of study.</a:t>
            </a:r>
          </a:p>
          <a:p>
            <a:pPr eaLnBrk="1" hangingPunct="1">
              <a:lnSpc>
                <a:spcPct val="90000"/>
              </a:lnSpc>
            </a:pPr>
            <a:r>
              <a:rPr lang="en-US" altLang="en-US"/>
              <a:t>A variety of program offerings are available, each with their own specific requirements.</a:t>
            </a:r>
          </a:p>
          <a:p>
            <a:pPr eaLnBrk="1" hangingPunct="1">
              <a:lnSpc>
                <a:spcPct val="90000"/>
              </a:lnSpc>
            </a:pPr>
            <a:r>
              <a:rPr lang="en-US" altLang="en-US"/>
              <a:t>If you start out at a community college first, be sure your classes will transfer to the 4-year college or university.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100557DC-A7ED-7622-3361-C93276E869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9D92DC-A8E1-E947-829D-3D5F43C945E1}" type="slidenum">
              <a:rPr lang="en-US" altLang="en-US" sz="1400"/>
              <a:pPr/>
              <a:t>36</a:t>
            </a:fld>
            <a:endParaRPr lang="en-US" altLang="en-US" sz="1400"/>
          </a:p>
        </p:txBody>
      </p:sp>
      <p:sp>
        <p:nvSpPr>
          <p:cNvPr id="38915" name="Rectangle 2">
            <a:extLst>
              <a:ext uri="{FF2B5EF4-FFF2-40B4-BE49-F238E27FC236}">
                <a16:creationId xmlns:a16="http://schemas.microsoft.com/office/drawing/2014/main" id="{48498F49-3B43-9C18-11EF-07675C7BCF81}"/>
              </a:ext>
            </a:extLst>
          </p:cNvPr>
          <p:cNvSpPr>
            <a:spLocks noGrp="1" noChangeArrowheads="1"/>
          </p:cNvSpPr>
          <p:nvPr>
            <p:ph type="title" idx="4294967295"/>
          </p:nvPr>
        </p:nvSpPr>
        <p:spPr bwMode="auto">
          <a:xfrm>
            <a:off x="228600" y="1524000"/>
            <a:ext cx="77724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University or Four Year College</a:t>
            </a:r>
            <a:endParaRPr lang="en-US" altLang="en-US"/>
          </a:p>
        </p:txBody>
      </p:sp>
      <p:sp>
        <p:nvSpPr>
          <p:cNvPr id="38916" name="Rectangle 3">
            <a:extLst>
              <a:ext uri="{FF2B5EF4-FFF2-40B4-BE49-F238E27FC236}">
                <a16:creationId xmlns:a16="http://schemas.microsoft.com/office/drawing/2014/main" id="{9FA900C8-D4DE-F6EA-72DF-A996B8925655}"/>
              </a:ext>
            </a:extLst>
          </p:cNvPr>
          <p:cNvSpPr>
            <a:spLocks noGrp="1" noChangeArrowheads="1"/>
          </p:cNvSpPr>
          <p:nvPr>
            <p:ph type="body" idx="4294967295"/>
          </p:nvPr>
        </p:nvSpPr>
        <p:spPr>
          <a:xfrm>
            <a:off x="609600" y="2438400"/>
            <a:ext cx="7772400" cy="4114800"/>
          </a:xfrm>
        </p:spPr>
        <p:txBody>
          <a:bodyPr/>
          <a:lstStyle/>
          <a:p>
            <a:pPr eaLnBrk="1" hangingPunct="1">
              <a:buFontTx/>
              <a:buNone/>
            </a:pPr>
            <a:r>
              <a:rPr lang="en-US" altLang="en-US"/>
              <a:t>   In addition to standard for-credit classes, most universities offer classes for audit or no credit so that you have the opportunity to participate in a class without the pressure of a grade.</a:t>
            </a:r>
          </a:p>
          <a:p>
            <a:pPr eaLnBrk="1" hangingPunct="1">
              <a:buFontTx/>
              <a:buNone/>
            </a:pP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91926CB0-31C8-C799-F562-EE86E2FA41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DBC12C-7D70-9647-A0FB-E08BC0B977B7}" type="slidenum">
              <a:rPr lang="en-US" altLang="en-US" sz="1400"/>
              <a:pPr/>
              <a:t>37</a:t>
            </a:fld>
            <a:endParaRPr lang="en-US" altLang="en-US" sz="1400"/>
          </a:p>
        </p:txBody>
      </p:sp>
      <p:sp>
        <p:nvSpPr>
          <p:cNvPr id="39939" name="Rectangle 2">
            <a:extLst>
              <a:ext uri="{FF2B5EF4-FFF2-40B4-BE49-F238E27FC236}">
                <a16:creationId xmlns:a16="http://schemas.microsoft.com/office/drawing/2014/main" id="{C7964AB0-4494-A1D7-71B9-0182A7580F99}"/>
              </a:ext>
            </a:extLst>
          </p:cNvPr>
          <p:cNvSpPr>
            <a:spLocks noGrp="1" noChangeArrowheads="1"/>
          </p:cNvSpPr>
          <p:nvPr>
            <p:ph type="title"/>
          </p:nvPr>
        </p:nvSpPr>
        <p:spPr bwMode="auto">
          <a:xfrm>
            <a:off x="-381000" y="1371600"/>
            <a:ext cx="6248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Military Education</a:t>
            </a:r>
            <a:endParaRPr lang="en-US" altLang="en-US"/>
          </a:p>
        </p:txBody>
      </p:sp>
      <p:sp>
        <p:nvSpPr>
          <p:cNvPr id="39940" name="Rectangle 5">
            <a:extLst>
              <a:ext uri="{FF2B5EF4-FFF2-40B4-BE49-F238E27FC236}">
                <a16:creationId xmlns:a16="http://schemas.microsoft.com/office/drawing/2014/main" id="{3010E0AB-F732-B0A7-2AF4-D56F0E819C8E}"/>
              </a:ext>
            </a:extLst>
          </p:cNvPr>
          <p:cNvSpPr>
            <a:spLocks noGrp="1" noChangeArrowheads="1"/>
          </p:cNvSpPr>
          <p:nvPr>
            <p:ph type="body" sz="half" idx="2"/>
          </p:nvPr>
        </p:nvSpPr>
        <p:spPr>
          <a:xfrm>
            <a:off x="5029200" y="1905000"/>
            <a:ext cx="3886200" cy="4572000"/>
          </a:xfrm>
        </p:spPr>
        <p:txBody>
          <a:bodyPr/>
          <a:lstStyle/>
          <a:p>
            <a:pPr eaLnBrk="1" hangingPunct="1">
              <a:lnSpc>
                <a:spcPct val="90000"/>
              </a:lnSpc>
              <a:buFontTx/>
              <a:buNone/>
            </a:pPr>
            <a:r>
              <a:rPr lang="en-US" altLang="en-US" sz="2800"/>
              <a:t>The military can train you for a variety of jobs.</a:t>
            </a:r>
          </a:p>
          <a:p>
            <a:pPr eaLnBrk="1" hangingPunct="1">
              <a:lnSpc>
                <a:spcPct val="90000"/>
              </a:lnSpc>
              <a:buFontTx/>
              <a:buNone/>
            </a:pPr>
            <a:r>
              <a:rPr lang="en-US" altLang="en-US" sz="2800"/>
              <a:t>You are eligible for educational benefits if you are active or reserve duty in the Army, Navy, Air Force or Marines, but you must first enlist in one branch of the service.</a:t>
            </a:r>
            <a:endParaRPr lang="en-US" altLang="en-US" sz="2400"/>
          </a:p>
          <a:p>
            <a:pPr eaLnBrk="1" hangingPunct="1">
              <a:lnSpc>
                <a:spcPct val="90000"/>
              </a:lnSpc>
              <a:buFontTx/>
              <a:buNone/>
            </a:pPr>
            <a:endParaRPr lang="en-US" altLang="en-US" sz="2400"/>
          </a:p>
        </p:txBody>
      </p:sp>
      <p:pic>
        <p:nvPicPr>
          <p:cNvPr id="39941" name="Picture 24">
            <a:extLst>
              <a:ext uri="{FF2B5EF4-FFF2-40B4-BE49-F238E27FC236}">
                <a16:creationId xmlns:a16="http://schemas.microsoft.com/office/drawing/2014/main" id="{1A3E5FF5-1384-9E17-6D72-532403AA6219}"/>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19200" y="2286000"/>
            <a:ext cx="2740025" cy="4114800"/>
          </a:xfrm>
          <a:noFill/>
        </p:spPr>
      </p:pic>
      <p:sp>
        <p:nvSpPr>
          <p:cNvPr id="39942" name="Text Box 25">
            <a:extLst>
              <a:ext uri="{FF2B5EF4-FFF2-40B4-BE49-F238E27FC236}">
                <a16:creationId xmlns:a16="http://schemas.microsoft.com/office/drawing/2014/main" id="{B91D4481-D786-F032-A0AC-7791DB2C4E07}"/>
              </a:ext>
            </a:extLst>
          </p:cNvPr>
          <p:cNvSpPr txBox="1">
            <a:spLocks noChangeArrowheads="1"/>
          </p:cNvSpPr>
          <p:nvPr/>
        </p:nvSpPr>
        <p:spPr bwMode="auto">
          <a:xfrm>
            <a:off x="762000" y="667385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a:extLst>
              <a:ext uri="{FF2B5EF4-FFF2-40B4-BE49-F238E27FC236}">
                <a16:creationId xmlns:a16="http://schemas.microsoft.com/office/drawing/2014/main" id="{4E78A4F4-CF1E-024D-EACA-D6A3A4A1F3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C13481-7B56-0043-9252-5056F294D30C}" type="slidenum">
              <a:rPr lang="en-US" altLang="en-US" sz="1400"/>
              <a:pPr/>
              <a:t>38</a:t>
            </a:fld>
            <a:endParaRPr lang="en-US" altLang="en-US" sz="1400"/>
          </a:p>
        </p:txBody>
      </p:sp>
      <p:sp>
        <p:nvSpPr>
          <p:cNvPr id="40963" name="Rectangle 2">
            <a:extLst>
              <a:ext uri="{FF2B5EF4-FFF2-40B4-BE49-F238E27FC236}">
                <a16:creationId xmlns:a16="http://schemas.microsoft.com/office/drawing/2014/main" id="{4C0B3905-7FD4-2A38-12A4-CD85AEB410D1}"/>
              </a:ext>
            </a:extLst>
          </p:cNvPr>
          <p:cNvSpPr>
            <a:spLocks noGrp="1" noChangeArrowheads="1"/>
          </p:cNvSpPr>
          <p:nvPr>
            <p:ph type="title"/>
          </p:nvPr>
        </p:nvSpPr>
        <p:spPr bwMode="auto">
          <a:xfrm>
            <a:off x="228600" y="1295400"/>
            <a:ext cx="6248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Military Education</a:t>
            </a:r>
            <a:endParaRPr lang="en-US" altLang="en-US"/>
          </a:p>
        </p:txBody>
      </p:sp>
      <p:sp>
        <p:nvSpPr>
          <p:cNvPr id="40964" name="Rectangle 4">
            <a:extLst>
              <a:ext uri="{FF2B5EF4-FFF2-40B4-BE49-F238E27FC236}">
                <a16:creationId xmlns:a16="http://schemas.microsoft.com/office/drawing/2014/main" id="{C501FFE3-6706-E646-A643-00762CB5784F}"/>
              </a:ext>
            </a:extLst>
          </p:cNvPr>
          <p:cNvSpPr>
            <a:spLocks noGrp="1" noChangeArrowheads="1"/>
          </p:cNvSpPr>
          <p:nvPr>
            <p:ph type="body" sz="half" idx="2"/>
          </p:nvPr>
        </p:nvSpPr>
        <p:spPr>
          <a:xfrm>
            <a:off x="4572000" y="2286000"/>
            <a:ext cx="3810000" cy="4114800"/>
          </a:xfrm>
        </p:spPr>
        <p:txBody>
          <a:bodyPr/>
          <a:lstStyle/>
          <a:p>
            <a:pPr eaLnBrk="1" hangingPunct="1">
              <a:lnSpc>
                <a:spcPct val="90000"/>
              </a:lnSpc>
            </a:pPr>
            <a:r>
              <a:rPr lang="en-US" altLang="en-US" sz="2800"/>
              <a:t>Other options for military education right after high school include Air Force, Naval, or Coast Guard Academies.</a:t>
            </a:r>
          </a:p>
          <a:p>
            <a:pPr eaLnBrk="1" hangingPunct="1">
              <a:lnSpc>
                <a:spcPct val="90000"/>
              </a:lnSpc>
            </a:pPr>
            <a:r>
              <a:rPr lang="en-US" altLang="en-US" sz="2800"/>
              <a:t>Require personal recommendations and good grades.</a:t>
            </a:r>
          </a:p>
        </p:txBody>
      </p:sp>
      <p:pic>
        <p:nvPicPr>
          <p:cNvPr id="40965" name="Picture 5">
            <a:extLst>
              <a:ext uri="{FF2B5EF4-FFF2-40B4-BE49-F238E27FC236}">
                <a16:creationId xmlns:a16="http://schemas.microsoft.com/office/drawing/2014/main" id="{C1C9A365-0EF8-A5D6-D0E1-245C2BA3FBB1}"/>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6800" y="2209800"/>
            <a:ext cx="2936875" cy="4114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BDFCD11B-2C63-059F-DFA9-0903A10947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472FA5-E6F8-1745-B3D1-C4C7F646E655}" type="slidenum">
              <a:rPr lang="en-US" altLang="en-US" sz="1400"/>
              <a:pPr/>
              <a:t>3</a:t>
            </a:fld>
            <a:endParaRPr lang="en-US" altLang="en-US" sz="1400"/>
          </a:p>
        </p:txBody>
      </p:sp>
      <p:sp>
        <p:nvSpPr>
          <p:cNvPr id="5123" name="Rectangle 2">
            <a:extLst>
              <a:ext uri="{FF2B5EF4-FFF2-40B4-BE49-F238E27FC236}">
                <a16:creationId xmlns:a16="http://schemas.microsoft.com/office/drawing/2014/main" id="{DA2954BE-06ED-B441-243E-0A6AE6A3B662}"/>
              </a:ext>
            </a:extLst>
          </p:cNvPr>
          <p:cNvSpPr>
            <a:spLocks noGrp="1" noChangeArrowheads="1"/>
          </p:cNvSpPr>
          <p:nvPr>
            <p:ph type="title"/>
          </p:nvPr>
        </p:nvSpPr>
        <p:spPr bwMode="auto">
          <a:xfrm>
            <a:off x="0" y="12192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5124" name="Rectangle 3">
            <a:extLst>
              <a:ext uri="{FF2B5EF4-FFF2-40B4-BE49-F238E27FC236}">
                <a16:creationId xmlns:a16="http://schemas.microsoft.com/office/drawing/2014/main" id="{964A3A48-54EF-5FB6-9548-B2D6F386AA80}"/>
              </a:ext>
            </a:extLst>
          </p:cNvPr>
          <p:cNvSpPr>
            <a:spLocks noGrp="1" noChangeArrowheads="1"/>
          </p:cNvSpPr>
          <p:nvPr>
            <p:ph type="body" sz="half" idx="1"/>
          </p:nvPr>
        </p:nvSpPr>
        <p:spPr>
          <a:xfrm>
            <a:off x="533400" y="2286000"/>
            <a:ext cx="3810000" cy="4114800"/>
          </a:xfrm>
        </p:spPr>
        <p:txBody>
          <a:bodyPr/>
          <a:lstStyle/>
          <a:p>
            <a:pPr eaLnBrk="1" hangingPunct="1"/>
            <a:r>
              <a:rPr lang="en-US" altLang="en-US"/>
              <a:t>You and your family will learn about different educational options available to you after high school graduation.</a:t>
            </a:r>
            <a:endParaRPr lang="en-US" altLang="en-US" sz="2800"/>
          </a:p>
        </p:txBody>
      </p:sp>
      <p:pic>
        <p:nvPicPr>
          <p:cNvPr id="5125" name="Picture 6" descr="20825708">
            <a:extLst>
              <a:ext uri="{FF2B5EF4-FFF2-40B4-BE49-F238E27FC236}">
                <a16:creationId xmlns:a16="http://schemas.microsoft.com/office/drawing/2014/main" id="{A43AA6AB-5BA0-9E03-39EB-85B3DD1DB4B0}"/>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648200" y="2217738"/>
            <a:ext cx="3810000" cy="3489325"/>
          </a:xfrm>
        </p:spPr>
      </p:pic>
      <p:sp>
        <p:nvSpPr>
          <p:cNvPr id="5126" name="Text Box 7">
            <a:extLst>
              <a:ext uri="{FF2B5EF4-FFF2-40B4-BE49-F238E27FC236}">
                <a16:creationId xmlns:a16="http://schemas.microsoft.com/office/drawing/2014/main" id="{95AA8A4E-F60D-B68B-BE16-97BA5CE6300F}"/>
              </a:ext>
            </a:extLst>
          </p:cNvPr>
          <p:cNvSpPr txBox="1">
            <a:spLocks noChangeArrowheads="1"/>
          </p:cNvSpPr>
          <p:nvPr/>
        </p:nvSpPr>
        <p:spPr bwMode="auto">
          <a:xfrm>
            <a:off x="441325" y="62817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648A366-5E52-DE73-1271-418ABED7DD74}"/>
              </a:ext>
            </a:extLst>
          </p:cNvPr>
          <p:cNvSpPr>
            <a:spLocks noGrp="1" noChangeArrowheads="1"/>
          </p:cNvSpPr>
          <p:nvPr>
            <p:ph type="ctrTitle"/>
          </p:nvPr>
        </p:nvSpPr>
        <p:spPr bwMode="auto">
          <a:xfrm>
            <a:off x="457200" y="1524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dirty="0"/>
              <a:t>Trade School and Apprenticeships</a:t>
            </a:r>
            <a:endParaRPr lang="en-US" altLang="en-US" dirty="0"/>
          </a:p>
        </p:txBody>
      </p:sp>
      <p:sp>
        <p:nvSpPr>
          <p:cNvPr id="41987" name="Rectangle 3">
            <a:extLst>
              <a:ext uri="{FF2B5EF4-FFF2-40B4-BE49-F238E27FC236}">
                <a16:creationId xmlns:a16="http://schemas.microsoft.com/office/drawing/2014/main" id="{4F1A8BFB-1C9B-8066-54BE-6942145E61C0}"/>
              </a:ext>
            </a:extLst>
          </p:cNvPr>
          <p:cNvSpPr>
            <a:spLocks noGrp="1" noChangeArrowheads="1"/>
          </p:cNvSpPr>
          <p:nvPr>
            <p:ph type="subTitle" idx="1"/>
          </p:nvPr>
        </p:nvSpPr>
        <p:spPr>
          <a:xfrm>
            <a:off x="3505200" y="2514600"/>
            <a:ext cx="5486400" cy="2819400"/>
          </a:xfrm>
        </p:spPr>
        <p:txBody>
          <a:bodyPr/>
          <a:lstStyle/>
          <a:p>
            <a:pPr algn="l" eaLnBrk="1" hangingPunct="1"/>
            <a:r>
              <a:rPr lang="en-US" altLang="en-US" dirty="0"/>
              <a:t>This website gives helpful information on apprenticeships and trade schools you could pursue. </a:t>
            </a:r>
          </a:p>
          <a:p>
            <a:pPr algn="l" eaLnBrk="1" hangingPunct="1"/>
            <a:endParaRPr lang="en-US" altLang="en-US" dirty="0"/>
          </a:p>
          <a:p>
            <a:pPr algn="l" eaLnBrk="1" hangingPunct="1"/>
            <a:r>
              <a:rPr lang="en-US" altLang="en-US" sz="2800" dirty="0">
                <a:hlinkClick r:id="rId2"/>
              </a:rPr>
              <a:t>https://www.apprenticeship.gov/</a:t>
            </a:r>
            <a:endParaRPr lang="en-US" altLang="en-US" dirty="0"/>
          </a:p>
        </p:txBody>
      </p:sp>
      <p:pic>
        <p:nvPicPr>
          <p:cNvPr id="41988" name="Picture 4">
            <a:extLst>
              <a:ext uri="{FF2B5EF4-FFF2-40B4-BE49-F238E27FC236}">
                <a16:creationId xmlns:a16="http://schemas.microsoft.com/office/drawing/2014/main" id="{2DD1D5BD-355C-8393-825E-E008B0B4B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27432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a:extLst>
              <a:ext uri="{FF2B5EF4-FFF2-40B4-BE49-F238E27FC236}">
                <a16:creationId xmlns:a16="http://schemas.microsoft.com/office/drawing/2014/main" id="{3AFC04E7-BC99-29E7-47F6-E25B6FC7CE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D24FEB-3E98-C84C-B5AC-3DFAADB0D713}" type="slidenum">
              <a:rPr lang="en-US" altLang="en-US" sz="1400"/>
              <a:pPr/>
              <a:t>40</a:t>
            </a:fld>
            <a:endParaRPr lang="en-US" altLang="en-US" sz="1400"/>
          </a:p>
        </p:txBody>
      </p:sp>
      <p:pic>
        <p:nvPicPr>
          <p:cNvPr id="43011" name="Picture 9" descr="33384120">
            <a:extLst>
              <a:ext uri="{FF2B5EF4-FFF2-40B4-BE49-F238E27FC236}">
                <a16:creationId xmlns:a16="http://schemas.microsoft.com/office/drawing/2014/main" id="{4C507476-AF78-3DEE-8F7D-BA6BAE40B8F9}"/>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86400" y="1905000"/>
            <a:ext cx="2532063" cy="4114800"/>
          </a:xfrm>
        </p:spPr>
      </p:pic>
      <p:sp>
        <p:nvSpPr>
          <p:cNvPr id="43012" name="Rectangle 2">
            <a:extLst>
              <a:ext uri="{FF2B5EF4-FFF2-40B4-BE49-F238E27FC236}">
                <a16:creationId xmlns:a16="http://schemas.microsoft.com/office/drawing/2014/main" id="{9692DADC-2B5B-D8B7-02B7-9947FA2CBA7A}"/>
              </a:ext>
            </a:extLst>
          </p:cNvPr>
          <p:cNvSpPr>
            <a:spLocks noGrp="1" noChangeArrowheads="1"/>
          </p:cNvSpPr>
          <p:nvPr>
            <p:ph type="title"/>
          </p:nvPr>
        </p:nvSpPr>
        <p:spPr bwMode="auto">
          <a:xfrm>
            <a:off x="304800" y="12192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t>CSI #1 - U.S.A</a:t>
            </a:r>
            <a:r>
              <a:rPr lang="en-US" altLang="en-US"/>
              <a:t>     </a:t>
            </a:r>
            <a:br>
              <a:rPr lang="en-US" altLang="en-US"/>
            </a:br>
            <a:r>
              <a:rPr lang="en-US" altLang="en-US" sz="3600"/>
              <a:t>(College Scene Investigation)</a:t>
            </a:r>
            <a:endParaRPr lang="en-US" altLang="en-US"/>
          </a:p>
        </p:txBody>
      </p:sp>
      <p:sp>
        <p:nvSpPr>
          <p:cNvPr id="43013" name="Rectangle 3">
            <a:extLst>
              <a:ext uri="{FF2B5EF4-FFF2-40B4-BE49-F238E27FC236}">
                <a16:creationId xmlns:a16="http://schemas.microsoft.com/office/drawing/2014/main" id="{20DED023-921A-1729-A1F9-72354AFB3457}"/>
              </a:ext>
            </a:extLst>
          </p:cNvPr>
          <p:cNvSpPr>
            <a:spLocks noGrp="1" noChangeArrowheads="1"/>
          </p:cNvSpPr>
          <p:nvPr>
            <p:ph type="body" sz="half" idx="1"/>
          </p:nvPr>
        </p:nvSpPr>
        <p:spPr>
          <a:xfrm>
            <a:off x="381000" y="2743200"/>
            <a:ext cx="4495800" cy="4114800"/>
          </a:xfrm>
        </p:spPr>
        <p:txBody>
          <a:bodyPr/>
          <a:lstStyle/>
          <a:p>
            <a:pPr eaLnBrk="1" hangingPunct="1"/>
            <a:r>
              <a:rPr lang="en-US" altLang="en-US" sz="2400" dirty="0"/>
              <a:t>Virtual visit: </a:t>
            </a:r>
            <a:r>
              <a:rPr lang="en-US" altLang="en-US" sz="2400" dirty="0">
                <a:hlinkClick r:id=""/>
              </a:rPr>
              <a:t>http://www.campustours.com</a:t>
            </a:r>
            <a:r>
              <a:rPr lang="en-US" altLang="en-US" sz="2400" dirty="0"/>
              <a:t> </a:t>
            </a:r>
          </a:p>
          <a:p>
            <a:pPr eaLnBrk="1" hangingPunct="1"/>
            <a:r>
              <a:rPr lang="en-US" altLang="en-US" sz="2400" dirty="0"/>
              <a:t>Visit in person:</a:t>
            </a:r>
          </a:p>
          <a:p>
            <a:pPr eaLnBrk="1" hangingPunct="1"/>
            <a:r>
              <a:rPr lang="en-US" altLang="en-US" sz="2400" dirty="0"/>
              <a:t>Phone:</a:t>
            </a:r>
          </a:p>
          <a:p>
            <a:pPr lvl="1" eaLnBrk="1" hangingPunct="1"/>
            <a:r>
              <a:rPr lang="en-US" altLang="en-US" sz="2000" dirty="0"/>
              <a:t>A community college, career technical, or 4-year college of your choice to get information.</a:t>
            </a:r>
          </a:p>
        </p:txBody>
      </p:sp>
      <p:sp>
        <p:nvSpPr>
          <p:cNvPr id="43014" name="Text Box 10">
            <a:extLst>
              <a:ext uri="{FF2B5EF4-FFF2-40B4-BE49-F238E27FC236}">
                <a16:creationId xmlns:a16="http://schemas.microsoft.com/office/drawing/2014/main" id="{A6366F5D-E7DB-79E1-4C78-6016A5DE8AC4}"/>
              </a:ext>
            </a:extLst>
          </p:cNvPr>
          <p:cNvSpPr txBox="1">
            <a:spLocks noChangeArrowheads="1"/>
          </p:cNvSpPr>
          <p:nvPr/>
        </p:nvSpPr>
        <p:spPr bwMode="auto">
          <a:xfrm>
            <a:off x="4708525" y="6067425"/>
            <a:ext cx="1792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(Activity #2)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E5C94872-D258-6F0E-0687-6033A94FDC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30EDFA-8F72-0A41-81BD-D3CE2A183A48}" type="slidenum">
              <a:rPr lang="en-US" altLang="en-US" sz="1400"/>
              <a:pPr/>
              <a:t>41</a:t>
            </a:fld>
            <a:endParaRPr lang="en-US" altLang="en-US" sz="1400"/>
          </a:p>
        </p:txBody>
      </p:sp>
      <p:sp>
        <p:nvSpPr>
          <p:cNvPr id="44035" name="Rectangle 2">
            <a:extLst>
              <a:ext uri="{FF2B5EF4-FFF2-40B4-BE49-F238E27FC236}">
                <a16:creationId xmlns:a16="http://schemas.microsoft.com/office/drawing/2014/main" id="{317E9C5B-10CE-7FA4-E976-CA3C1F7E1DA9}"/>
              </a:ext>
            </a:extLst>
          </p:cNvPr>
          <p:cNvSpPr>
            <a:spLocks noGrp="1" noChangeArrowheads="1"/>
          </p:cNvSpPr>
          <p:nvPr>
            <p:ph type="title"/>
          </p:nvPr>
        </p:nvSpPr>
        <p:spPr bwMode="auto">
          <a:xfrm>
            <a:off x="0" y="1371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CSI Worksheet 1</a:t>
            </a:r>
            <a:endParaRPr lang="en-US" altLang="en-US"/>
          </a:p>
        </p:txBody>
      </p:sp>
      <p:sp>
        <p:nvSpPr>
          <p:cNvPr id="44036" name="Rectangle 3">
            <a:extLst>
              <a:ext uri="{FF2B5EF4-FFF2-40B4-BE49-F238E27FC236}">
                <a16:creationId xmlns:a16="http://schemas.microsoft.com/office/drawing/2014/main" id="{5AE408CE-85F6-4932-321B-92AD134DA48C}"/>
              </a:ext>
            </a:extLst>
          </p:cNvPr>
          <p:cNvSpPr>
            <a:spLocks noGrp="1" noChangeArrowheads="1"/>
          </p:cNvSpPr>
          <p:nvPr>
            <p:ph type="body" idx="1"/>
          </p:nvPr>
        </p:nvSpPr>
        <p:spPr>
          <a:xfrm>
            <a:off x="1143000" y="2286000"/>
            <a:ext cx="7772400" cy="4114800"/>
          </a:xfrm>
        </p:spPr>
        <p:txBody>
          <a:bodyPr/>
          <a:lstStyle/>
          <a:p>
            <a:pPr eaLnBrk="1" hangingPunct="1"/>
            <a:r>
              <a:rPr lang="en-US" altLang="en-US"/>
              <a:t>Subject area of interest?</a:t>
            </a:r>
          </a:p>
          <a:p>
            <a:pPr eaLnBrk="1" hangingPunct="1"/>
            <a:r>
              <a:rPr lang="en-US" altLang="en-US"/>
              <a:t>Admission requirements?</a:t>
            </a:r>
          </a:p>
          <a:p>
            <a:pPr eaLnBrk="1" hangingPunct="1"/>
            <a:r>
              <a:rPr lang="en-US" altLang="en-US"/>
              <a:t>SAT or ACT scores?</a:t>
            </a:r>
          </a:p>
          <a:p>
            <a:pPr eaLnBrk="1" hangingPunct="1"/>
            <a:r>
              <a:rPr lang="en-US" altLang="en-US"/>
              <a:t>Cost?     Scholarships?</a:t>
            </a:r>
          </a:p>
          <a:p>
            <a:pPr eaLnBrk="1" hangingPunct="1"/>
            <a:r>
              <a:rPr lang="en-US" altLang="en-US"/>
              <a:t>Medical services?</a:t>
            </a:r>
          </a:p>
          <a:p>
            <a:pPr eaLnBrk="1" hangingPunct="1"/>
            <a:r>
              <a:rPr lang="en-US" altLang="en-US"/>
              <a:t>Transportation issues?</a:t>
            </a:r>
          </a:p>
          <a:p>
            <a:pPr eaLnBrk="1" hangingPunct="1"/>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0A23F3F6-CDD9-67BF-D662-36497DE70A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A1D7A3-AC62-384F-BCA0-A298C2CC6E8C}" type="slidenum">
              <a:rPr lang="en-US" altLang="en-US" sz="1400"/>
              <a:pPr/>
              <a:t>42</a:t>
            </a:fld>
            <a:endParaRPr lang="en-US" altLang="en-US" sz="1400"/>
          </a:p>
        </p:txBody>
      </p:sp>
      <p:sp>
        <p:nvSpPr>
          <p:cNvPr id="45059" name="Rectangle 2">
            <a:extLst>
              <a:ext uri="{FF2B5EF4-FFF2-40B4-BE49-F238E27FC236}">
                <a16:creationId xmlns:a16="http://schemas.microsoft.com/office/drawing/2014/main" id="{665C78E1-4759-1BDC-991A-45E7DA1CE216}"/>
              </a:ext>
            </a:extLst>
          </p:cNvPr>
          <p:cNvSpPr>
            <a:spLocks noGrp="1" noChangeArrowheads="1"/>
          </p:cNvSpPr>
          <p:nvPr>
            <p:ph type="title"/>
          </p:nvPr>
        </p:nvSpPr>
        <p:spPr bwMode="auto">
          <a:xfrm>
            <a:off x="304800" y="13716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CSI Worksheet Findings</a:t>
            </a:r>
            <a:endParaRPr lang="en-US" altLang="en-US"/>
          </a:p>
        </p:txBody>
      </p:sp>
      <p:sp>
        <p:nvSpPr>
          <p:cNvPr id="45060" name="Rectangle 3">
            <a:extLst>
              <a:ext uri="{FF2B5EF4-FFF2-40B4-BE49-F238E27FC236}">
                <a16:creationId xmlns:a16="http://schemas.microsoft.com/office/drawing/2014/main" id="{301331DA-B710-8399-94F0-7E90E3142B1B}"/>
              </a:ext>
            </a:extLst>
          </p:cNvPr>
          <p:cNvSpPr>
            <a:spLocks noGrp="1" noChangeArrowheads="1"/>
          </p:cNvSpPr>
          <p:nvPr>
            <p:ph type="body" idx="1"/>
          </p:nvPr>
        </p:nvSpPr>
        <p:spPr>
          <a:xfrm>
            <a:off x="914400" y="2362200"/>
            <a:ext cx="7772400" cy="4114800"/>
          </a:xfrm>
        </p:spPr>
        <p:txBody>
          <a:bodyPr/>
          <a:lstStyle/>
          <a:p>
            <a:pPr eaLnBrk="1" hangingPunct="1"/>
            <a:r>
              <a:rPr lang="en-US" altLang="en-US"/>
              <a:t>Dorm or housing?</a:t>
            </a:r>
          </a:p>
          <a:p>
            <a:pPr eaLnBrk="1" hangingPunct="1"/>
            <a:r>
              <a:rPr lang="en-US" altLang="en-US"/>
              <a:t>Classrooms?</a:t>
            </a:r>
          </a:p>
          <a:p>
            <a:pPr eaLnBrk="1" hangingPunct="1"/>
            <a:r>
              <a:rPr lang="en-US" altLang="en-US"/>
              <a:t>Teachers?</a:t>
            </a:r>
          </a:p>
          <a:p>
            <a:pPr eaLnBrk="1" hangingPunct="1"/>
            <a:r>
              <a:rPr lang="en-US" altLang="en-US"/>
              <a:t>Students?</a:t>
            </a:r>
          </a:p>
          <a:p>
            <a:pPr eaLnBrk="1" hangingPunct="1"/>
            <a:r>
              <a:rPr lang="en-US" altLang="en-US"/>
              <a:t>Recreation?</a:t>
            </a:r>
          </a:p>
          <a:p>
            <a:pPr eaLnBrk="1" hangingPunct="1"/>
            <a:r>
              <a:rPr lang="en-US" altLang="en-US" b="1" i="1"/>
              <a:t>Disability services?</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DEE5127D-BF17-9634-A4AD-D2C21D58C8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20B03B-51C7-E548-9799-7DF4C651F436}" type="slidenum">
              <a:rPr lang="en-US" altLang="en-US" sz="1400"/>
              <a:pPr/>
              <a:t>43</a:t>
            </a:fld>
            <a:endParaRPr lang="en-US" altLang="en-US" sz="1400"/>
          </a:p>
        </p:txBody>
      </p:sp>
      <p:sp>
        <p:nvSpPr>
          <p:cNvPr id="46083" name="Rectangle 2">
            <a:extLst>
              <a:ext uri="{FF2B5EF4-FFF2-40B4-BE49-F238E27FC236}">
                <a16:creationId xmlns:a16="http://schemas.microsoft.com/office/drawing/2014/main" id="{ED46AD5F-0201-1718-D4CE-71D43DE324D9}"/>
              </a:ext>
            </a:extLst>
          </p:cNvPr>
          <p:cNvSpPr>
            <a:spLocks noGrp="1" noChangeArrowheads="1"/>
          </p:cNvSpPr>
          <p:nvPr>
            <p:ph type="title" idx="4294967295"/>
          </p:nvPr>
        </p:nvSpPr>
        <p:spPr bwMode="auto">
          <a:xfrm>
            <a:off x="381000" y="1295400"/>
            <a:ext cx="4876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Disability Services</a:t>
            </a:r>
            <a:br>
              <a:rPr lang="en-US" altLang="en-US"/>
            </a:br>
            <a:r>
              <a:rPr lang="en-US" altLang="en-US" sz="4000"/>
              <a:t>Disclosure</a:t>
            </a:r>
            <a:endParaRPr lang="en-US" altLang="en-US"/>
          </a:p>
        </p:txBody>
      </p:sp>
      <p:sp>
        <p:nvSpPr>
          <p:cNvPr id="46084" name="Rectangle 3">
            <a:extLst>
              <a:ext uri="{FF2B5EF4-FFF2-40B4-BE49-F238E27FC236}">
                <a16:creationId xmlns:a16="http://schemas.microsoft.com/office/drawing/2014/main" id="{BDDD2B85-43B3-F17C-2DA7-F50E48D35682}"/>
              </a:ext>
            </a:extLst>
          </p:cNvPr>
          <p:cNvSpPr>
            <a:spLocks noGrp="1" noChangeArrowheads="1"/>
          </p:cNvSpPr>
          <p:nvPr>
            <p:ph type="body" idx="4294967295"/>
          </p:nvPr>
        </p:nvSpPr>
        <p:spPr>
          <a:xfrm>
            <a:off x="1371600" y="2743200"/>
            <a:ext cx="7772400" cy="4114800"/>
          </a:xfrm>
        </p:spPr>
        <p:txBody>
          <a:bodyPr/>
          <a:lstStyle/>
          <a:p>
            <a:pPr eaLnBrk="1" hangingPunct="1"/>
            <a:r>
              <a:rPr lang="en-US" altLang="en-US"/>
              <a:t>When applying for admission to a college, you do not have to identify yourself as having a disability.</a:t>
            </a:r>
          </a:p>
        </p:txBody>
      </p:sp>
      <p:pic>
        <p:nvPicPr>
          <p:cNvPr id="46085" name="Picture 4">
            <a:extLst>
              <a:ext uri="{FF2B5EF4-FFF2-40B4-BE49-F238E27FC236}">
                <a16:creationId xmlns:a16="http://schemas.microsoft.com/office/drawing/2014/main" id="{3D0C8918-2E1D-73D3-46AA-E00D60075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34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6620DBCC-CD9F-AA6B-6D1B-7F1072D07A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435E17-FA70-4148-A6C3-F9AA34333FD7}" type="slidenum">
              <a:rPr lang="en-US" altLang="en-US" sz="1400"/>
              <a:pPr/>
              <a:t>44</a:t>
            </a:fld>
            <a:endParaRPr lang="en-US" altLang="en-US" sz="1400"/>
          </a:p>
        </p:txBody>
      </p:sp>
      <p:sp>
        <p:nvSpPr>
          <p:cNvPr id="47107" name="Rectangle 2">
            <a:extLst>
              <a:ext uri="{FF2B5EF4-FFF2-40B4-BE49-F238E27FC236}">
                <a16:creationId xmlns:a16="http://schemas.microsoft.com/office/drawing/2014/main" id="{02847404-4158-CAE1-E378-94DB45C8FA5E}"/>
              </a:ext>
            </a:extLst>
          </p:cNvPr>
          <p:cNvSpPr>
            <a:spLocks noGrp="1" noChangeArrowheads="1"/>
          </p:cNvSpPr>
          <p:nvPr>
            <p:ph type="title" idx="4294967295"/>
          </p:nvPr>
        </p:nvSpPr>
        <p:spPr bwMode="auto">
          <a:xfrm>
            <a:off x="381000" y="1295400"/>
            <a:ext cx="4876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a:t>Disclosure</a:t>
            </a:r>
            <a:endParaRPr lang="en-US" altLang="en-US"/>
          </a:p>
        </p:txBody>
      </p:sp>
      <p:sp>
        <p:nvSpPr>
          <p:cNvPr id="47108" name="Rectangle 3">
            <a:extLst>
              <a:ext uri="{FF2B5EF4-FFF2-40B4-BE49-F238E27FC236}">
                <a16:creationId xmlns:a16="http://schemas.microsoft.com/office/drawing/2014/main" id="{51030236-14CD-BDD1-1C51-2101FEC07CDE}"/>
              </a:ext>
            </a:extLst>
          </p:cNvPr>
          <p:cNvSpPr>
            <a:spLocks noGrp="1" noChangeArrowheads="1"/>
          </p:cNvSpPr>
          <p:nvPr>
            <p:ph type="body" idx="4294967295"/>
          </p:nvPr>
        </p:nvSpPr>
        <p:spPr>
          <a:xfrm>
            <a:off x="609600" y="3352800"/>
            <a:ext cx="7772400" cy="3124200"/>
          </a:xfrm>
        </p:spPr>
        <p:txBody>
          <a:bodyPr/>
          <a:lstStyle/>
          <a:p>
            <a:pPr eaLnBrk="1" hangingPunct="1">
              <a:buFontTx/>
              <a:buNone/>
            </a:pPr>
            <a:endParaRPr lang="en-US" altLang="en-US" sz="2800"/>
          </a:p>
          <a:p>
            <a:pPr eaLnBrk="1" hangingPunct="1"/>
            <a:r>
              <a:rPr lang="en-US" altLang="en-US" sz="2800"/>
              <a:t>However, </a:t>
            </a:r>
            <a:r>
              <a:rPr lang="en-US" altLang="en-US" sz="2800" i="1"/>
              <a:t>AFTER</a:t>
            </a:r>
            <a:r>
              <a:rPr lang="en-US" altLang="en-US" sz="2800"/>
              <a:t> you’ve been admitted, you </a:t>
            </a:r>
            <a:r>
              <a:rPr lang="en-US" altLang="en-US" sz="2800" i="1"/>
              <a:t>MUST</a:t>
            </a:r>
            <a:r>
              <a:rPr lang="en-US" altLang="en-US" sz="2800"/>
              <a:t> identify yourself as a person with a disability, provide required documentation, and request disability services </a:t>
            </a:r>
            <a:r>
              <a:rPr lang="en-US" altLang="en-US" sz="2800" u="sng"/>
              <a:t>in order to obtain accommodations to meet your needs.</a:t>
            </a:r>
            <a:endParaRPr lang="en-US" altLang="en-US" sz="2800"/>
          </a:p>
        </p:txBody>
      </p:sp>
      <p:pic>
        <p:nvPicPr>
          <p:cNvPr id="47109" name="Picture 4">
            <a:extLst>
              <a:ext uri="{FF2B5EF4-FFF2-40B4-BE49-F238E27FC236}">
                <a16:creationId xmlns:a16="http://schemas.microsoft.com/office/drawing/2014/main" id="{2E4C8119-7197-4549-3DFA-68C8E4F91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44713"/>
            <a:ext cx="563880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BF9F4A50-1F44-CC28-0914-DB5CDC99AD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A5AF9B-67B3-4F4C-8A1C-9F85C64EDFAA}" type="slidenum">
              <a:rPr lang="en-US" altLang="en-US" sz="1400"/>
              <a:pPr/>
              <a:t>45</a:t>
            </a:fld>
            <a:endParaRPr lang="en-US" altLang="en-US" sz="1400"/>
          </a:p>
        </p:txBody>
      </p:sp>
      <p:sp>
        <p:nvSpPr>
          <p:cNvPr id="48131" name="Rectangle 2">
            <a:extLst>
              <a:ext uri="{FF2B5EF4-FFF2-40B4-BE49-F238E27FC236}">
                <a16:creationId xmlns:a16="http://schemas.microsoft.com/office/drawing/2014/main" id="{C7F65E8A-FC84-EFA1-1302-0E7BE28379FD}"/>
              </a:ext>
            </a:extLst>
          </p:cNvPr>
          <p:cNvSpPr>
            <a:spLocks noGrp="1" noChangeArrowheads="1"/>
          </p:cNvSpPr>
          <p:nvPr>
            <p:ph type="title"/>
          </p:nvPr>
        </p:nvSpPr>
        <p:spPr bwMode="auto">
          <a:xfrm>
            <a:off x="0" y="1219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i="1"/>
              <a:t>Confidentiality</a:t>
            </a:r>
            <a:endParaRPr lang="en-US" altLang="en-US"/>
          </a:p>
        </p:txBody>
      </p:sp>
      <p:sp>
        <p:nvSpPr>
          <p:cNvPr id="48132" name="Rectangle 3">
            <a:extLst>
              <a:ext uri="{FF2B5EF4-FFF2-40B4-BE49-F238E27FC236}">
                <a16:creationId xmlns:a16="http://schemas.microsoft.com/office/drawing/2014/main" id="{1B84901F-9348-7E0B-BA7F-FA68FC6F18AC}"/>
              </a:ext>
            </a:extLst>
          </p:cNvPr>
          <p:cNvSpPr>
            <a:spLocks noGrp="1" noChangeArrowheads="1"/>
          </p:cNvSpPr>
          <p:nvPr>
            <p:ph type="body" idx="1"/>
          </p:nvPr>
        </p:nvSpPr>
        <p:spPr>
          <a:xfrm>
            <a:off x="304800" y="2209800"/>
            <a:ext cx="7772400" cy="4114800"/>
          </a:xfrm>
        </p:spPr>
        <p:txBody>
          <a:bodyPr/>
          <a:lstStyle/>
          <a:p>
            <a:pPr eaLnBrk="1" hangingPunct="1"/>
            <a:r>
              <a:rPr lang="en-US" altLang="en-US" sz="2000"/>
              <a:t>Together with your family and teachers, you will be compiling information that is personal and private. This means you do not have to reveal or discuss this information with anyone else, unless you want to.</a:t>
            </a:r>
          </a:p>
          <a:p>
            <a:pPr eaLnBrk="1" hangingPunct="1">
              <a:buFontTx/>
              <a:buNone/>
            </a:pPr>
            <a:endParaRPr lang="en-US" altLang="en-US" sz="2000"/>
          </a:p>
          <a:p>
            <a:pPr eaLnBrk="1" hangingPunct="1"/>
            <a:r>
              <a:rPr lang="en-US" altLang="en-US" sz="2000"/>
              <a:t>However, there may be times that you’ll need to reveal information about yourself so that you can get help if you need it for work, more education, or living.</a:t>
            </a:r>
          </a:p>
          <a:p>
            <a:pPr eaLnBrk="1" hangingPunct="1">
              <a:buFontTx/>
              <a:buNone/>
            </a:pPr>
            <a:r>
              <a:rPr lang="en-US" altLang="en-US" sz="2000"/>
              <a:t> </a:t>
            </a:r>
          </a:p>
          <a:p>
            <a:pPr eaLnBrk="1" hangingPunct="1"/>
            <a:r>
              <a:rPr lang="en-US" altLang="en-US" sz="2000"/>
              <a:t>Do your remember what “confidential” means?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a:extLst>
              <a:ext uri="{FF2B5EF4-FFF2-40B4-BE49-F238E27FC236}">
                <a16:creationId xmlns:a16="http://schemas.microsoft.com/office/drawing/2014/main" id="{7F89D7C0-E152-BE73-AD2C-3AFBCE27A4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036A93-BAAF-6A4F-BB88-F4038E3D94F8}" type="slidenum">
              <a:rPr lang="en-US" altLang="en-US" sz="1400"/>
              <a:pPr/>
              <a:t>46</a:t>
            </a:fld>
            <a:endParaRPr lang="en-US" altLang="en-US" sz="1400"/>
          </a:p>
        </p:txBody>
      </p:sp>
      <p:sp>
        <p:nvSpPr>
          <p:cNvPr id="49155" name="Rectangle 2">
            <a:extLst>
              <a:ext uri="{FF2B5EF4-FFF2-40B4-BE49-F238E27FC236}">
                <a16:creationId xmlns:a16="http://schemas.microsoft.com/office/drawing/2014/main" id="{A431DF80-C158-72B0-DDC0-FE4A515C0300}"/>
              </a:ext>
            </a:extLst>
          </p:cNvPr>
          <p:cNvSpPr>
            <a:spLocks noGrp="1" noChangeArrowheads="1"/>
          </p:cNvSpPr>
          <p:nvPr>
            <p:ph type="title"/>
          </p:nvPr>
        </p:nvSpPr>
        <p:spPr bwMode="auto">
          <a:xfrm>
            <a:off x="-152400" y="12192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Confidentiality Reminder: </a:t>
            </a:r>
            <a:endParaRPr lang="en-US" altLang="en-US"/>
          </a:p>
        </p:txBody>
      </p:sp>
      <p:sp>
        <p:nvSpPr>
          <p:cNvPr id="49156" name="Rectangle 3">
            <a:extLst>
              <a:ext uri="{FF2B5EF4-FFF2-40B4-BE49-F238E27FC236}">
                <a16:creationId xmlns:a16="http://schemas.microsoft.com/office/drawing/2014/main" id="{60DA178F-2FBB-FDF0-CB2B-73F2A8811174}"/>
              </a:ext>
            </a:extLst>
          </p:cNvPr>
          <p:cNvSpPr>
            <a:spLocks noGrp="1" noChangeArrowheads="1"/>
          </p:cNvSpPr>
          <p:nvPr>
            <p:ph type="body" sz="half" idx="1"/>
          </p:nvPr>
        </p:nvSpPr>
        <p:spPr>
          <a:xfrm>
            <a:off x="0" y="2743200"/>
            <a:ext cx="3657600" cy="3733800"/>
          </a:xfrm>
        </p:spPr>
        <p:txBody>
          <a:bodyPr/>
          <a:lstStyle/>
          <a:p>
            <a:pPr eaLnBrk="1" hangingPunct="1">
              <a:buFontTx/>
              <a:buNone/>
            </a:pPr>
            <a:r>
              <a:rPr lang="en-US" altLang="en-US" sz="2400" b="1"/>
              <a:t>*FERPA</a:t>
            </a:r>
            <a:r>
              <a:rPr lang="en-US" altLang="en-US" sz="2000"/>
              <a:t>: Family Educational</a:t>
            </a:r>
          </a:p>
          <a:p>
            <a:pPr eaLnBrk="1" hangingPunct="1">
              <a:buFontTx/>
              <a:buNone/>
            </a:pPr>
            <a:r>
              <a:rPr lang="en-US" altLang="en-US" sz="2000"/>
              <a:t>Rights and Privacy Act. This</a:t>
            </a:r>
          </a:p>
          <a:p>
            <a:pPr eaLnBrk="1" hangingPunct="1">
              <a:buFontTx/>
              <a:buNone/>
            </a:pPr>
            <a:r>
              <a:rPr lang="en-US" altLang="en-US" sz="2000"/>
              <a:t>act keeps your </a:t>
            </a:r>
            <a:r>
              <a:rPr lang="en-US" altLang="en-US" sz="2000" b="1" i="1"/>
              <a:t>educational</a:t>
            </a:r>
            <a:endParaRPr lang="en-US" altLang="en-US" sz="2000"/>
          </a:p>
          <a:p>
            <a:pPr eaLnBrk="1" hangingPunct="1">
              <a:buFontTx/>
              <a:buNone/>
            </a:pPr>
            <a:r>
              <a:rPr lang="en-US" altLang="en-US" sz="2000"/>
              <a:t>records and information out of</a:t>
            </a:r>
          </a:p>
          <a:p>
            <a:pPr eaLnBrk="1" hangingPunct="1">
              <a:buFontTx/>
              <a:buNone/>
            </a:pPr>
            <a:r>
              <a:rPr lang="en-US" altLang="en-US" sz="2000"/>
              <a:t>the hands of people who</a:t>
            </a:r>
          </a:p>
          <a:p>
            <a:pPr eaLnBrk="1" hangingPunct="1">
              <a:buFontTx/>
              <a:buNone/>
            </a:pPr>
            <a:r>
              <a:rPr lang="en-US" altLang="en-US" sz="2000"/>
              <a:t>should not have them. Your</a:t>
            </a:r>
          </a:p>
          <a:p>
            <a:pPr eaLnBrk="1" hangingPunct="1">
              <a:buFontTx/>
              <a:buNone/>
            </a:pPr>
            <a:r>
              <a:rPr lang="en-US" altLang="en-US" sz="2000"/>
              <a:t>school protects your records. </a:t>
            </a:r>
            <a:endParaRPr lang="en-US" altLang="en-US" sz="2400"/>
          </a:p>
        </p:txBody>
      </p:sp>
      <p:sp>
        <p:nvSpPr>
          <p:cNvPr id="49157" name="Rectangle 4">
            <a:extLst>
              <a:ext uri="{FF2B5EF4-FFF2-40B4-BE49-F238E27FC236}">
                <a16:creationId xmlns:a16="http://schemas.microsoft.com/office/drawing/2014/main" id="{E2703489-9DB6-A332-7647-B3EB0FD9E86F}"/>
              </a:ext>
            </a:extLst>
          </p:cNvPr>
          <p:cNvSpPr>
            <a:spLocks noGrp="1" noChangeArrowheads="1"/>
          </p:cNvSpPr>
          <p:nvPr>
            <p:ph type="body" sz="half" idx="2"/>
          </p:nvPr>
        </p:nvSpPr>
        <p:spPr>
          <a:xfrm>
            <a:off x="5029200" y="2743200"/>
            <a:ext cx="3429000" cy="3733800"/>
          </a:xfrm>
        </p:spPr>
        <p:txBody>
          <a:bodyPr/>
          <a:lstStyle/>
          <a:p>
            <a:pPr eaLnBrk="1" hangingPunct="1">
              <a:buFontTx/>
              <a:buNone/>
            </a:pPr>
            <a:r>
              <a:rPr lang="en-US" altLang="en-US" sz="2400" b="1"/>
              <a:t>	HIPAA</a:t>
            </a:r>
            <a:r>
              <a:rPr lang="en-US" altLang="en-US" sz="2000"/>
              <a:t>: Health Insurance Portability and Accountability  Act. This act keeps your personal </a:t>
            </a:r>
            <a:r>
              <a:rPr lang="en-US" altLang="en-US" sz="2000" b="1" i="1"/>
              <a:t>health and medical</a:t>
            </a:r>
            <a:r>
              <a:rPr lang="en-US" altLang="en-US" sz="2000"/>
              <a:t> information out of the hands of people who should not have it.</a:t>
            </a:r>
          </a:p>
        </p:txBody>
      </p:sp>
      <p:sp>
        <p:nvSpPr>
          <p:cNvPr id="49158" name="Text Box 5">
            <a:extLst>
              <a:ext uri="{FF2B5EF4-FFF2-40B4-BE49-F238E27FC236}">
                <a16:creationId xmlns:a16="http://schemas.microsoft.com/office/drawing/2014/main" id="{AEB3B388-E0E2-EE64-C76E-77E55DF7B79C}"/>
              </a:ext>
            </a:extLst>
          </p:cNvPr>
          <p:cNvSpPr txBox="1">
            <a:spLocks noChangeArrowheads="1"/>
          </p:cNvSpPr>
          <p:nvPr/>
        </p:nvSpPr>
        <p:spPr bwMode="auto">
          <a:xfrm>
            <a:off x="609600" y="1752600"/>
            <a:ext cx="6318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a:latin typeface="Helvetica" pitchFamily="2" charset="0"/>
              </a:rPr>
              <a:t>These laws help ensure that your educational</a:t>
            </a:r>
          </a:p>
          <a:p>
            <a:r>
              <a:rPr lang="en-US" altLang="en-US" i="1">
                <a:latin typeface="Helvetica" pitchFamily="2" charset="0"/>
              </a:rPr>
              <a:t>and medical information remains confidential.</a:t>
            </a:r>
            <a:endParaRPr lang="en-US" altLang="en-US">
              <a:latin typeface="Helvetica" pitchFamily="2" charset="0"/>
            </a:endParaRPr>
          </a:p>
        </p:txBody>
      </p:sp>
      <p:pic>
        <p:nvPicPr>
          <p:cNvPr id="49159" name="Picture 6">
            <a:extLst>
              <a:ext uri="{FF2B5EF4-FFF2-40B4-BE49-F238E27FC236}">
                <a16:creationId xmlns:a16="http://schemas.microsoft.com/office/drawing/2014/main" id="{0D28BA22-8D17-E5B5-E2E9-BAF8CC015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EB6D8DFE-060C-8567-FB26-990D0782C0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57C3B5-1360-E44F-AB8A-4B9F84CE5B41}" type="slidenum">
              <a:rPr lang="en-US" altLang="en-US" sz="1400"/>
              <a:pPr/>
              <a:t>47</a:t>
            </a:fld>
            <a:endParaRPr lang="en-US" altLang="en-US" sz="1400"/>
          </a:p>
        </p:txBody>
      </p:sp>
      <p:sp>
        <p:nvSpPr>
          <p:cNvPr id="50179" name="Text Box 2">
            <a:extLst>
              <a:ext uri="{FF2B5EF4-FFF2-40B4-BE49-F238E27FC236}">
                <a16:creationId xmlns:a16="http://schemas.microsoft.com/office/drawing/2014/main" id="{669DC093-3A32-DF55-B523-13313E4EF568}"/>
              </a:ext>
            </a:extLst>
          </p:cNvPr>
          <p:cNvSpPr txBox="1">
            <a:spLocks noChangeArrowheads="1"/>
          </p:cNvSpPr>
          <p:nvPr/>
        </p:nvSpPr>
        <p:spPr bwMode="auto">
          <a:xfrm>
            <a:off x="457200" y="1524000"/>
            <a:ext cx="8061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CSI  (#2) Disability Support Services</a:t>
            </a:r>
            <a:endParaRPr lang="en-US" altLang="en-US" sz="3600"/>
          </a:p>
          <a:p>
            <a:r>
              <a:rPr lang="en-US" altLang="en-US" sz="3600"/>
              <a:t>Activity #3</a:t>
            </a:r>
          </a:p>
        </p:txBody>
      </p:sp>
      <p:sp>
        <p:nvSpPr>
          <p:cNvPr id="50180" name="Text Box 4">
            <a:extLst>
              <a:ext uri="{FF2B5EF4-FFF2-40B4-BE49-F238E27FC236}">
                <a16:creationId xmlns:a16="http://schemas.microsoft.com/office/drawing/2014/main" id="{A42CAD64-3AD2-6D17-5FB5-E3BDA32872AA}"/>
              </a:ext>
            </a:extLst>
          </p:cNvPr>
          <p:cNvSpPr txBox="1">
            <a:spLocks noChangeArrowheads="1"/>
          </p:cNvSpPr>
          <p:nvPr/>
        </p:nvSpPr>
        <p:spPr bwMode="auto">
          <a:xfrm>
            <a:off x="365125" y="2895600"/>
            <a:ext cx="87788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From the program that you contact, find out about the disability accommodations that would be available to you, using the worksheet provided.</a:t>
            </a:r>
            <a:endParaRPr lang="en-US" altLang="en-US" sz="2800"/>
          </a:p>
          <a:p>
            <a:endParaRPr lang="en-US" altLang="en-US" sz="2800"/>
          </a:p>
          <a:p>
            <a:endParaRPr lang="en-US" altLang="en-US" sz="2800"/>
          </a:p>
        </p:txBody>
      </p:sp>
      <p:pic>
        <p:nvPicPr>
          <p:cNvPr id="50181" name="Picture 5">
            <a:extLst>
              <a:ext uri="{FF2B5EF4-FFF2-40B4-BE49-F238E27FC236}">
                <a16:creationId xmlns:a16="http://schemas.microsoft.com/office/drawing/2014/main" id="{F9679DA5-512F-68C0-72E8-9B17BDCF9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724400"/>
            <a:ext cx="181451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B4067166-937E-B82E-377A-592FED9E97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479637-783E-8041-B304-52E3D3C9139B}" type="slidenum">
              <a:rPr lang="en-US" altLang="en-US" sz="1400"/>
              <a:pPr/>
              <a:t>48</a:t>
            </a:fld>
            <a:endParaRPr lang="en-US" altLang="en-US" sz="1400"/>
          </a:p>
        </p:txBody>
      </p:sp>
      <p:sp>
        <p:nvSpPr>
          <p:cNvPr id="51203" name="Rectangle 2">
            <a:extLst>
              <a:ext uri="{FF2B5EF4-FFF2-40B4-BE49-F238E27FC236}">
                <a16:creationId xmlns:a16="http://schemas.microsoft.com/office/drawing/2014/main" id="{C52DAD4B-BD3C-9633-7359-4F65B9717B69}"/>
              </a:ext>
            </a:extLst>
          </p:cNvPr>
          <p:cNvSpPr>
            <a:spLocks noGrp="1" noChangeArrowheads="1"/>
          </p:cNvSpPr>
          <p:nvPr>
            <p:ph type="title" idx="4294967295"/>
          </p:nvPr>
        </p:nvSpPr>
        <p:spPr bwMode="auto">
          <a:xfrm>
            <a:off x="0" y="1219200"/>
            <a:ext cx="74676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a:t>CSI (#3) ACCOMMODATIONS</a:t>
            </a:r>
            <a:br>
              <a:rPr lang="en-US" altLang="en-US" sz="4000"/>
            </a:br>
            <a:r>
              <a:rPr lang="en-US" altLang="en-US" sz="3200"/>
              <a:t>Activity #4</a:t>
            </a:r>
            <a:endParaRPr lang="en-US" altLang="en-US"/>
          </a:p>
        </p:txBody>
      </p:sp>
      <p:sp>
        <p:nvSpPr>
          <p:cNvPr id="51204" name="Rectangle 3">
            <a:extLst>
              <a:ext uri="{FF2B5EF4-FFF2-40B4-BE49-F238E27FC236}">
                <a16:creationId xmlns:a16="http://schemas.microsoft.com/office/drawing/2014/main" id="{AD4EF28F-24C1-0014-66F0-358FA823FDD6}"/>
              </a:ext>
            </a:extLst>
          </p:cNvPr>
          <p:cNvSpPr>
            <a:spLocks noGrp="1" noChangeArrowheads="1"/>
          </p:cNvSpPr>
          <p:nvPr>
            <p:ph type="body" idx="4294967295"/>
          </p:nvPr>
        </p:nvSpPr>
        <p:spPr>
          <a:xfrm>
            <a:off x="533400" y="2362200"/>
            <a:ext cx="7772400" cy="4495800"/>
          </a:xfrm>
        </p:spPr>
        <p:txBody>
          <a:bodyPr/>
          <a:lstStyle/>
          <a:p>
            <a:pPr eaLnBrk="1" hangingPunct="1">
              <a:buFontTx/>
              <a:buNone/>
            </a:pPr>
            <a:r>
              <a:rPr lang="en-US" altLang="en-US" b="1"/>
              <a:t>Accommodations:</a:t>
            </a:r>
            <a:r>
              <a:rPr lang="en-US" altLang="en-US"/>
              <a:t> Strategies or devices that help you learn and show what you’ve learned.</a:t>
            </a:r>
          </a:p>
          <a:p>
            <a:pPr eaLnBrk="1" hangingPunct="1"/>
            <a:r>
              <a:rPr lang="en-US" altLang="en-US"/>
              <a:t> List the accommodations you have now to help you learn in high school?</a:t>
            </a:r>
          </a:p>
          <a:p>
            <a:pPr eaLnBrk="1" hangingPunct="1"/>
            <a:r>
              <a:rPr lang="en-US" altLang="en-US"/>
              <a:t>Accommodations will not happen automatically - you MUST ask for them.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D6DA4C2E-09C3-F6AB-0E44-25AC455293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608577-F356-BB4D-8263-DC224FD16546}" type="slidenum">
              <a:rPr lang="en-US" altLang="en-US" sz="1400"/>
              <a:pPr/>
              <a:t>4</a:t>
            </a:fld>
            <a:endParaRPr lang="en-US" altLang="en-US" sz="1400"/>
          </a:p>
        </p:txBody>
      </p:sp>
      <p:sp>
        <p:nvSpPr>
          <p:cNvPr id="6147" name="Rectangle 2">
            <a:extLst>
              <a:ext uri="{FF2B5EF4-FFF2-40B4-BE49-F238E27FC236}">
                <a16:creationId xmlns:a16="http://schemas.microsoft.com/office/drawing/2014/main" id="{59220748-F0C3-CC63-3FEC-2C702B102275}"/>
              </a:ext>
            </a:extLst>
          </p:cNvPr>
          <p:cNvSpPr>
            <a:spLocks noGrp="1" noChangeArrowheads="1"/>
          </p:cNvSpPr>
          <p:nvPr>
            <p:ph type="title"/>
          </p:nvPr>
        </p:nvSpPr>
        <p:spPr bwMode="auto">
          <a:xfrm>
            <a:off x="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6148" name="Rectangle 3">
            <a:extLst>
              <a:ext uri="{FF2B5EF4-FFF2-40B4-BE49-F238E27FC236}">
                <a16:creationId xmlns:a16="http://schemas.microsoft.com/office/drawing/2014/main" id="{9C04889F-ED3B-50B7-B33A-4774D95A6530}"/>
              </a:ext>
            </a:extLst>
          </p:cNvPr>
          <p:cNvSpPr>
            <a:spLocks noGrp="1" noChangeArrowheads="1"/>
          </p:cNvSpPr>
          <p:nvPr>
            <p:ph type="body" sz="half" idx="1"/>
          </p:nvPr>
        </p:nvSpPr>
        <p:spPr>
          <a:xfrm>
            <a:off x="533400" y="2209800"/>
            <a:ext cx="3810000" cy="4114800"/>
          </a:xfrm>
        </p:spPr>
        <p:txBody>
          <a:bodyPr/>
          <a:lstStyle/>
          <a:p>
            <a:pPr eaLnBrk="1" hangingPunct="1"/>
            <a:r>
              <a:rPr lang="en-US" altLang="en-US" sz="2800"/>
              <a:t>You’ll learn how to advocate for and get the services and accommodations you’ll need to be successful in your post-secondary education.</a:t>
            </a:r>
          </a:p>
        </p:txBody>
      </p:sp>
      <p:pic>
        <p:nvPicPr>
          <p:cNvPr id="6149" name="Picture 5">
            <a:extLst>
              <a:ext uri="{FF2B5EF4-FFF2-40B4-BE49-F238E27FC236}">
                <a16:creationId xmlns:a16="http://schemas.microsoft.com/office/drawing/2014/main" id="{AE758703-2C5B-EDDF-A0C3-8D103C9FB5B1}"/>
              </a:ext>
            </a:extLst>
          </p:cNvPr>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191125" y="1905000"/>
            <a:ext cx="2724150" cy="4114800"/>
          </a:xfrm>
        </p:spPr>
      </p:pic>
      <p:sp>
        <p:nvSpPr>
          <p:cNvPr id="6150" name="Text Box 6">
            <a:extLst>
              <a:ext uri="{FF2B5EF4-FFF2-40B4-BE49-F238E27FC236}">
                <a16:creationId xmlns:a16="http://schemas.microsoft.com/office/drawing/2014/main" id="{E09DD7CD-00F9-B60E-F07B-F2096FEAB455}"/>
              </a:ext>
            </a:extLst>
          </p:cNvPr>
          <p:cNvSpPr txBox="1">
            <a:spLocks noChangeArrowheads="1"/>
          </p:cNvSpPr>
          <p:nvPr/>
        </p:nvSpPr>
        <p:spPr bwMode="auto">
          <a:xfrm>
            <a:off x="3108325" y="65103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F3254BFE-ABD1-B167-C6AB-1D0EAAADC7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17B15A-A85E-0448-8545-414FDB2554F9}" type="slidenum">
              <a:rPr lang="en-US" altLang="en-US" sz="1400"/>
              <a:pPr/>
              <a:t>49</a:t>
            </a:fld>
            <a:endParaRPr lang="en-US" altLang="en-US" sz="1400"/>
          </a:p>
        </p:txBody>
      </p:sp>
      <p:sp>
        <p:nvSpPr>
          <p:cNvPr id="52227" name="Rectangle 2">
            <a:extLst>
              <a:ext uri="{FF2B5EF4-FFF2-40B4-BE49-F238E27FC236}">
                <a16:creationId xmlns:a16="http://schemas.microsoft.com/office/drawing/2014/main" id="{04454C7C-BACB-35DC-F2B9-5CD76F072BC7}"/>
              </a:ext>
            </a:extLst>
          </p:cNvPr>
          <p:cNvSpPr>
            <a:spLocks noGrp="1" noChangeArrowheads="1"/>
          </p:cNvSpPr>
          <p:nvPr>
            <p:ph type="title" idx="4294967295"/>
          </p:nvPr>
        </p:nvSpPr>
        <p:spPr bwMode="auto">
          <a:xfrm>
            <a:off x="0" y="1447800"/>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Accommodations</a:t>
            </a:r>
          </a:p>
        </p:txBody>
      </p:sp>
      <p:sp>
        <p:nvSpPr>
          <p:cNvPr id="52228" name="Rectangle 3">
            <a:extLst>
              <a:ext uri="{FF2B5EF4-FFF2-40B4-BE49-F238E27FC236}">
                <a16:creationId xmlns:a16="http://schemas.microsoft.com/office/drawing/2014/main" id="{61D2CB4E-5214-EB9C-658B-B07A3F070E0E}"/>
              </a:ext>
            </a:extLst>
          </p:cNvPr>
          <p:cNvSpPr>
            <a:spLocks noGrp="1" noChangeArrowheads="1"/>
          </p:cNvSpPr>
          <p:nvPr>
            <p:ph type="body" idx="4294967295"/>
          </p:nvPr>
        </p:nvSpPr>
        <p:spPr>
          <a:xfrm>
            <a:off x="457200" y="2438400"/>
            <a:ext cx="7772400" cy="4114800"/>
          </a:xfrm>
        </p:spPr>
        <p:txBody>
          <a:bodyPr/>
          <a:lstStyle/>
          <a:p>
            <a:pPr eaLnBrk="1" hangingPunct="1">
              <a:buFontTx/>
              <a:buNone/>
            </a:pPr>
            <a:endParaRPr lang="en-US" altLang="en-US"/>
          </a:p>
          <a:p>
            <a:pPr eaLnBrk="1" hangingPunct="1">
              <a:buFontTx/>
              <a:buNone/>
            </a:pPr>
            <a:endParaRPr lang="en-US" altLang="en-US"/>
          </a:p>
        </p:txBody>
      </p:sp>
      <p:sp>
        <p:nvSpPr>
          <p:cNvPr id="52229" name="Rectangle 5">
            <a:extLst>
              <a:ext uri="{FF2B5EF4-FFF2-40B4-BE49-F238E27FC236}">
                <a16:creationId xmlns:a16="http://schemas.microsoft.com/office/drawing/2014/main" id="{50113D6D-E4EE-F155-D038-BD997098FB09}"/>
              </a:ext>
            </a:extLst>
          </p:cNvPr>
          <p:cNvSpPr>
            <a:spLocks noChangeArrowheads="1"/>
          </p:cNvSpPr>
          <p:nvPr/>
        </p:nvSpPr>
        <p:spPr bwMode="auto">
          <a:xfrm>
            <a:off x="457200" y="2133600"/>
            <a:ext cx="61722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 All of the things on the worksheet are considered accommodations.</a:t>
            </a:r>
          </a:p>
          <a:p>
            <a:pPr>
              <a:buFontTx/>
              <a:buChar char="•"/>
            </a:pPr>
            <a:endParaRPr lang="en-US" altLang="en-US" sz="3200"/>
          </a:p>
          <a:p>
            <a:r>
              <a:rPr lang="en-US" altLang="en-US" sz="3200"/>
              <a:t>You’ll have to show documentation about your disability and the supports you might need before you will get accommodations in college.</a:t>
            </a:r>
          </a:p>
        </p:txBody>
      </p:sp>
      <p:pic>
        <p:nvPicPr>
          <p:cNvPr id="52230" name="Picture 6">
            <a:extLst>
              <a:ext uri="{FF2B5EF4-FFF2-40B4-BE49-F238E27FC236}">
                <a16:creationId xmlns:a16="http://schemas.microsoft.com/office/drawing/2014/main" id="{FDBF7E26-5AF2-3D69-090B-FF20D15DB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3173413"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a:extLst>
              <a:ext uri="{FF2B5EF4-FFF2-40B4-BE49-F238E27FC236}">
                <a16:creationId xmlns:a16="http://schemas.microsoft.com/office/drawing/2014/main" id="{7E1A94B3-96EE-18EB-0524-0E5C441A9E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D9585E-D925-874C-9F94-529FC6A9CE6D}" type="slidenum">
              <a:rPr lang="en-US" altLang="en-US" sz="1400"/>
              <a:pPr/>
              <a:t>50</a:t>
            </a:fld>
            <a:endParaRPr lang="en-US" altLang="en-US" sz="1400"/>
          </a:p>
        </p:txBody>
      </p:sp>
      <p:sp>
        <p:nvSpPr>
          <p:cNvPr id="53251" name="Text Box 2">
            <a:extLst>
              <a:ext uri="{FF2B5EF4-FFF2-40B4-BE49-F238E27FC236}">
                <a16:creationId xmlns:a16="http://schemas.microsoft.com/office/drawing/2014/main" id="{B32A2CFA-DE84-0D60-EB15-98FD0C45B4F5}"/>
              </a:ext>
            </a:extLst>
          </p:cNvPr>
          <p:cNvSpPr txBox="1">
            <a:spLocks noChangeArrowheads="1"/>
          </p:cNvSpPr>
          <p:nvPr/>
        </p:nvSpPr>
        <p:spPr bwMode="auto">
          <a:xfrm>
            <a:off x="457200" y="2311400"/>
            <a:ext cx="8001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20000"/>
              </a:lnSpc>
              <a:buFont typeface="Times" pitchFamily="1" charset="0"/>
              <a:buChar char="•"/>
            </a:pPr>
            <a:r>
              <a:rPr lang="en-US" altLang="en-US" sz="2800"/>
              <a:t>Accommodations are not intended to provide an advantage over other students. </a:t>
            </a:r>
          </a:p>
          <a:p>
            <a:pPr>
              <a:lnSpc>
                <a:spcPct val="120000"/>
              </a:lnSpc>
              <a:buFont typeface="Times" pitchFamily="1" charset="0"/>
              <a:buChar char="•"/>
            </a:pPr>
            <a:r>
              <a:rPr lang="en-US" altLang="en-US" sz="2800"/>
              <a:t>Only appropriate accommodations should be used. </a:t>
            </a:r>
          </a:p>
          <a:p>
            <a:pPr>
              <a:lnSpc>
                <a:spcPct val="120000"/>
              </a:lnSpc>
              <a:buFont typeface="Times" pitchFamily="1" charset="0"/>
              <a:buChar char="•"/>
            </a:pPr>
            <a:r>
              <a:rPr lang="en-US" altLang="en-US" sz="2800"/>
              <a:t>Remember, your college transcript will not show that you requested accommodations.</a:t>
            </a:r>
            <a:endParaRPr lang="en-US" altLang="en-US" sz="3600"/>
          </a:p>
          <a:p>
            <a:endParaRPr lang="en-US" altLang="en-US"/>
          </a:p>
        </p:txBody>
      </p:sp>
      <p:sp>
        <p:nvSpPr>
          <p:cNvPr id="53252" name="Text Box 3">
            <a:extLst>
              <a:ext uri="{FF2B5EF4-FFF2-40B4-BE49-F238E27FC236}">
                <a16:creationId xmlns:a16="http://schemas.microsoft.com/office/drawing/2014/main" id="{BEF4FD01-986C-2E44-44CE-809B7477F001}"/>
              </a:ext>
            </a:extLst>
          </p:cNvPr>
          <p:cNvSpPr txBox="1">
            <a:spLocks noChangeArrowheads="1"/>
          </p:cNvSpPr>
          <p:nvPr/>
        </p:nvSpPr>
        <p:spPr bwMode="auto">
          <a:xfrm>
            <a:off x="2133600" y="1371600"/>
            <a:ext cx="4079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a:t>Accommodations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7">
            <a:extLst>
              <a:ext uri="{FF2B5EF4-FFF2-40B4-BE49-F238E27FC236}">
                <a16:creationId xmlns:a16="http://schemas.microsoft.com/office/drawing/2014/main" id="{73F14E12-AEC5-B0FC-189D-E0857A89AFA4}"/>
              </a:ext>
            </a:extLst>
          </p:cNvPr>
          <p:cNvGrpSpPr>
            <a:grpSpLocks/>
          </p:cNvGrpSpPr>
          <p:nvPr/>
        </p:nvGrpSpPr>
        <p:grpSpPr bwMode="auto">
          <a:xfrm>
            <a:off x="0" y="3352800"/>
            <a:ext cx="3543300" cy="3505200"/>
            <a:chOff x="0" y="816"/>
            <a:chExt cx="2232" cy="2208"/>
          </a:xfrm>
        </p:grpSpPr>
        <p:sp>
          <p:nvSpPr>
            <p:cNvPr id="54277" name="Rectangle 2">
              <a:extLst>
                <a:ext uri="{FF2B5EF4-FFF2-40B4-BE49-F238E27FC236}">
                  <a16:creationId xmlns:a16="http://schemas.microsoft.com/office/drawing/2014/main" id="{DD393468-CB1A-F639-3622-172F84F3C774}"/>
                </a:ext>
              </a:extLst>
            </p:cNvPr>
            <p:cNvSpPr>
              <a:spLocks noChangeArrowheads="1"/>
            </p:cNvSpPr>
            <p:nvPr/>
          </p:nvSpPr>
          <p:spPr bwMode="auto">
            <a:xfrm>
              <a:off x="0" y="816"/>
              <a:ext cx="2208" cy="2208"/>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54278" name="Picture 3">
              <a:extLst>
                <a:ext uri="{FF2B5EF4-FFF2-40B4-BE49-F238E27FC236}">
                  <a16:creationId xmlns:a16="http://schemas.microsoft.com/office/drawing/2014/main" id="{F0D9D14F-B20E-D4EA-C7DD-E417A7287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2232"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29" name="Text Box 5">
            <a:extLst>
              <a:ext uri="{FF2B5EF4-FFF2-40B4-BE49-F238E27FC236}">
                <a16:creationId xmlns:a16="http://schemas.microsoft.com/office/drawing/2014/main" id="{5DFDA732-D627-B79E-A534-BD00F83230C9}"/>
              </a:ext>
            </a:extLst>
          </p:cNvPr>
          <p:cNvSpPr txBox="1">
            <a:spLocks noChangeArrowheads="1"/>
          </p:cNvSpPr>
          <p:nvPr/>
        </p:nvSpPr>
        <p:spPr bwMode="auto">
          <a:xfrm>
            <a:off x="381000" y="1295400"/>
            <a:ext cx="7010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Now, you’ll take the information you’ve gathered so that you can develop a shared vision for further education with your family</a:t>
            </a:r>
            <a:r>
              <a:rPr lang="en-US" altLang="en-US"/>
              <a:t>.</a:t>
            </a:r>
          </a:p>
        </p:txBody>
      </p:sp>
      <p:sp>
        <p:nvSpPr>
          <p:cNvPr id="154630" name="Text Box 6">
            <a:extLst>
              <a:ext uri="{FF2B5EF4-FFF2-40B4-BE49-F238E27FC236}">
                <a16:creationId xmlns:a16="http://schemas.microsoft.com/office/drawing/2014/main" id="{9E1FC0C7-F899-5790-D7A6-3EEB376AF38E}"/>
              </a:ext>
            </a:extLst>
          </p:cNvPr>
          <p:cNvSpPr txBox="1">
            <a:spLocks noChangeArrowheads="1"/>
          </p:cNvSpPr>
          <p:nvPr/>
        </p:nvSpPr>
        <p:spPr bwMode="auto">
          <a:xfrm>
            <a:off x="3886200" y="2819400"/>
            <a:ext cx="50292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This process will help you:</a:t>
            </a:r>
          </a:p>
          <a:p>
            <a:pPr>
              <a:buFont typeface="Arial" panose="020B0604020202020204" pitchFamily="34" charset="0"/>
              <a:buAutoNum type="arabicPeriod"/>
            </a:pPr>
            <a:r>
              <a:rPr lang="en-US" altLang="en-US"/>
              <a:t>Set post-secondary education goals</a:t>
            </a:r>
            <a:endParaRPr lang="en-US" altLang="en-US" sz="2800"/>
          </a:p>
          <a:p>
            <a:pPr>
              <a:buFont typeface="Arial" panose="020B0604020202020204" pitchFamily="34" charset="0"/>
              <a:buAutoNum type="arabicPeriod"/>
            </a:pPr>
            <a:r>
              <a:rPr lang="en-US" altLang="en-US"/>
              <a:t>Develop a plan for further education.</a:t>
            </a:r>
          </a:p>
          <a:p>
            <a:pPr>
              <a:buFont typeface="Arial" panose="020B0604020202020204" pitchFamily="34" charset="0"/>
              <a:buAutoNum type="arabicPeriod"/>
            </a:pPr>
            <a:r>
              <a:rPr lang="en-US" altLang="en-US"/>
              <a:t>Manage your plan for further education.</a:t>
            </a:r>
          </a:p>
          <a:p>
            <a:pPr>
              <a:buFont typeface="Arial" panose="020B0604020202020204" pitchFamily="34" charset="0"/>
              <a:buAutoNum type="arabicPeriod"/>
            </a:pPr>
            <a:r>
              <a:rPr lang="en-US" altLang="en-US"/>
              <a:t>Reflect on and adjust your plan with your 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4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P spid="1546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99893072-3427-551D-109E-E35AE65C5C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05DEA0-3F7A-934B-8424-4D53B2C13F32}" type="slidenum">
              <a:rPr lang="en-US" altLang="en-US" sz="1400"/>
              <a:pPr/>
              <a:t>52</a:t>
            </a:fld>
            <a:endParaRPr lang="en-US" altLang="en-US" sz="1400"/>
          </a:p>
        </p:txBody>
      </p:sp>
      <p:sp>
        <p:nvSpPr>
          <p:cNvPr id="55299" name="Rectangle 2">
            <a:extLst>
              <a:ext uri="{FF2B5EF4-FFF2-40B4-BE49-F238E27FC236}">
                <a16:creationId xmlns:a16="http://schemas.microsoft.com/office/drawing/2014/main" id="{71035C8B-3E12-CAEC-A4E2-AE0C36442F56}"/>
              </a:ext>
            </a:extLst>
          </p:cNvPr>
          <p:cNvSpPr>
            <a:spLocks noGrp="1" noChangeArrowheads="1"/>
          </p:cNvSpPr>
          <p:nvPr>
            <p:ph type="title"/>
          </p:nvPr>
        </p:nvSpPr>
        <p:spPr bwMode="auto">
          <a:xfrm>
            <a:off x="457200" y="1524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Activity 1: Putting it all Together</a:t>
            </a:r>
            <a:endParaRPr lang="en-US" altLang="en-US"/>
          </a:p>
        </p:txBody>
      </p:sp>
      <p:sp>
        <p:nvSpPr>
          <p:cNvPr id="55300" name="Rectangle 3">
            <a:extLst>
              <a:ext uri="{FF2B5EF4-FFF2-40B4-BE49-F238E27FC236}">
                <a16:creationId xmlns:a16="http://schemas.microsoft.com/office/drawing/2014/main" id="{FEF82E2D-0C7F-B540-EBBB-9A05FEB54F03}"/>
              </a:ext>
            </a:extLst>
          </p:cNvPr>
          <p:cNvSpPr>
            <a:spLocks noGrp="1" noChangeArrowheads="1"/>
          </p:cNvSpPr>
          <p:nvPr>
            <p:ph type="body" idx="1"/>
          </p:nvPr>
        </p:nvSpPr>
        <p:spPr>
          <a:xfrm>
            <a:off x="304800" y="2209800"/>
            <a:ext cx="5029200" cy="4038600"/>
          </a:xfrm>
        </p:spPr>
        <p:txBody>
          <a:bodyPr/>
          <a:lstStyle/>
          <a:p>
            <a:pPr eaLnBrk="1" hangingPunct="1">
              <a:lnSpc>
                <a:spcPct val="90000"/>
              </a:lnSpc>
            </a:pPr>
            <a:endParaRPr lang="en-US" altLang="en-US" sz="2800"/>
          </a:p>
          <a:p>
            <a:pPr eaLnBrk="1" hangingPunct="1">
              <a:lnSpc>
                <a:spcPct val="90000"/>
              </a:lnSpc>
            </a:pPr>
            <a:r>
              <a:rPr lang="en-US" altLang="en-US" sz="2800"/>
              <a:t>Let’s review how to use the </a:t>
            </a:r>
            <a:r>
              <a:rPr lang="en-US" altLang="en-US" sz="2800" i="1"/>
              <a:t>Input Circle</a:t>
            </a:r>
            <a:r>
              <a:rPr lang="en-US" altLang="en-US" sz="2800"/>
              <a:t> </a:t>
            </a:r>
          </a:p>
          <a:p>
            <a:pPr eaLnBrk="1" hangingPunct="1">
              <a:lnSpc>
                <a:spcPct val="90000"/>
              </a:lnSpc>
            </a:pPr>
            <a:r>
              <a:rPr lang="en-US" altLang="en-US" sz="2800"/>
              <a:t>Then, we’ll see an example of a student’s use of the </a:t>
            </a:r>
            <a:r>
              <a:rPr lang="en-US" altLang="en-US" sz="2800" i="1"/>
              <a:t>Input Circle</a:t>
            </a:r>
            <a:r>
              <a:rPr lang="en-US" altLang="en-US" sz="2800"/>
              <a:t> to detail his interests, strengths, and needs regarding a vision for further education.</a:t>
            </a:r>
          </a:p>
          <a:p>
            <a:pPr eaLnBrk="1" hangingPunct="1">
              <a:lnSpc>
                <a:spcPct val="90000"/>
              </a:lnSpc>
              <a:buFontTx/>
              <a:buNone/>
            </a:pPr>
            <a:endParaRPr lang="en-US" altLang="en-US" sz="2800"/>
          </a:p>
        </p:txBody>
      </p:sp>
      <p:pic>
        <p:nvPicPr>
          <p:cNvPr id="55301" name="Picture 6">
            <a:extLst>
              <a:ext uri="{FF2B5EF4-FFF2-40B4-BE49-F238E27FC236}">
                <a16:creationId xmlns:a16="http://schemas.microsoft.com/office/drawing/2014/main" id="{F535AC0F-AC0F-92FB-F984-7537F4207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7813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C9E212AE-FFCB-AFA3-793C-876A995ADD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C15221-B578-DD48-A36D-574D12D42DDC}" type="slidenum">
              <a:rPr lang="en-US" altLang="en-US" sz="1400"/>
              <a:pPr/>
              <a:t>53</a:t>
            </a:fld>
            <a:endParaRPr lang="en-US" altLang="en-US" sz="1400"/>
          </a:p>
        </p:txBody>
      </p:sp>
      <p:pic>
        <p:nvPicPr>
          <p:cNvPr id="56323" name="Picture 10">
            <a:extLst>
              <a:ext uri="{FF2B5EF4-FFF2-40B4-BE49-F238E27FC236}">
                <a16:creationId xmlns:a16="http://schemas.microsoft.com/office/drawing/2014/main" id="{8EDDBB8F-D1A6-4D3E-283F-167B04EC5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73200"/>
            <a:ext cx="52705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a:extLst>
              <a:ext uri="{FF2B5EF4-FFF2-40B4-BE49-F238E27FC236}">
                <a16:creationId xmlns:a16="http://schemas.microsoft.com/office/drawing/2014/main" id="{7F71552E-3FCC-1F9C-114D-07B61C5CCD1E}"/>
              </a:ext>
            </a:extLst>
          </p:cNvPr>
          <p:cNvSpPr>
            <a:spLocks noGrp="1" noChangeArrowheads="1"/>
          </p:cNvSpPr>
          <p:nvPr>
            <p:ph type="title"/>
          </p:nvPr>
        </p:nvSpPr>
        <p:spPr bwMode="auto">
          <a:xfrm>
            <a:off x="228600" y="1219200"/>
            <a:ext cx="365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a:t>Input Circles</a:t>
            </a:r>
            <a:endParaRPr lang="en-US" altLang="en-US"/>
          </a:p>
        </p:txBody>
      </p:sp>
      <p:sp>
        <p:nvSpPr>
          <p:cNvPr id="15363" name="Rectangle 3">
            <a:extLst>
              <a:ext uri="{FF2B5EF4-FFF2-40B4-BE49-F238E27FC236}">
                <a16:creationId xmlns:a16="http://schemas.microsoft.com/office/drawing/2014/main" id="{2A1BFA31-D2C4-155D-6D43-3FD532A7E07C}"/>
              </a:ext>
            </a:extLst>
          </p:cNvPr>
          <p:cNvSpPr>
            <a:spLocks noGrp="1" noChangeArrowheads="1"/>
          </p:cNvSpPr>
          <p:nvPr>
            <p:ph type="body" idx="1"/>
          </p:nvPr>
        </p:nvSpPr>
        <p:spPr>
          <a:xfrm>
            <a:off x="304800" y="1981200"/>
            <a:ext cx="3048000" cy="4648200"/>
          </a:xfrm>
        </p:spPr>
        <p:txBody>
          <a:bodyPr/>
          <a:lstStyle/>
          <a:p>
            <a:pPr eaLnBrk="1" hangingPunct="1">
              <a:lnSpc>
                <a:spcPct val="90000"/>
              </a:lnSpc>
            </a:pPr>
            <a:r>
              <a:rPr lang="en-US" altLang="en-US" sz="2800"/>
              <a:t>Lesson 1 introduced the </a:t>
            </a:r>
            <a:r>
              <a:rPr lang="en-US" altLang="en-US" sz="2800" i="1"/>
              <a:t>Input Circle</a:t>
            </a:r>
            <a:r>
              <a:rPr lang="en-US" altLang="en-US" sz="2800"/>
              <a:t> </a:t>
            </a:r>
          </a:p>
          <a:p>
            <a:pPr eaLnBrk="1" hangingPunct="1">
              <a:lnSpc>
                <a:spcPct val="90000"/>
              </a:lnSpc>
            </a:pPr>
            <a:r>
              <a:rPr lang="en-US" altLang="en-US" sz="2800"/>
              <a:t>You gathered information about your disability.</a:t>
            </a:r>
          </a:p>
          <a:p>
            <a:pPr eaLnBrk="1" hangingPunct="1">
              <a:lnSpc>
                <a:spcPct val="90000"/>
              </a:lnSpc>
            </a:pPr>
            <a:r>
              <a:rPr lang="en-US" altLang="en-US" i="1"/>
              <a:t>Let’s review what goes in each section.</a:t>
            </a:r>
            <a:endParaRPr lang="en-US" altLang="en-US" sz="3600"/>
          </a:p>
        </p:txBody>
      </p:sp>
      <p:sp>
        <p:nvSpPr>
          <p:cNvPr id="15365" name="Text Box 5">
            <a:extLst>
              <a:ext uri="{FF2B5EF4-FFF2-40B4-BE49-F238E27FC236}">
                <a16:creationId xmlns:a16="http://schemas.microsoft.com/office/drawing/2014/main" id="{3A9EDC11-30B5-41FE-F845-02757F6C11FA}"/>
              </a:ext>
            </a:extLst>
          </p:cNvPr>
          <p:cNvSpPr txBox="1">
            <a:spLocks noChangeArrowheads="1"/>
          </p:cNvSpPr>
          <p:nvPr/>
        </p:nvSpPr>
        <p:spPr bwMode="auto">
          <a:xfrm>
            <a:off x="4175125" y="2249488"/>
            <a:ext cx="170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a:t>
            </a:r>
          </a:p>
          <a:p>
            <a:r>
              <a:rPr lang="en-US" altLang="en-US">
                <a:solidFill>
                  <a:srgbClr val="0000FF"/>
                </a:solidFill>
              </a:rPr>
              <a:t>from you</a:t>
            </a:r>
            <a:endParaRPr lang="en-US" altLang="en-US" sz="2000"/>
          </a:p>
        </p:txBody>
      </p:sp>
      <p:sp>
        <p:nvSpPr>
          <p:cNvPr id="15366" name="Text Box 6">
            <a:extLst>
              <a:ext uri="{FF2B5EF4-FFF2-40B4-BE49-F238E27FC236}">
                <a16:creationId xmlns:a16="http://schemas.microsoft.com/office/drawing/2014/main" id="{958AD299-451C-25E5-16ED-270A4BF2969E}"/>
              </a:ext>
            </a:extLst>
          </p:cNvPr>
          <p:cNvSpPr txBox="1">
            <a:spLocks noChangeArrowheads="1"/>
          </p:cNvSpPr>
          <p:nvPr/>
        </p:nvSpPr>
        <p:spPr bwMode="auto">
          <a:xfrm>
            <a:off x="6537325" y="2325688"/>
            <a:ext cx="189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a:t>
            </a:r>
          </a:p>
          <a:p>
            <a:r>
              <a:rPr lang="en-US" altLang="en-US">
                <a:solidFill>
                  <a:srgbClr val="0000FF"/>
                </a:solidFill>
              </a:rPr>
              <a:t>     from your</a:t>
            </a:r>
          </a:p>
          <a:p>
            <a:r>
              <a:rPr lang="en-US" altLang="en-US">
                <a:solidFill>
                  <a:srgbClr val="0000FF"/>
                </a:solidFill>
              </a:rPr>
              <a:t>         family.</a:t>
            </a:r>
          </a:p>
        </p:txBody>
      </p:sp>
      <p:sp>
        <p:nvSpPr>
          <p:cNvPr id="15367" name="Text Box 7">
            <a:extLst>
              <a:ext uri="{FF2B5EF4-FFF2-40B4-BE49-F238E27FC236}">
                <a16:creationId xmlns:a16="http://schemas.microsoft.com/office/drawing/2014/main" id="{85B9AD3C-D149-A363-657E-757CBB575099}"/>
              </a:ext>
            </a:extLst>
          </p:cNvPr>
          <p:cNvSpPr txBox="1">
            <a:spLocks noChangeArrowheads="1"/>
          </p:cNvSpPr>
          <p:nvPr/>
        </p:nvSpPr>
        <p:spPr bwMode="auto">
          <a:xfrm>
            <a:off x="5241925" y="5449888"/>
            <a:ext cx="240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 from</a:t>
            </a:r>
          </a:p>
          <a:p>
            <a:r>
              <a:rPr lang="en-US" altLang="en-US">
                <a:solidFill>
                  <a:srgbClr val="0000FF"/>
                </a:solidFill>
              </a:rPr>
              <a:t>your teachers.</a:t>
            </a:r>
          </a:p>
        </p:txBody>
      </p:sp>
      <p:sp>
        <p:nvSpPr>
          <p:cNvPr id="15368" name="Text Box 8">
            <a:extLst>
              <a:ext uri="{FF2B5EF4-FFF2-40B4-BE49-F238E27FC236}">
                <a16:creationId xmlns:a16="http://schemas.microsoft.com/office/drawing/2014/main" id="{CE4FBFB3-5740-C6CB-6CD1-67765221294F}"/>
              </a:ext>
            </a:extLst>
          </p:cNvPr>
          <p:cNvSpPr txBox="1">
            <a:spLocks noChangeArrowheads="1"/>
          </p:cNvSpPr>
          <p:nvPr/>
        </p:nvSpPr>
        <p:spPr bwMode="auto">
          <a:xfrm>
            <a:off x="5029200" y="3200400"/>
            <a:ext cx="22336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Statement that</a:t>
            </a:r>
          </a:p>
          <a:p>
            <a:r>
              <a:rPr lang="en-US" altLang="en-US">
                <a:solidFill>
                  <a:srgbClr val="0000FF"/>
                </a:solidFill>
              </a:rPr>
              <a:t>combines input</a:t>
            </a:r>
          </a:p>
          <a:p>
            <a:r>
              <a:rPr lang="en-US" altLang="en-US">
                <a:solidFill>
                  <a:srgbClr val="0000FF"/>
                </a:solidFill>
              </a:rPr>
              <a:t>from you, your</a:t>
            </a:r>
          </a:p>
          <a:p>
            <a:r>
              <a:rPr lang="en-US" altLang="en-US">
                <a:solidFill>
                  <a:srgbClr val="0000FF"/>
                </a:solidFill>
              </a:rPr>
              <a:t>family, and </a:t>
            </a:r>
          </a:p>
          <a:p>
            <a:r>
              <a:rPr lang="en-US" altLang="en-US">
                <a:solidFill>
                  <a:srgbClr val="0000FF"/>
                </a:solidFill>
              </a:rPr>
              <a:t>    teachers.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P spid="15365" grpId="0"/>
      <p:bldP spid="15366" grpId="0"/>
      <p:bldP spid="15367" grpId="0"/>
      <p:bldP spid="1536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a:extLst>
              <a:ext uri="{FF2B5EF4-FFF2-40B4-BE49-F238E27FC236}">
                <a16:creationId xmlns:a16="http://schemas.microsoft.com/office/drawing/2014/main" id="{4A82E169-75F1-A77A-8F95-0B05890A63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FAA559-D46E-644A-B07C-7D470465A812}" type="slidenum">
              <a:rPr lang="en-US" altLang="en-US" sz="1400"/>
              <a:pPr/>
              <a:t>54</a:t>
            </a:fld>
            <a:endParaRPr lang="en-US" altLang="en-US" sz="1400"/>
          </a:p>
        </p:txBody>
      </p:sp>
      <p:sp>
        <p:nvSpPr>
          <p:cNvPr id="57347" name="Rectangle 2">
            <a:extLst>
              <a:ext uri="{FF2B5EF4-FFF2-40B4-BE49-F238E27FC236}">
                <a16:creationId xmlns:a16="http://schemas.microsoft.com/office/drawing/2014/main" id="{78357051-A0D2-BF9E-613D-0F6FF2C800A7}"/>
              </a:ext>
            </a:extLst>
          </p:cNvPr>
          <p:cNvSpPr>
            <a:spLocks noGrp="1" noChangeArrowheads="1"/>
          </p:cNvSpPr>
          <p:nvPr>
            <p:ph type="title"/>
          </p:nvPr>
        </p:nvSpPr>
        <p:spPr bwMode="auto">
          <a:xfrm>
            <a:off x="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Case Study 1</a:t>
            </a:r>
            <a:endParaRPr lang="en-US" altLang="en-US"/>
          </a:p>
        </p:txBody>
      </p:sp>
      <p:sp>
        <p:nvSpPr>
          <p:cNvPr id="57348" name="Rectangle 3">
            <a:extLst>
              <a:ext uri="{FF2B5EF4-FFF2-40B4-BE49-F238E27FC236}">
                <a16:creationId xmlns:a16="http://schemas.microsoft.com/office/drawing/2014/main" id="{0D11DD29-543E-98F6-9CF3-04E2E9D27339}"/>
              </a:ext>
            </a:extLst>
          </p:cNvPr>
          <p:cNvSpPr>
            <a:spLocks noGrp="1" noChangeArrowheads="1"/>
          </p:cNvSpPr>
          <p:nvPr>
            <p:ph type="body" sz="half" idx="1"/>
          </p:nvPr>
        </p:nvSpPr>
        <p:spPr>
          <a:xfrm>
            <a:off x="609600" y="2743200"/>
            <a:ext cx="3810000" cy="2057400"/>
          </a:xfrm>
        </p:spPr>
        <p:txBody>
          <a:bodyPr/>
          <a:lstStyle/>
          <a:p>
            <a:pPr eaLnBrk="1" hangingPunct="1"/>
            <a:r>
              <a:rPr lang="en-US" altLang="en-US" sz="2400"/>
              <a:t>Pat is a 17 year old student in 11th grade who has a learning disability. </a:t>
            </a:r>
          </a:p>
          <a:p>
            <a:pPr eaLnBrk="1" hangingPunct="1"/>
            <a:endParaRPr lang="en-US" altLang="en-US" sz="2400"/>
          </a:p>
        </p:txBody>
      </p:sp>
      <p:sp>
        <p:nvSpPr>
          <p:cNvPr id="57349" name="Text Box 6">
            <a:extLst>
              <a:ext uri="{FF2B5EF4-FFF2-40B4-BE49-F238E27FC236}">
                <a16:creationId xmlns:a16="http://schemas.microsoft.com/office/drawing/2014/main" id="{38701D3D-8167-B63C-79E2-C3D69C427633}"/>
              </a:ext>
            </a:extLst>
          </p:cNvPr>
          <p:cNvSpPr txBox="1">
            <a:spLocks noChangeArrowheads="1"/>
          </p:cNvSpPr>
          <p:nvPr/>
        </p:nvSpPr>
        <p:spPr bwMode="auto">
          <a:xfrm>
            <a:off x="457200" y="6019800"/>
            <a:ext cx="3581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pic>
        <p:nvPicPr>
          <p:cNvPr id="57350" name="Picture 14">
            <a:extLst>
              <a:ext uri="{FF2B5EF4-FFF2-40B4-BE49-F238E27FC236}">
                <a16:creationId xmlns:a16="http://schemas.microsoft.com/office/drawing/2014/main" id="{78E1200F-DE8E-8A24-F68A-EC1F6B0B99C5}"/>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57400"/>
            <a:ext cx="3810000" cy="38100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a:extLst>
              <a:ext uri="{FF2B5EF4-FFF2-40B4-BE49-F238E27FC236}">
                <a16:creationId xmlns:a16="http://schemas.microsoft.com/office/drawing/2014/main" id="{127A01DE-FF63-2EC7-4259-BCAE9ED0F7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36A925-3F6D-0641-B9CA-8211B41E4F92}" type="slidenum">
              <a:rPr lang="en-US" altLang="en-US" sz="1400"/>
              <a:pPr/>
              <a:t>55</a:t>
            </a:fld>
            <a:endParaRPr lang="en-US" altLang="en-US" sz="1400"/>
          </a:p>
        </p:txBody>
      </p:sp>
      <p:sp>
        <p:nvSpPr>
          <p:cNvPr id="58371" name="Rectangle 2">
            <a:extLst>
              <a:ext uri="{FF2B5EF4-FFF2-40B4-BE49-F238E27FC236}">
                <a16:creationId xmlns:a16="http://schemas.microsoft.com/office/drawing/2014/main" id="{47B10DAD-B0BB-6862-A139-19546200180F}"/>
              </a:ext>
            </a:extLst>
          </p:cNvPr>
          <p:cNvSpPr>
            <a:spLocks noGrp="1" noChangeArrowheads="1"/>
          </p:cNvSpPr>
          <p:nvPr>
            <p:ph type="title"/>
          </p:nvPr>
        </p:nvSpPr>
        <p:spPr bwMode="auto">
          <a:xfrm>
            <a:off x="228600" y="1219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Interests</a:t>
            </a:r>
          </a:p>
        </p:txBody>
      </p:sp>
      <p:sp>
        <p:nvSpPr>
          <p:cNvPr id="58372" name="Rectangle 3">
            <a:extLst>
              <a:ext uri="{FF2B5EF4-FFF2-40B4-BE49-F238E27FC236}">
                <a16:creationId xmlns:a16="http://schemas.microsoft.com/office/drawing/2014/main" id="{573171EF-A06B-B989-059B-C7D7ED2044A5}"/>
              </a:ext>
            </a:extLst>
          </p:cNvPr>
          <p:cNvSpPr>
            <a:spLocks noGrp="1" noChangeArrowheads="1"/>
          </p:cNvSpPr>
          <p:nvPr>
            <p:ph type="body" sz="half" idx="1"/>
          </p:nvPr>
        </p:nvSpPr>
        <p:spPr>
          <a:xfrm>
            <a:off x="685800" y="2209800"/>
            <a:ext cx="3810000" cy="4114800"/>
          </a:xfrm>
        </p:spPr>
        <p:txBody>
          <a:bodyPr/>
          <a:lstStyle/>
          <a:p>
            <a:pPr eaLnBrk="1" hangingPunct="1"/>
            <a:r>
              <a:rPr lang="en-US" altLang="en-US" sz="2000"/>
              <a:t>Pat wrote a statement about the things he wanted to do after high school that would require more education.</a:t>
            </a:r>
          </a:p>
          <a:p>
            <a:pPr eaLnBrk="1" hangingPunct="1">
              <a:buFontTx/>
              <a:buNone/>
            </a:pPr>
            <a:endParaRPr lang="en-US" altLang="en-US" sz="2000"/>
          </a:p>
          <a:p>
            <a:pPr eaLnBrk="1" hangingPunct="1"/>
            <a:r>
              <a:rPr lang="en-US" altLang="en-US" sz="2000"/>
              <a:t>His input showed his interest in teaching young children; however, he’s not sure about going to college because his reading is poor, and it would mean leaving his home town.</a:t>
            </a:r>
          </a:p>
        </p:txBody>
      </p:sp>
      <p:sp>
        <p:nvSpPr>
          <p:cNvPr id="58373" name="Text Box 11">
            <a:extLst>
              <a:ext uri="{FF2B5EF4-FFF2-40B4-BE49-F238E27FC236}">
                <a16:creationId xmlns:a16="http://schemas.microsoft.com/office/drawing/2014/main" id="{7EF54373-C3C8-A1B1-4904-4ECB4A144C43}"/>
              </a:ext>
            </a:extLst>
          </p:cNvPr>
          <p:cNvSpPr txBox="1">
            <a:spLocks noChangeArrowheads="1"/>
          </p:cNvSpPr>
          <p:nvPr/>
        </p:nvSpPr>
        <p:spPr bwMode="auto">
          <a:xfrm>
            <a:off x="7848600" y="39624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t>
            </a:r>
          </a:p>
        </p:txBody>
      </p:sp>
      <p:grpSp>
        <p:nvGrpSpPr>
          <p:cNvPr id="58374" name="Group 15">
            <a:extLst>
              <a:ext uri="{FF2B5EF4-FFF2-40B4-BE49-F238E27FC236}">
                <a16:creationId xmlns:a16="http://schemas.microsoft.com/office/drawing/2014/main" id="{D1A1A0BE-235A-2908-F629-0ECB9B1A6743}"/>
              </a:ext>
            </a:extLst>
          </p:cNvPr>
          <p:cNvGrpSpPr>
            <a:grpSpLocks/>
          </p:cNvGrpSpPr>
          <p:nvPr/>
        </p:nvGrpSpPr>
        <p:grpSpPr bwMode="auto">
          <a:xfrm>
            <a:off x="4419600" y="1981200"/>
            <a:ext cx="4549775" cy="4648200"/>
            <a:chOff x="2784" y="1248"/>
            <a:chExt cx="2866" cy="2928"/>
          </a:xfrm>
        </p:grpSpPr>
        <p:pic>
          <p:nvPicPr>
            <p:cNvPr id="58375" name="Picture 14">
              <a:extLst>
                <a:ext uri="{FF2B5EF4-FFF2-40B4-BE49-F238E27FC236}">
                  <a16:creationId xmlns:a16="http://schemas.microsoft.com/office/drawing/2014/main" id="{A5E22100-FCD9-F20A-6339-660A573AB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248"/>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12">
              <a:extLst>
                <a:ext uri="{FF2B5EF4-FFF2-40B4-BE49-F238E27FC236}">
                  <a16:creationId xmlns:a16="http://schemas.microsoft.com/office/drawing/2014/main" id="{07ADCA9D-77CF-9942-FE09-06713E5EA443}"/>
                </a:ext>
              </a:extLst>
            </p:cNvPr>
            <p:cNvSpPr txBox="1">
              <a:spLocks noChangeArrowheads="1"/>
            </p:cNvSpPr>
            <p:nvPr/>
          </p:nvSpPr>
          <p:spPr bwMode="auto">
            <a:xfrm>
              <a:off x="3024" y="1680"/>
              <a:ext cx="1152"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I want to teach little kids; but  I don’t know</a:t>
              </a:r>
            </a:p>
            <a:p>
              <a:r>
                <a:rPr lang="en-US" altLang="en-US" sz="1200">
                  <a:solidFill>
                    <a:srgbClr val="0000FF"/>
                  </a:solidFill>
                </a:rPr>
                <a:t>If I can make it</a:t>
              </a:r>
            </a:p>
            <a:p>
              <a:r>
                <a:rPr lang="en-US" altLang="en-US" sz="1200">
                  <a:solidFill>
                    <a:srgbClr val="0000FF"/>
                  </a:solidFill>
                </a:rPr>
                <a:t>In college </a:t>
              </a:r>
            </a:p>
            <a:p>
              <a:r>
                <a:rPr lang="en-US" altLang="en-US" sz="1200">
                  <a:solidFill>
                    <a:srgbClr val="0000FF"/>
                  </a:solidFill>
                </a:rPr>
                <a:t>because my</a:t>
              </a:r>
            </a:p>
            <a:p>
              <a:r>
                <a:rPr lang="en-US" altLang="en-US" sz="1200">
                  <a:solidFill>
                    <a:srgbClr val="0000FF"/>
                  </a:solidFill>
                </a:rPr>
                <a:t>reading is</a:t>
              </a:r>
            </a:p>
            <a:p>
              <a:r>
                <a:rPr lang="en-US" altLang="en-US" sz="1200">
                  <a:solidFill>
                    <a:srgbClr val="0000FF"/>
                  </a:solidFill>
                </a:rPr>
                <a:t>poor. The</a:t>
              </a:r>
            </a:p>
            <a:p>
              <a:r>
                <a:rPr lang="en-US" altLang="en-US" sz="1200">
                  <a:solidFill>
                    <a:srgbClr val="0000FF"/>
                  </a:solidFill>
                </a:rPr>
                <a:t>nearest </a:t>
              </a:r>
            </a:p>
            <a:p>
              <a:r>
                <a:rPr lang="en-US" altLang="en-US" sz="1200">
                  <a:solidFill>
                    <a:srgbClr val="0000FF"/>
                  </a:solidFill>
                </a:rPr>
                <a:t>college is</a:t>
              </a:r>
            </a:p>
            <a:p>
              <a:r>
                <a:rPr lang="en-US" altLang="en-US" sz="1200">
                  <a:solidFill>
                    <a:srgbClr val="0000FF"/>
                  </a:solidFill>
                </a:rPr>
                <a:t>60 miles </a:t>
              </a:r>
            </a:p>
            <a:p>
              <a:r>
                <a:rPr lang="en-US" altLang="en-US" sz="1200">
                  <a:solidFill>
                    <a:srgbClr val="0000FF"/>
                  </a:solidFill>
                </a:rPr>
                <a:t>away.</a:t>
              </a:r>
              <a:endParaRPr lang="en-US" altLang="en-US" sz="1400">
                <a:solidFill>
                  <a:srgbClr val="0000FF"/>
                </a:solidFil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a:extLst>
              <a:ext uri="{FF2B5EF4-FFF2-40B4-BE49-F238E27FC236}">
                <a16:creationId xmlns:a16="http://schemas.microsoft.com/office/drawing/2014/main" id="{F6BBC7E5-2DC5-7D75-443B-5C46D789BA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3C9E77-0E0F-5E48-9DF7-8AA489B741EF}" type="slidenum">
              <a:rPr lang="en-US" altLang="en-US" sz="1400"/>
              <a:pPr/>
              <a:t>56</a:t>
            </a:fld>
            <a:endParaRPr lang="en-US" altLang="en-US" sz="1400"/>
          </a:p>
        </p:txBody>
      </p:sp>
      <p:sp>
        <p:nvSpPr>
          <p:cNvPr id="59395" name="Rectangle 2">
            <a:extLst>
              <a:ext uri="{FF2B5EF4-FFF2-40B4-BE49-F238E27FC236}">
                <a16:creationId xmlns:a16="http://schemas.microsoft.com/office/drawing/2014/main" id="{99B149CE-48CD-2DCD-8E1D-78D21ED35B35}"/>
              </a:ext>
            </a:extLst>
          </p:cNvPr>
          <p:cNvSpPr>
            <a:spLocks noGrp="1" noChangeArrowheads="1"/>
          </p:cNvSpPr>
          <p:nvPr>
            <p:ph type="title"/>
          </p:nvPr>
        </p:nvSpPr>
        <p:spPr bwMode="auto">
          <a:xfrm>
            <a:off x="0" y="121920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Interests</a:t>
            </a:r>
          </a:p>
        </p:txBody>
      </p:sp>
      <p:sp>
        <p:nvSpPr>
          <p:cNvPr id="59396" name="Rectangle 3">
            <a:extLst>
              <a:ext uri="{FF2B5EF4-FFF2-40B4-BE49-F238E27FC236}">
                <a16:creationId xmlns:a16="http://schemas.microsoft.com/office/drawing/2014/main" id="{4E72B662-EDDB-904C-A9DB-6A28EA5C12B1}"/>
              </a:ext>
            </a:extLst>
          </p:cNvPr>
          <p:cNvSpPr>
            <a:spLocks noGrp="1" noChangeArrowheads="1"/>
          </p:cNvSpPr>
          <p:nvPr>
            <p:ph type="body" sz="half" idx="1"/>
          </p:nvPr>
        </p:nvSpPr>
        <p:spPr>
          <a:xfrm>
            <a:off x="685800" y="2209800"/>
            <a:ext cx="3810000" cy="4114800"/>
          </a:xfrm>
        </p:spPr>
        <p:txBody>
          <a:bodyPr/>
          <a:lstStyle/>
          <a:p>
            <a:pPr eaLnBrk="1" hangingPunct="1"/>
            <a:r>
              <a:rPr lang="en-US" altLang="en-US" sz="2000"/>
              <a:t>Pat asked his parents what they thought of him getting more education.</a:t>
            </a:r>
          </a:p>
          <a:p>
            <a:pPr eaLnBrk="1" hangingPunct="1"/>
            <a:r>
              <a:rPr lang="en-US" altLang="en-US" sz="2000"/>
              <a:t>They expressed concerns about cost and distance away from home.</a:t>
            </a:r>
          </a:p>
          <a:p>
            <a:pPr eaLnBrk="1" hangingPunct="1"/>
            <a:r>
              <a:rPr lang="en-US" altLang="en-US" sz="2000"/>
              <a:t>They agreed that he would make a good teacher, and that he should pursue this somehow, if possible.</a:t>
            </a:r>
          </a:p>
        </p:txBody>
      </p:sp>
      <p:grpSp>
        <p:nvGrpSpPr>
          <p:cNvPr id="59397" name="Group 19">
            <a:extLst>
              <a:ext uri="{FF2B5EF4-FFF2-40B4-BE49-F238E27FC236}">
                <a16:creationId xmlns:a16="http://schemas.microsoft.com/office/drawing/2014/main" id="{6F217B0D-9AFC-BF5B-C943-3F342D5F2580}"/>
              </a:ext>
            </a:extLst>
          </p:cNvPr>
          <p:cNvGrpSpPr>
            <a:grpSpLocks/>
          </p:cNvGrpSpPr>
          <p:nvPr/>
        </p:nvGrpSpPr>
        <p:grpSpPr bwMode="auto">
          <a:xfrm>
            <a:off x="4419600" y="1981200"/>
            <a:ext cx="4578350" cy="4648200"/>
            <a:chOff x="2784" y="1248"/>
            <a:chExt cx="2884" cy="2928"/>
          </a:xfrm>
        </p:grpSpPr>
        <p:grpSp>
          <p:nvGrpSpPr>
            <p:cNvPr id="59398" name="Group 16">
              <a:extLst>
                <a:ext uri="{FF2B5EF4-FFF2-40B4-BE49-F238E27FC236}">
                  <a16:creationId xmlns:a16="http://schemas.microsoft.com/office/drawing/2014/main" id="{700D2CB9-B4AF-4415-C9E9-261FCC7F2FD8}"/>
                </a:ext>
              </a:extLst>
            </p:cNvPr>
            <p:cNvGrpSpPr>
              <a:grpSpLocks/>
            </p:cNvGrpSpPr>
            <p:nvPr/>
          </p:nvGrpSpPr>
          <p:grpSpPr bwMode="auto">
            <a:xfrm>
              <a:off x="2784" y="1248"/>
              <a:ext cx="2866" cy="2928"/>
              <a:chOff x="2784" y="1248"/>
              <a:chExt cx="2866" cy="2928"/>
            </a:xfrm>
          </p:grpSpPr>
          <p:pic>
            <p:nvPicPr>
              <p:cNvPr id="59400" name="Picture 17">
                <a:extLst>
                  <a:ext uri="{FF2B5EF4-FFF2-40B4-BE49-F238E27FC236}">
                    <a16:creationId xmlns:a16="http://schemas.microsoft.com/office/drawing/2014/main" id="{3A093EE0-D984-63FD-BC36-DB3AE1E1A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248"/>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 Box 18">
                <a:extLst>
                  <a:ext uri="{FF2B5EF4-FFF2-40B4-BE49-F238E27FC236}">
                    <a16:creationId xmlns:a16="http://schemas.microsoft.com/office/drawing/2014/main" id="{943E0D45-9880-B6EB-45E7-394DBF8B05D1}"/>
                  </a:ext>
                </a:extLst>
              </p:cNvPr>
              <p:cNvSpPr txBox="1">
                <a:spLocks noChangeArrowheads="1"/>
              </p:cNvSpPr>
              <p:nvPr/>
            </p:nvSpPr>
            <p:spPr bwMode="auto">
              <a:xfrm>
                <a:off x="3024" y="1680"/>
                <a:ext cx="1152"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want to teach little kids; but  I don’t know</a:t>
                </a:r>
              </a:p>
              <a:p>
                <a:r>
                  <a:rPr lang="en-US" altLang="en-US" sz="1200"/>
                  <a:t>If I can make it</a:t>
                </a:r>
              </a:p>
              <a:p>
                <a:r>
                  <a:rPr lang="en-US" altLang="en-US" sz="1200"/>
                  <a:t>In college </a:t>
                </a:r>
              </a:p>
              <a:p>
                <a:r>
                  <a:rPr lang="en-US" altLang="en-US" sz="1200"/>
                  <a:t>because my</a:t>
                </a:r>
              </a:p>
              <a:p>
                <a:r>
                  <a:rPr lang="en-US" altLang="en-US" sz="1200"/>
                  <a:t>reading is</a:t>
                </a:r>
              </a:p>
              <a:p>
                <a:r>
                  <a:rPr lang="en-US" altLang="en-US" sz="1200"/>
                  <a:t>poor. The</a:t>
                </a:r>
              </a:p>
              <a:p>
                <a:r>
                  <a:rPr lang="en-US" altLang="en-US" sz="1200"/>
                  <a:t>nearest </a:t>
                </a:r>
              </a:p>
              <a:p>
                <a:r>
                  <a:rPr lang="en-US" altLang="en-US" sz="1200"/>
                  <a:t>college is</a:t>
                </a:r>
              </a:p>
              <a:p>
                <a:r>
                  <a:rPr lang="en-US" altLang="en-US" sz="1200"/>
                  <a:t>60 miles </a:t>
                </a:r>
              </a:p>
              <a:p>
                <a:r>
                  <a:rPr lang="en-US" altLang="en-US" sz="1200"/>
                  <a:t>away</a:t>
                </a:r>
                <a:r>
                  <a:rPr lang="en-US" altLang="en-US" sz="1200">
                    <a:solidFill>
                      <a:srgbClr val="0000FF"/>
                    </a:solidFill>
                  </a:rPr>
                  <a:t>.</a:t>
                </a:r>
                <a:endParaRPr lang="en-US" altLang="en-US" sz="1400">
                  <a:solidFill>
                    <a:srgbClr val="0000FF"/>
                  </a:solidFill>
                </a:endParaRPr>
              </a:p>
            </p:txBody>
          </p:sp>
        </p:grpSp>
        <p:sp>
          <p:nvSpPr>
            <p:cNvPr id="59399" name="Text Box 14">
              <a:extLst>
                <a:ext uri="{FF2B5EF4-FFF2-40B4-BE49-F238E27FC236}">
                  <a16:creationId xmlns:a16="http://schemas.microsoft.com/office/drawing/2014/main" id="{92A77B03-9B27-D7D7-0CC8-BC4BF046D658}"/>
                </a:ext>
              </a:extLst>
            </p:cNvPr>
            <p:cNvSpPr txBox="1">
              <a:spLocks noChangeArrowheads="1"/>
            </p:cNvSpPr>
            <p:nvPr/>
          </p:nvSpPr>
          <p:spPr bwMode="auto">
            <a:xfrm>
              <a:off x="4224" y="1680"/>
              <a:ext cx="1444" cy="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Pat has always wanted</a:t>
              </a:r>
            </a:p>
            <a:p>
              <a:r>
                <a:rPr lang="en-US" altLang="en-US" sz="1200">
                  <a:solidFill>
                    <a:srgbClr val="0000FF"/>
                  </a:solidFill>
                </a:rPr>
                <a:t>      to be a teacher. He</a:t>
              </a:r>
            </a:p>
            <a:p>
              <a:r>
                <a:rPr lang="en-US" altLang="en-US" sz="1200">
                  <a:solidFill>
                    <a:srgbClr val="0000FF"/>
                  </a:solidFill>
                </a:rPr>
                <a:t>           would make a good</a:t>
              </a:r>
            </a:p>
            <a:p>
              <a:r>
                <a:rPr lang="en-US" altLang="en-US" sz="1200">
                  <a:solidFill>
                    <a:srgbClr val="0000FF"/>
                  </a:solidFill>
                </a:rPr>
                <a:t>                   teacher; but he</a:t>
              </a:r>
            </a:p>
            <a:p>
              <a:r>
                <a:rPr lang="en-US" altLang="en-US" sz="1200">
                  <a:solidFill>
                    <a:srgbClr val="0000FF"/>
                  </a:solidFill>
                </a:rPr>
                <a:t>	doesn’t read</a:t>
              </a:r>
            </a:p>
            <a:p>
              <a:r>
                <a:rPr lang="en-US" altLang="en-US" sz="1200">
                  <a:solidFill>
                    <a:srgbClr val="0000FF"/>
                  </a:solidFill>
                </a:rPr>
                <a:t>	well. We can’t</a:t>
              </a:r>
            </a:p>
            <a:p>
              <a:r>
                <a:rPr lang="en-US" altLang="en-US" sz="1200">
                  <a:solidFill>
                    <a:srgbClr val="0000FF"/>
                  </a:solidFill>
                </a:rPr>
                <a:t>	   afford to send </a:t>
              </a:r>
            </a:p>
            <a:p>
              <a:r>
                <a:rPr lang="en-US" altLang="en-US" sz="1200">
                  <a:solidFill>
                    <a:srgbClr val="0000FF"/>
                  </a:solidFill>
                </a:rPr>
                <a:t>	    him to college, </a:t>
              </a:r>
            </a:p>
            <a:p>
              <a:r>
                <a:rPr lang="en-US" altLang="en-US" sz="1200">
                  <a:solidFill>
                    <a:srgbClr val="0000FF"/>
                  </a:solidFill>
                </a:rPr>
                <a:t>	    and it’s far </a:t>
              </a:r>
            </a:p>
            <a:p>
              <a:r>
                <a:rPr lang="en-US" altLang="en-US" sz="1200">
                  <a:solidFill>
                    <a:srgbClr val="0000FF"/>
                  </a:solidFill>
                </a:rPr>
                <a:t>                         away. We wish</a:t>
              </a:r>
            </a:p>
            <a:p>
              <a:r>
                <a:rPr lang="en-US" altLang="en-US" sz="1200">
                  <a:solidFill>
                    <a:srgbClr val="0000FF"/>
                  </a:solidFill>
                </a:rPr>
                <a:t>                         he could go to</a:t>
              </a:r>
            </a:p>
            <a:p>
              <a:r>
                <a:rPr lang="en-US" altLang="en-US" sz="1200">
                  <a:solidFill>
                    <a:srgbClr val="0000FF"/>
                  </a:solidFill>
                </a:rPr>
                <a:t>	     college close</a:t>
              </a:r>
            </a:p>
            <a:p>
              <a:r>
                <a:rPr lang="en-US" altLang="en-US" sz="1200">
                  <a:solidFill>
                    <a:srgbClr val="0000FF"/>
                  </a:solidFill>
                </a:rPr>
                <a:t>	          to home.</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E7E14C4A-01D2-A287-7F16-A73C9B41D5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5FE7FA-F47E-DA4A-AAC1-E09F6B907DCE}" type="slidenum">
              <a:rPr lang="en-US" altLang="en-US" sz="1400"/>
              <a:pPr/>
              <a:t>57</a:t>
            </a:fld>
            <a:endParaRPr lang="en-US" altLang="en-US" sz="1400"/>
          </a:p>
        </p:txBody>
      </p:sp>
      <p:sp>
        <p:nvSpPr>
          <p:cNvPr id="60419" name="Rectangle 2">
            <a:extLst>
              <a:ext uri="{FF2B5EF4-FFF2-40B4-BE49-F238E27FC236}">
                <a16:creationId xmlns:a16="http://schemas.microsoft.com/office/drawing/2014/main" id="{E30B9E3C-F1CE-C7C5-A029-3D1A2120DC52}"/>
              </a:ext>
            </a:extLst>
          </p:cNvPr>
          <p:cNvSpPr>
            <a:spLocks noGrp="1" noChangeArrowheads="1"/>
          </p:cNvSpPr>
          <p:nvPr>
            <p:ph type="title"/>
          </p:nvPr>
        </p:nvSpPr>
        <p:spPr bwMode="auto">
          <a:xfrm>
            <a:off x="228600" y="1219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Interests</a:t>
            </a:r>
          </a:p>
        </p:txBody>
      </p:sp>
      <p:sp>
        <p:nvSpPr>
          <p:cNvPr id="60420" name="Rectangle 3">
            <a:extLst>
              <a:ext uri="{FF2B5EF4-FFF2-40B4-BE49-F238E27FC236}">
                <a16:creationId xmlns:a16="http://schemas.microsoft.com/office/drawing/2014/main" id="{6A7A7CCE-31A0-13DB-4421-6E0E1DC90817}"/>
              </a:ext>
            </a:extLst>
          </p:cNvPr>
          <p:cNvSpPr>
            <a:spLocks noGrp="1" noChangeArrowheads="1"/>
          </p:cNvSpPr>
          <p:nvPr>
            <p:ph type="body" sz="half" idx="1"/>
          </p:nvPr>
        </p:nvSpPr>
        <p:spPr>
          <a:xfrm>
            <a:off x="685800" y="2209800"/>
            <a:ext cx="3810000" cy="4114800"/>
          </a:xfrm>
        </p:spPr>
        <p:txBody>
          <a:bodyPr/>
          <a:lstStyle/>
          <a:p>
            <a:pPr eaLnBrk="1" hangingPunct="1"/>
            <a:r>
              <a:rPr lang="en-US" altLang="en-US" sz="2400"/>
              <a:t>Then Pat’s teacher gave input about his getting more education.</a:t>
            </a:r>
          </a:p>
          <a:p>
            <a:pPr eaLnBrk="1" hangingPunct="1"/>
            <a:endParaRPr lang="en-US" altLang="en-US" sz="2400"/>
          </a:p>
          <a:p>
            <a:pPr eaLnBrk="1" hangingPunct="1"/>
            <a:endParaRPr lang="en-US" altLang="en-US" sz="2400"/>
          </a:p>
        </p:txBody>
      </p:sp>
      <p:sp>
        <p:nvSpPr>
          <p:cNvPr id="60421" name="Text Box 11">
            <a:extLst>
              <a:ext uri="{FF2B5EF4-FFF2-40B4-BE49-F238E27FC236}">
                <a16:creationId xmlns:a16="http://schemas.microsoft.com/office/drawing/2014/main" id="{09E7DF1F-B46D-17FA-F515-F4ADA14838E4}"/>
              </a:ext>
            </a:extLst>
          </p:cNvPr>
          <p:cNvSpPr txBox="1">
            <a:spLocks noChangeArrowheads="1"/>
          </p:cNvSpPr>
          <p:nvPr/>
        </p:nvSpPr>
        <p:spPr bwMode="auto">
          <a:xfrm>
            <a:off x="7848600" y="39624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t>
            </a:r>
          </a:p>
        </p:txBody>
      </p:sp>
      <p:grpSp>
        <p:nvGrpSpPr>
          <p:cNvPr id="60422" name="Group 24">
            <a:extLst>
              <a:ext uri="{FF2B5EF4-FFF2-40B4-BE49-F238E27FC236}">
                <a16:creationId xmlns:a16="http://schemas.microsoft.com/office/drawing/2014/main" id="{E612291D-F07D-C16E-2F88-D5C217AA7F19}"/>
              </a:ext>
            </a:extLst>
          </p:cNvPr>
          <p:cNvGrpSpPr>
            <a:grpSpLocks/>
          </p:cNvGrpSpPr>
          <p:nvPr/>
        </p:nvGrpSpPr>
        <p:grpSpPr bwMode="auto">
          <a:xfrm>
            <a:off x="4419600" y="1981200"/>
            <a:ext cx="4578350" cy="4648200"/>
            <a:chOff x="2784" y="1248"/>
            <a:chExt cx="2884" cy="2928"/>
          </a:xfrm>
        </p:grpSpPr>
        <p:grpSp>
          <p:nvGrpSpPr>
            <p:cNvPr id="60424" name="Group 19">
              <a:extLst>
                <a:ext uri="{FF2B5EF4-FFF2-40B4-BE49-F238E27FC236}">
                  <a16:creationId xmlns:a16="http://schemas.microsoft.com/office/drawing/2014/main" id="{8F671BC1-4E37-F6BD-4126-19919547A670}"/>
                </a:ext>
              </a:extLst>
            </p:cNvPr>
            <p:cNvGrpSpPr>
              <a:grpSpLocks/>
            </p:cNvGrpSpPr>
            <p:nvPr/>
          </p:nvGrpSpPr>
          <p:grpSpPr bwMode="auto">
            <a:xfrm>
              <a:off x="2784" y="1248"/>
              <a:ext cx="2884" cy="2928"/>
              <a:chOff x="2784" y="1248"/>
              <a:chExt cx="2884" cy="2928"/>
            </a:xfrm>
          </p:grpSpPr>
          <p:grpSp>
            <p:nvGrpSpPr>
              <p:cNvPr id="60426" name="Group 20">
                <a:extLst>
                  <a:ext uri="{FF2B5EF4-FFF2-40B4-BE49-F238E27FC236}">
                    <a16:creationId xmlns:a16="http://schemas.microsoft.com/office/drawing/2014/main" id="{F7ACA010-E762-D93D-C4C4-D524F06CE548}"/>
                  </a:ext>
                </a:extLst>
              </p:cNvPr>
              <p:cNvGrpSpPr>
                <a:grpSpLocks/>
              </p:cNvGrpSpPr>
              <p:nvPr/>
            </p:nvGrpSpPr>
            <p:grpSpPr bwMode="auto">
              <a:xfrm>
                <a:off x="2784" y="1248"/>
                <a:ext cx="2866" cy="2928"/>
                <a:chOff x="2784" y="1248"/>
                <a:chExt cx="2866" cy="2928"/>
              </a:xfrm>
            </p:grpSpPr>
            <p:pic>
              <p:nvPicPr>
                <p:cNvPr id="60428" name="Picture 21">
                  <a:extLst>
                    <a:ext uri="{FF2B5EF4-FFF2-40B4-BE49-F238E27FC236}">
                      <a16:creationId xmlns:a16="http://schemas.microsoft.com/office/drawing/2014/main" id="{C5940C7A-5814-0215-5262-258811BF6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248"/>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9" name="Text Box 22">
                  <a:extLst>
                    <a:ext uri="{FF2B5EF4-FFF2-40B4-BE49-F238E27FC236}">
                      <a16:creationId xmlns:a16="http://schemas.microsoft.com/office/drawing/2014/main" id="{ED2869D2-5211-F8AD-7245-BCB2CF37958A}"/>
                    </a:ext>
                  </a:extLst>
                </p:cNvPr>
                <p:cNvSpPr txBox="1">
                  <a:spLocks noChangeArrowheads="1"/>
                </p:cNvSpPr>
                <p:nvPr/>
              </p:nvSpPr>
              <p:spPr bwMode="auto">
                <a:xfrm>
                  <a:off x="3024" y="1680"/>
                  <a:ext cx="1152"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want to teach little kids; but  I don’t know</a:t>
                  </a:r>
                </a:p>
                <a:p>
                  <a:r>
                    <a:rPr lang="en-US" altLang="en-US" sz="1200"/>
                    <a:t>If I can make it</a:t>
                  </a:r>
                </a:p>
                <a:p>
                  <a:r>
                    <a:rPr lang="en-US" altLang="en-US" sz="1200"/>
                    <a:t>In college </a:t>
                  </a:r>
                </a:p>
                <a:p>
                  <a:r>
                    <a:rPr lang="en-US" altLang="en-US" sz="1200"/>
                    <a:t>because my</a:t>
                  </a:r>
                </a:p>
                <a:p>
                  <a:r>
                    <a:rPr lang="en-US" altLang="en-US" sz="1200"/>
                    <a:t>reading is</a:t>
                  </a:r>
                </a:p>
                <a:p>
                  <a:r>
                    <a:rPr lang="en-US" altLang="en-US" sz="1200"/>
                    <a:t>poor. The</a:t>
                  </a:r>
                </a:p>
                <a:p>
                  <a:r>
                    <a:rPr lang="en-US" altLang="en-US" sz="1200"/>
                    <a:t>nearest </a:t>
                  </a:r>
                </a:p>
                <a:p>
                  <a:r>
                    <a:rPr lang="en-US" altLang="en-US" sz="1200"/>
                    <a:t>college is</a:t>
                  </a:r>
                </a:p>
                <a:p>
                  <a:r>
                    <a:rPr lang="en-US" altLang="en-US" sz="1200"/>
                    <a:t>60 miles </a:t>
                  </a:r>
                </a:p>
                <a:p>
                  <a:r>
                    <a:rPr lang="en-US" altLang="en-US" sz="1200"/>
                    <a:t>away</a:t>
                  </a:r>
                  <a:r>
                    <a:rPr lang="en-US" altLang="en-US" sz="1200">
                      <a:solidFill>
                        <a:srgbClr val="0000FF"/>
                      </a:solidFill>
                    </a:rPr>
                    <a:t>.</a:t>
                  </a:r>
                  <a:endParaRPr lang="en-US" altLang="en-US" sz="1400">
                    <a:solidFill>
                      <a:srgbClr val="0000FF"/>
                    </a:solidFill>
                  </a:endParaRPr>
                </a:p>
              </p:txBody>
            </p:sp>
          </p:grpSp>
          <p:sp>
            <p:nvSpPr>
              <p:cNvPr id="60427" name="Text Box 23">
                <a:extLst>
                  <a:ext uri="{FF2B5EF4-FFF2-40B4-BE49-F238E27FC236}">
                    <a16:creationId xmlns:a16="http://schemas.microsoft.com/office/drawing/2014/main" id="{997ABA5E-D5B0-D058-A202-10FF950B95A2}"/>
                  </a:ext>
                </a:extLst>
              </p:cNvPr>
              <p:cNvSpPr txBox="1">
                <a:spLocks noChangeArrowheads="1"/>
              </p:cNvSpPr>
              <p:nvPr/>
            </p:nvSpPr>
            <p:spPr bwMode="auto">
              <a:xfrm>
                <a:off x="4224" y="1680"/>
                <a:ext cx="1444" cy="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has always wanted</a:t>
                </a:r>
              </a:p>
              <a:p>
                <a:r>
                  <a:rPr lang="en-US" altLang="en-US" sz="1200"/>
                  <a:t>      to be a teacher. He</a:t>
                </a:r>
              </a:p>
              <a:p>
                <a:r>
                  <a:rPr lang="en-US" altLang="en-US" sz="1200"/>
                  <a:t>           would make a good</a:t>
                </a:r>
              </a:p>
              <a:p>
                <a:r>
                  <a:rPr lang="en-US" altLang="en-US" sz="1200"/>
                  <a:t>                   teacher; but he</a:t>
                </a:r>
              </a:p>
              <a:p>
                <a:r>
                  <a:rPr lang="en-US" altLang="en-US" sz="1200"/>
                  <a:t>	doesn’t read</a:t>
                </a:r>
              </a:p>
              <a:p>
                <a:r>
                  <a:rPr lang="en-US" altLang="en-US" sz="1200"/>
                  <a:t>	well. We can’t</a:t>
                </a:r>
              </a:p>
              <a:p>
                <a:r>
                  <a:rPr lang="en-US" altLang="en-US" sz="1200"/>
                  <a:t>	   afford to send </a:t>
                </a:r>
              </a:p>
              <a:p>
                <a:r>
                  <a:rPr lang="en-US" altLang="en-US" sz="1200"/>
                  <a:t>	    him to college, </a:t>
                </a:r>
              </a:p>
              <a:p>
                <a:r>
                  <a:rPr lang="en-US" altLang="en-US" sz="1200"/>
                  <a:t>	    and it’s far </a:t>
                </a:r>
              </a:p>
              <a:p>
                <a:r>
                  <a:rPr lang="en-US" altLang="en-US" sz="1200"/>
                  <a:t>                         away. We wish</a:t>
                </a:r>
              </a:p>
              <a:p>
                <a:r>
                  <a:rPr lang="en-US" altLang="en-US" sz="1200"/>
                  <a:t>                         he could go to</a:t>
                </a:r>
              </a:p>
              <a:p>
                <a:r>
                  <a:rPr lang="en-US" altLang="en-US" sz="1200"/>
                  <a:t>	     college close</a:t>
                </a:r>
              </a:p>
              <a:p>
                <a:r>
                  <a:rPr lang="en-US" altLang="en-US" sz="1200"/>
                  <a:t>	          to home.</a:t>
                </a:r>
                <a:endParaRPr lang="en-US" altLang="en-US" sz="1200">
                  <a:solidFill>
                    <a:srgbClr val="0000FF"/>
                  </a:solidFill>
                </a:endParaRPr>
              </a:p>
            </p:txBody>
          </p:sp>
        </p:grpSp>
        <p:sp>
          <p:nvSpPr>
            <p:cNvPr id="60425" name="Text Box 13">
              <a:extLst>
                <a:ext uri="{FF2B5EF4-FFF2-40B4-BE49-F238E27FC236}">
                  <a16:creationId xmlns:a16="http://schemas.microsoft.com/office/drawing/2014/main" id="{0F5D41E3-2D8A-970B-E590-04D4811F0FD7}"/>
                </a:ext>
              </a:extLst>
            </p:cNvPr>
            <p:cNvSpPr txBox="1">
              <a:spLocks noChangeArrowheads="1"/>
            </p:cNvSpPr>
            <p:nvPr/>
          </p:nvSpPr>
          <p:spPr bwMode="auto">
            <a:xfrm>
              <a:off x="3408" y="3408"/>
              <a:ext cx="205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With the exception of reading, Pat’s grades </a:t>
              </a:r>
            </a:p>
            <a:p>
              <a:r>
                <a:rPr lang="en-US" altLang="en-US" sz="1200">
                  <a:solidFill>
                    <a:srgbClr val="0000FF"/>
                  </a:solidFill>
                </a:rPr>
                <a:t>are good. I think he would be accepted</a:t>
              </a:r>
            </a:p>
            <a:p>
              <a:r>
                <a:rPr lang="en-US" altLang="en-US" sz="1200">
                  <a:solidFill>
                    <a:srgbClr val="0000FF"/>
                  </a:solidFill>
                </a:rPr>
                <a:t>in the closest regional college or he </a:t>
              </a:r>
            </a:p>
            <a:p>
              <a:r>
                <a:rPr lang="en-US" altLang="en-US" sz="1200">
                  <a:solidFill>
                    <a:srgbClr val="0000FF"/>
                  </a:solidFill>
                </a:rPr>
                <a:t>could go to the community college</a:t>
              </a:r>
            </a:p>
            <a:p>
              <a:r>
                <a:rPr lang="en-US" altLang="en-US" sz="1200">
                  <a:solidFill>
                    <a:srgbClr val="0000FF"/>
                  </a:solidFill>
                </a:rPr>
                <a:t>          close by.</a:t>
              </a:r>
            </a:p>
          </p:txBody>
        </p:sp>
      </p:grpSp>
      <p:sp>
        <p:nvSpPr>
          <p:cNvPr id="60423" name="Rectangle 17">
            <a:extLst>
              <a:ext uri="{FF2B5EF4-FFF2-40B4-BE49-F238E27FC236}">
                <a16:creationId xmlns:a16="http://schemas.microsoft.com/office/drawing/2014/main" id="{6BFB311C-21BE-3AEE-0D75-59FF69FDB407}"/>
              </a:ext>
            </a:extLst>
          </p:cNvPr>
          <p:cNvSpPr>
            <a:spLocks noChangeArrowheads="1"/>
          </p:cNvSpPr>
          <p:nvPr/>
        </p:nvSpPr>
        <p:spPr bwMode="auto">
          <a:xfrm>
            <a:off x="8831263" y="7753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a:extLst>
              <a:ext uri="{FF2B5EF4-FFF2-40B4-BE49-F238E27FC236}">
                <a16:creationId xmlns:a16="http://schemas.microsoft.com/office/drawing/2014/main" id="{A7F5EBD5-B16C-5A88-BA98-07DBE58318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DBE21F-765A-0E42-8ABD-1320D1286833}" type="slidenum">
              <a:rPr lang="en-US" altLang="en-US" sz="1400"/>
              <a:pPr/>
              <a:t>58</a:t>
            </a:fld>
            <a:endParaRPr lang="en-US" altLang="en-US" sz="1400"/>
          </a:p>
        </p:txBody>
      </p:sp>
      <p:sp>
        <p:nvSpPr>
          <p:cNvPr id="61443" name="Rectangle 2">
            <a:extLst>
              <a:ext uri="{FF2B5EF4-FFF2-40B4-BE49-F238E27FC236}">
                <a16:creationId xmlns:a16="http://schemas.microsoft.com/office/drawing/2014/main" id="{B2FB8A37-6695-B109-90ED-C45F89469406}"/>
              </a:ext>
            </a:extLst>
          </p:cNvPr>
          <p:cNvSpPr>
            <a:spLocks noGrp="1" noChangeArrowheads="1"/>
          </p:cNvSpPr>
          <p:nvPr>
            <p:ph type="title"/>
          </p:nvPr>
        </p:nvSpPr>
        <p:spPr bwMode="auto">
          <a:xfrm>
            <a:off x="-3048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Further Education Interests</a:t>
            </a:r>
            <a:br>
              <a:rPr lang="en-US" altLang="en-US" sz="4000"/>
            </a:br>
            <a:r>
              <a:rPr lang="en-US" altLang="en-US" sz="3600"/>
              <a:t>Summary Statement</a:t>
            </a:r>
            <a:endParaRPr lang="en-US" altLang="en-US"/>
          </a:p>
        </p:txBody>
      </p:sp>
      <p:sp>
        <p:nvSpPr>
          <p:cNvPr id="61444" name="Rectangle 3">
            <a:extLst>
              <a:ext uri="{FF2B5EF4-FFF2-40B4-BE49-F238E27FC236}">
                <a16:creationId xmlns:a16="http://schemas.microsoft.com/office/drawing/2014/main" id="{139C0F51-02B8-1C13-2DD3-F51646651CD3}"/>
              </a:ext>
            </a:extLst>
          </p:cNvPr>
          <p:cNvSpPr>
            <a:spLocks noGrp="1" noChangeArrowheads="1"/>
          </p:cNvSpPr>
          <p:nvPr>
            <p:ph type="body" sz="half" idx="1"/>
          </p:nvPr>
        </p:nvSpPr>
        <p:spPr>
          <a:xfrm>
            <a:off x="609600" y="2438400"/>
            <a:ext cx="3810000" cy="4114800"/>
          </a:xfrm>
        </p:spPr>
        <p:txBody>
          <a:bodyPr/>
          <a:lstStyle/>
          <a:p>
            <a:pPr eaLnBrk="1" hangingPunct="1">
              <a:lnSpc>
                <a:spcPct val="90000"/>
              </a:lnSpc>
            </a:pPr>
            <a:r>
              <a:rPr lang="en-US" altLang="en-US" sz="2400"/>
              <a:t>Pat and his teacher then combined information from all three sections into a summary statement in the center.</a:t>
            </a:r>
          </a:p>
          <a:p>
            <a:pPr eaLnBrk="1" hangingPunct="1">
              <a:lnSpc>
                <a:spcPct val="90000"/>
              </a:lnSpc>
            </a:pPr>
            <a:r>
              <a:rPr lang="en-US" altLang="en-US" sz="2400"/>
              <a:t>Pat looked for similarities and reworded long phrases to include all the information.</a:t>
            </a:r>
            <a:endParaRPr lang="en-US" altLang="en-US" sz="2000"/>
          </a:p>
          <a:p>
            <a:pPr eaLnBrk="1" hangingPunct="1">
              <a:lnSpc>
                <a:spcPct val="90000"/>
              </a:lnSpc>
              <a:buFontTx/>
              <a:buNone/>
            </a:pPr>
            <a:endParaRPr lang="en-US" altLang="en-US" sz="2000"/>
          </a:p>
          <a:p>
            <a:pPr eaLnBrk="1" hangingPunct="1">
              <a:lnSpc>
                <a:spcPct val="90000"/>
              </a:lnSpc>
            </a:pPr>
            <a:endParaRPr lang="en-US" altLang="en-US" sz="2000"/>
          </a:p>
        </p:txBody>
      </p:sp>
      <p:sp>
        <p:nvSpPr>
          <p:cNvPr id="61445" name="Text Box 11">
            <a:extLst>
              <a:ext uri="{FF2B5EF4-FFF2-40B4-BE49-F238E27FC236}">
                <a16:creationId xmlns:a16="http://schemas.microsoft.com/office/drawing/2014/main" id="{FFAF6829-E70D-B348-9220-AB7E21C3724F}"/>
              </a:ext>
            </a:extLst>
          </p:cNvPr>
          <p:cNvSpPr txBox="1">
            <a:spLocks noChangeArrowheads="1"/>
          </p:cNvSpPr>
          <p:nvPr/>
        </p:nvSpPr>
        <p:spPr bwMode="auto">
          <a:xfrm>
            <a:off x="7848600" y="39624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t>
            </a:r>
          </a:p>
        </p:txBody>
      </p:sp>
      <p:grpSp>
        <p:nvGrpSpPr>
          <p:cNvPr id="61446" name="Group 24">
            <a:extLst>
              <a:ext uri="{FF2B5EF4-FFF2-40B4-BE49-F238E27FC236}">
                <a16:creationId xmlns:a16="http://schemas.microsoft.com/office/drawing/2014/main" id="{D5D2932E-D7D7-7292-9333-F5D005BADFA2}"/>
              </a:ext>
            </a:extLst>
          </p:cNvPr>
          <p:cNvGrpSpPr>
            <a:grpSpLocks/>
          </p:cNvGrpSpPr>
          <p:nvPr/>
        </p:nvGrpSpPr>
        <p:grpSpPr bwMode="auto">
          <a:xfrm>
            <a:off x="4419600" y="1981200"/>
            <a:ext cx="4578350" cy="4648200"/>
            <a:chOff x="2784" y="1248"/>
            <a:chExt cx="2884" cy="2928"/>
          </a:xfrm>
        </p:grpSpPr>
        <p:grpSp>
          <p:nvGrpSpPr>
            <p:cNvPr id="61448" name="Group 25">
              <a:extLst>
                <a:ext uri="{FF2B5EF4-FFF2-40B4-BE49-F238E27FC236}">
                  <a16:creationId xmlns:a16="http://schemas.microsoft.com/office/drawing/2014/main" id="{46FA955B-F185-5A3C-A19C-0C087BDB29FB}"/>
                </a:ext>
              </a:extLst>
            </p:cNvPr>
            <p:cNvGrpSpPr>
              <a:grpSpLocks/>
            </p:cNvGrpSpPr>
            <p:nvPr/>
          </p:nvGrpSpPr>
          <p:grpSpPr bwMode="auto">
            <a:xfrm>
              <a:off x="2784" y="1248"/>
              <a:ext cx="2884" cy="2928"/>
              <a:chOff x="2784" y="1248"/>
              <a:chExt cx="2884" cy="2928"/>
            </a:xfrm>
          </p:grpSpPr>
          <p:grpSp>
            <p:nvGrpSpPr>
              <p:cNvPr id="61450" name="Group 26">
                <a:extLst>
                  <a:ext uri="{FF2B5EF4-FFF2-40B4-BE49-F238E27FC236}">
                    <a16:creationId xmlns:a16="http://schemas.microsoft.com/office/drawing/2014/main" id="{68F89CC0-F623-AC30-BF02-08905FC1E657}"/>
                  </a:ext>
                </a:extLst>
              </p:cNvPr>
              <p:cNvGrpSpPr>
                <a:grpSpLocks/>
              </p:cNvGrpSpPr>
              <p:nvPr/>
            </p:nvGrpSpPr>
            <p:grpSpPr bwMode="auto">
              <a:xfrm>
                <a:off x="2784" y="1248"/>
                <a:ext cx="2866" cy="2928"/>
                <a:chOff x="2784" y="1248"/>
                <a:chExt cx="2866" cy="2928"/>
              </a:xfrm>
            </p:grpSpPr>
            <p:pic>
              <p:nvPicPr>
                <p:cNvPr id="61452" name="Picture 27">
                  <a:extLst>
                    <a:ext uri="{FF2B5EF4-FFF2-40B4-BE49-F238E27FC236}">
                      <a16:creationId xmlns:a16="http://schemas.microsoft.com/office/drawing/2014/main" id="{79BD947A-DD92-5C4E-7D43-442FD11F1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248"/>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3" name="Text Box 28">
                  <a:extLst>
                    <a:ext uri="{FF2B5EF4-FFF2-40B4-BE49-F238E27FC236}">
                      <a16:creationId xmlns:a16="http://schemas.microsoft.com/office/drawing/2014/main" id="{23B9DBD8-3490-6DBD-CB3C-0785FD3A82E7}"/>
                    </a:ext>
                  </a:extLst>
                </p:cNvPr>
                <p:cNvSpPr txBox="1">
                  <a:spLocks noChangeArrowheads="1"/>
                </p:cNvSpPr>
                <p:nvPr/>
              </p:nvSpPr>
              <p:spPr bwMode="auto">
                <a:xfrm>
                  <a:off x="3024" y="1680"/>
                  <a:ext cx="1152"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want to teach little kids; but  I don’t know</a:t>
                  </a:r>
                </a:p>
                <a:p>
                  <a:r>
                    <a:rPr lang="en-US" altLang="en-US" sz="1200"/>
                    <a:t>If I can make it</a:t>
                  </a:r>
                </a:p>
                <a:p>
                  <a:r>
                    <a:rPr lang="en-US" altLang="en-US" sz="1200"/>
                    <a:t>In college </a:t>
                  </a:r>
                </a:p>
                <a:p>
                  <a:r>
                    <a:rPr lang="en-US" altLang="en-US" sz="1200"/>
                    <a:t>because my</a:t>
                  </a:r>
                </a:p>
                <a:p>
                  <a:r>
                    <a:rPr lang="en-US" altLang="en-US" sz="1200"/>
                    <a:t>reading is</a:t>
                  </a:r>
                </a:p>
                <a:p>
                  <a:r>
                    <a:rPr lang="en-US" altLang="en-US" sz="1200"/>
                    <a:t>poor. The</a:t>
                  </a:r>
                </a:p>
                <a:p>
                  <a:r>
                    <a:rPr lang="en-US" altLang="en-US" sz="1200"/>
                    <a:t>nearest </a:t>
                  </a:r>
                </a:p>
                <a:p>
                  <a:r>
                    <a:rPr lang="en-US" altLang="en-US" sz="1200"/>
                    <a:t>college is</a:t>
                  </a:r>
                </a:p>
                <a:p>
                  <a:r>
                    <a:rPr lang="en-US" altLang="en-US" sz="1200"/>
                    <a:t>60 miles </a:t>
                  </a:r>
                </a:p>
                <a:p>
                  <a:r>
                    <a:rPr lang="en-US" altLang="en-US" sz="1200"/>
                    <a:t>away</a:t>
                  </a:r>
                  <a:r>
                    <a:rPr lang="en-US" altLang="en-US" sz="1200">
                      <a:solidFill>
                        <a:srgbClr val="0000FF"/>
                      </a:solidFill>
                    </a:rPr>
                    <a:t>.</a:t>
                  </a:r>
                  <a:endParaRPr lang="en-US" altLang="en-US" sz="1400">
                    <a:solidFill>
                      <a:srgbClr val="0000FF"/>
                    </a:solidFill>
                  </a:endParaRPr>
                </a:p>
              </p:txBody>
            </p:sp>
          </p:grpSp>
          <p:sp>
            <p:nvSpPr>
              <p:cNvPr id="61451" name="Text Box 29">
                <a:extLst>
                  <a:ext uri="{FF2B5EF4-FFF2-40B4-BE49-F238E27FC236}">
                    <a16:creationId xmlns:a16="http://schemas.microsoft.com/office/drawing/2014/main" id="{B522034F-EF9C-FB52-93F4-DFCBB39A37CA}"/>
                  </a:ext>
                </a:extLst>
              </p:cNvPr>
              <p:cNvSpPr txBox="1">
                <a:spLocks noChangeArrowheads="1"/>
              </p:cNvSpPr>
              <p:nvPr/>
            </p:nvSpPr>
            <p:spPr bwMode="auto">
              <a:xfrm>
                <a:off x="4224" y="1680"/>
                <a:ext cx="1444" cy="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has always wanted</a:t>
                </a:r>
              </a:p>
              <a:p>
                <a:r>
                  <a:rPr lang="en-US" altLang="en-US" sz="1200"/>
                  <a:t>      to be a teacher. He</a:t>
                </a:r>
              </a:p>
              <a:p>
                <a:r>
                  <a:rPr lang="en-US" altLang="en-US" sz="1200"/>
                  <a:t>           would make a good</a:t>
                </a:r>
              </a:p>
              <a:p>
                <a:r>
                  <a:rPr lang="en-US" altLang="en-US" sz="1200"/>
                  <a:t>                   teacher; but he</a:t>
                </a:r>
              </a:p>
              <a:p>
                <a:r>
                  <a:rPr lang="en-US" altLang="en-US" sz="1200"/>
                  <a:t>	doesn’t read</a:t>
                </a:r>
              </a:p>
              <a:p>
                <a:r>
                  <a:rPr lang="en-US" altLang="en-US" sz="1200"/>
                  <a:t>	well. We can’t</a:t>
                </a:r>
              </a:p>
              <a:p>
                <a:r>
                  <a:rPr lang="en-US" altLang="en-US" sz="1200"/>
                  <a:t>	   afford to send </a:t>
                </a:r>
              </a:p>
              <a:p>
                <a:r>
                  <a:rPr lang="en-US" altLang="en-US" sz="1200"/>
                  <a:t>	    him to college, </a:t>
                </a:r>
              </a:p>
              <a:p>
                <a:r>
                  <a:rPr lang="en-US" altLang="en-US" sz="1200"/>
                  <a:t>	    and it’s far </a:t>
                </a:r>
              </a:p>
              <a:p>
                <a:r>
                  <a:rPr lang="en-US" altLang="en-US" sz="1200"/>
                  <a:t>                         away. We wish</a:t>
                </a:r>
              </a:p>
              <a:p>
                <a:r>
                  <a:rPr lang="en-US" altLang="en-US" sz="1200"/>
                  <a:t>                         he could go to</a:t>
                </a:r>
              </a:p>
              <a:p>
                <a:r>
                  <a:rPr lang="en-US" altLang="en-US" sz="1200"/>
                  <a:t>	     college close</a:t>
                </a:r>
              </a:p>
              <a:p>
                <a:r>
                  <a:rPr lang="en-US" altLang="en-US" sz="1200"/>
                  <a:t>	          to home.</a:t>
                </a:r>
                <a:endParaRPr lang="en-US" altLang="en-US" sz="1200">
                  <a:solidFill>
                    <a:srgbClr val="0000FF"/>
                  </a:solidFill>
                </a:endParaRPr>
              </a:p>
            </p:txBody>
          </p:sp>
        </p:grpSp>
        <p:sp>
          <p:nvSpPr>
            <p:cNvPr id="61449" name="Text Box 30">
              <a:extLst>
                <a:ext uri="{FF2B5EF4-FFF2-40B4-BE49-F238E27FC236}">
                  <a16:creationId xmlns:a16="http://schemas.microsoft.com/office/drawing/2014/main" id="{D15A2923-EAC6-CC24-3C03-AFEC253AF15F}"/>
                </a:ext>
              </a:extLst>
            </p:cNvPr>
            <p:cNvSpPr txBox="1">
              <a:spLocks noChangeArrowheads="1"/>
            </p:cNvSpPr>
            <p:nvPr/>
          </p:nvSpPr>
          <p:spPr bwMode="auto">
            <a:xfrm>
              <a:off x="3408" y="3408"/>
              <a:ext cx="205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With the exception of reading, Pat’s grades </a:t>
              </a:r>
            </a:p>
            <a:p>
              <a:r>
                <a:rPr lang="en-US" altLang="en-US" sz="1200"/>
                <a:t>are good. I think he would be accepted</a:t>
              </a:r>
            </a:p>
            <a:p>
              <a:r>
                <a:rPr lang="en-US" altLang="en-US" sz="1200"/>
                <a:t>in the closest regional college or he </a:t>
              </a:r>
            </a:p>
            <a:p>
              <a:r>
                <a:rPr lang="en-US" altLang="en-US" sz="1200"/>
                <a:t>could go to the community college</a:t>
              </a:r>
            </a:p>
            <a:p>
              <a:r>
                <a:rPr lang="en-US" altLang="en-US" sz="1200"/>
                <a:t>          close by.</a:t>
              </a:r>
              <a:endParaRPr lang="en-US" altLang="en-US" sz="1200">
                <a:solidFill>
                  <a:srgbClr val="0000FF"/>
                </a:solidFill>
              </a:endParaRPr>
            </a:p>
          </p:txBody>
        </p:sp>
      </p:grpSp>
      <p:sp>
        <p:nvSpPr>
          <p:cNvPr id="61447" name="Text Box 19">
            <a:extLst>
              <a:ext uri="{FF2B5EF4-FFF2-40B4-BE49-F238E27FC236}">
                <a16:creationId xmlns:a16="http://schemas.microsoft.com/office/drawing/2014/main" id="{6FF50C79-11DA-A0DF-F707-C208A8AA07D1}"/>
              </a:ext>
            </a:extLst>
          </p:cNvPr>
          <p:cNvSpPr txBox="1">
            <a:spLocks noChangeArrowheads="1"/>
          </p:cNvSpPr>
          <p:nvPr/>
        </p:nvSpPr>
        <p:spPr bwMode="auto">
          <a:xfrm>
            <a:off x="5867400" y="3505200"/>
            <a:ext cx="16494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parents, teachers,</a:t>
            </a:r>
          </a:p>
          <a:p>
            <a:r>
              <a:rPr lang="en-US" altLang="en-US" sz="1200">
                <a:solidFill>
                  <a:srgbClr val="0000FF"/>
                </a:solidFill>
              </a:rPr>
              <a:t>and I agree that I will</a:t>
            </a:r>
          </a:p>
          <a:p>
            <a:r>
              <a:rPr lang="en-US" altLang="en-US" sz="1200">
                <a:solidFill>
                  <a:srgbClr val="0000FF"/>
                </a:solidFill>
              </a:rPr>
              <a:t>attend the community</a:t>
            </a:r>
          </a:p>
          <a:p>
            <a:r>
              <a:rPr lang="en-US" altLang="en-US" sz="1200">
                <a:solidFill>
                  <a:srgbClr val="0000FF"/>
                </a:solidFill>
              </a:rPr>
              <a:t>college for teacher </a:t>
            </a:r>
          </a:p>
          <a:p>
            <a:r>
              <a:rPr lang="en-US" altLang="en-US" sz="1200">
                <a:solidFill>
                  <a:srgbClr val="0000FF"/>
                </a:solidFill>
              </a:rPr>
              <a:t>education. I can </a:t>
            </a:r>
          </a:p>
          <a:p>
            <a:r>
              <a:rPr lang="en-US" altLang="en-US" sz="1200">
                <a:solidFill>
                  <a:srgbClr val="0000FF"/>
                </a:solidFill>
              </a:rPr>
              <a:t>transfer to the</a:t>
            </a:r>
          </a:p>
          <a:p>
            <a:r>
              <a:rPr lang="en-US" altLang="en-US" sz="1200">
                <a:solidFill>
                  <a:srgbClr val="0000FF"/>
                </a:solidFill>
              </a:rPr>
              <a:t>4-yr. college after my</a:t>
            </a:r>
          </a:p>
          <a:p>
            <a:r>
              <a:rPr lang="en-US" altLang="en-US" sz="1200">
                <a:solidFill>
                  <a:srgbClr val="0000FF"/>
                </a:solidFill>
              </a:rPr>
              <a:t>  basics are done.</a:t>
            </a:r>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a:extLst>
              <a:ext uri="{FF2B5EF4-FFF2-40B4-BE49-F238E27FC236}">
                <a16:creationId xmlns:a16="http://schemas.microsoft.com/office/drawing/2014/main" id="{D54DF910-D0A8-2A9E-5EBF-E39C703216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7077C5-81B1-BF46-9875-6A3FD293682B}" type="slidenum">
              <a:rPr lang="en-US" altLang="en-US" sz="1400"/>
              <a:pPr/>
              <a:t>5</a:t>
            </a:fld>
            <a:endParaRPr lang="en-US" altLang="en-US" sz="1400"/>
          </a:p>
        </p:txBody>
      </p:sp>
      <p:sp>
        <p:nvSpPr>
          <p:cNvPr id="7171" name="Rectangle 2">
            <a:extLst>
              <a:ext uri="{FF2B5EF4-FFF2-40B4-BE49-F238E27FC236}">
                <a16:creationId xmlns:a16="http://schemas.microsoft.com/office/drawing/2014/main" id="{AE366743-D632-033C-17CF-5B839CC3DF6F}"/>
              </a:ext>
            </a:extLst>
          </p:cNvPr>
          <p:cNvSpPr>
            <a:spLocks noGrp="1" noChangeArrowheads="1"/>
          </p:cNvSpPr>
          <p:nvPr>
            <p:ph type="title"/>
          </p:nvPr>
        </p:nvSpPr>
        <p:spPr bwMode="auto">
          <a:xfrm>
            <a:off x="228600" y="1219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Further Education</a:t>
            </a:r>
            <a:endParaRPr lang="en-US" altLang="en-US"/>
          </a:p>
        </p:txBody>
      </p:sp>
      <p:sp>
        <p:nvSpPr>
          <p:cNvPr id="7172" name="Rectangle 3">
            <a:extLst>
              <a:ext uri="{FF2B5EF4-FFF2-40B4-BE49-F238E27FC236}">
                <a16:creationId xmlns:a16="http://schemas.microsoft.com/office/drawing/2014/main" id="{5812D628-6F3A-006F-9049-83BF727BD4A8}"/>
              </a:ext>
            </a:extLst>
          </p:cNvPr>
          <p:cNvSpPr>
            <a:spLocks noGrp="1" noChangeArrowheads="1"/>
          </p:cNvSpPr>
          <p:nvPr>
            <p:ph type="body" sz="half" idx="1"/>
          </p:nvPr>
        </p:nvSpPr>
        <p:spPr>
          <a:xfrm>
            <a:off x="533400" y="2209800"/>
            <a:ext cx="3810000" cy="4114800"/>
          </a:xfrm>
        </p:spPr>
        <p:txBody>
          <a:bodyPr/>
          <a:lstStyle/>
          <a:p>
            <a:pPr eaLnBrk="1" hangingPunct="1"/>
            <a:r>
              <a:rPr lang="en-US" altLang="en-US" sz="2800"/>
              <a:t>You and your family will learn how going to college or other post-secondary schools is different from going to high school.</a:t>
            </a:r>
          </a:p>
        </p:txBody>
      </p:sp>
      <p:pic>
        <p:nvPicPr>
          <p:cNvPr id="7173" name="Picture 5">
            <a:extLst>
              <a:ext uri="{FF2B5EF4-FFF2-40B4-BE49-F238E27FC236}">
                <a16:creationId xmlns:a16="http://schemas.microsoft.com/office/drawing/2014/main" id="{52AFC02E-B233-A72D-E65F-A08437B9CF66}"/>
              </a:ext>
            </a:extLst>
          </p:cNvPr>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7010400" y="3657600"/>
            <a:ext cx="1871663" cy="2438400"/>
          </a:xfrm>
        </p:spPr>
      </p:pic>
      <p:pic>
        <p:nvPicPr>
          <p:cNvPr id="7174" name="Picture 6" descr="21697587">
            <a:extLst>
              <a:ext uri="{FF2B5EF4-FFF2-40B4-BE49-F238E27FC236}">
                <a16:creationId xmlns:a16="http://schemas.microsoft.com/office/drawing/2014/main" id="{55C64C8A-BA2B-2059-4786-F7CED6081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362200"/>
            <a:ext cx="2590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7">
            <a:extLst>
              <a:ext uri="{FF2B5EF4-FFF2-40B4-BE49-F238E27FC236}">
                <a16:creationId xmlns:a16="http://schemas.microsoft.com/office/drawing/2014/main" id="{BCA46F7F-E083-F4C3-E8DD-20C4945DAAB5}"/>
              </a:ext>
            </a:extLst>
          </p:cNvPr>
          <p:cNvSpPr>
            <a:spLocks noChangeArrowheads="1"/>
          </p:cNvSpPr>
          <p:nvPr/>
        </p:nvSpPr>
        <p:spPr bwMode="auto">
          <a:xfrm>
            <a:off x="4225925" y="6281738"/>
            <a:ext cx="3441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Images are the copyrighted property of JupiterImage and are used with permission under license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a:extLst>
              <a:ext uri="{FF2B5EF4-FFF2-40B4-BE49-F238E27FC236}">
                <a16:creationId xmlns:a16="http://schemas.microsoft.com/office/drawing/2014/main" id="{74B3388D-1797-FFD7-15F8-8A3B4AA891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C8EA49-DF76-E947-97C2-920D17207596}" type="slidenum">
              <a:rPr lang="en-US" altLang="en-US" sz="1400"/>
              <a:pPr/>
              <a:t>59</a:t>
            </a:fld>
            <a:endParaRPr lang="en-US" altLang="en-US" sz="1400"/>
          </a:p>
        </p:txBody>
      </p:sp>
      <p:sp>
        <p:nvSpPr>
          <p:cNvPr id="62467" name="Rectangle 2">
            <a:extLst>
              <a:ext uri="{FF2B5EF4-FFF2-40B4-BE49-F238E27FC236}">
                <a16:creationId xmlns:a16="http://schemas.microsoft.com/office/drawing/2014/main" id="{A52DC95D-ADFB-FBC1-31D8-26B2623656A5}"/>
              </a:ext>
            </a:extLst>
          </p:cNvPr>
          <p:cNvSpPr>
            <a:spLocks noGrp="1" noChangeArrowheads="1"/>
          </p:cNvSpPr>
          <p:nvPr>
            <p:ph type="title"/>
          </p:nvPr>
        </p:nvSpPr>
        <p:spPr bwMode="auto">
          <a:xfrm>
            <a:off x="304800" y="1219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Strengths</a:t>
            </a:r>
          </a:p>
        </p:txBody>
      </p:sp>
      <p:sp>
        <p:nvSpPr>
          <p:cNvPr id="62468" name="Rectangle 3">
            <a:extLst>
              <a:ext uri="{FF2B5EF4-FFF2-40B4-BE49-F238E27FC236}">
                <a16:creationId xmlns:a16="http://schemas.microsoft.com/office/drawing/2014/main" id="{A0239833-E6EE-311F-1D6B-889BEF8FF722}"/>
              </a:ext>
            </a:extLst>
          </p:cNvPr>
          <p:cNvSpPr>
            <a:spLocks noGrp="1" noChangeArrowheads="1"/>
          </p:cNvSpPr>
          <p:nvPr>
            <p:ph type="body" sz="half" idx="1"/>
          </p:nvPr>
        </p:nvSpPr>
        <p:spPr>
          <a:xfrm>
            <a:off x="685800" y="2209800"/>
            <a:ext cx="3810000" cy="4114800"/>
          </a:xfrm>
        </p:spPr>
        <p:txBody>
          <a:bodyPr/>
          <a:lstStyle/>
          <a:p>
            <a:pPr eaLnBrk="1" hangingPunct="1">
              <a:lnSpc>
                <a:spcPct val="90000"/>
              </a:lnSpc>
            </a:pPr>
            <a:r>
              <a:rPr lang="en-US" altLang="en-US" sz="2400"/>
              <a:t>Pat asked his parents what they thought his strengths were for getting more education. </a:t>
            </a:r>
          </a:p>
          <a:p>
            <a:pPr eaLnBrk="1" hangingPunct="1">
              <a:lnSpc>
                <a:spcPct val="90000"/>
              </a:lnSpc>
            </a:pPr>
            <a:r>
              <a:rPr lang="en-US" altLang="en-US" sz="2400"/>
              <a:t>They talked about his persistence, creativity, and ability to work hard to learn lessons in advance so that he can teach 5 year olds at Sunday School class.</a:t>
            </a:r>
          </a:p>
        </p:txBody>
      </p:sp>
      <p:grpSp>
        <p:nvGrpSpPr>
          <p:cNvPr id="62469" name="Group 15">
            <a:extLst>
              <a:ext uri="{FF2B5EF4-FFF2-40B4-BE49-F238E27FC236}">
                <a16:creationId xmlns:a16="http://schemas.microsoft.com/office/drawing/2014/main" id="{6E4FB826-5E0E-9D2D-6FA7-DD8E608E14F2}"/>
              </a:ext>
            </a:extLst>
          </p:cNvPr>
          <p:cNvGrpSpPr>
            <a:grpSpLocks/>
          </p:cNvGrpSpPr>
          <p:nvPr/>
        </p:nvGrpSpPr>
        <p:grpSpPr bwMode="auto">
          <a:xfrm>
            <a:off x="4572000" y="2057400"/>
            <a:ext cx="4473575" cy="4572000"/>
            <a:chOff x="2880" y="1296"/>
            <a:chExt cx="2818" cy="2880"/>
          </a:xfrm>
        </p:grpSpPr>
        <p:pic>
          <p:nvPicPr>
            <p:cNvPr id="62470" name="Picture 14">
              <a:extLst>
                <a:ext uri="{FF2B5EF4-FFF2-40B4-BE49-F238E27FC236}">
                  <a16:creationId xmlns:a16="http://schemas.microsoft.com/office/drawing/2014/main" id="{9FFD9433-C9D2-A857-54CF-4FB13EA6C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296"/>
              <a:ext cx="2818"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12">
              <a:extLst>
                <a:ext uri="{FF2B5EF4-FFF2-40B4-BE49-F238E27FC236}">
                  <a16:creationId xmlns:a16="http://schemas.microsoft.com/office/drawing/2014/main" id="{A55E6190-BC75-AA03-8F60-5C17C9AEE571}"/>
                </a:ext>
              </a:extLst>
            </p:cNvPr>
            <p:cNvSpPr txBox="1">
              <a:spLocks noChangeArrowheads="1"/>
            </p:cNvSpPr>
            <p:nvPr/>
          </p:nvSpPr>
          <p:spPr bwMode="auto">
            <a:xfrm>
              <a:off x="4368" y="1824"/>
              <a:ext cx="1194"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Pat is creative, and</a:t>
              </a:r>
            </a:p>
            <a:p>
              <a:r>
                <a:rPr lang="en-US" altLang="en-US" sz="1200">
                  <a:solidFill>
                    <a:srgbClr val="0000FF"/>
                  </a:solidFill>
                </a:rPr>
                <a:t>        prepares lessons</a:t>
              </a:r>
            </a:p>
            <a:p>
              <a:r>
                <a:rPr lang="en-US" altLang="en-US" sz="1200">
                  <a:solidFill>
                    <a:srgbClr val="0000FF"/>
                  </a:solidFill>
                </a:rPr>
                <a:t>             well ahead</a:t>
              </a:r>
            </a:p>
            <a:p>
              <a:r>
                <a:rPr lang="en-US" altLang="en-US" sz="1200">
                  <a:solidFill>
                    <a:srgbClr val="0000FF"/>
                  </a:solidFill>
                </a:rPr>
                <a:t>	of time so</a:t>
              </a:r>
            </a:p>
            <a:p>
              <a:r>
                <a:rPr lang="en-US" altLang="en-US" sz="1200">
                  <a:solidFill>
                    <a:srgbClr val="0000FF"/>
                  </a:solidFill>
                </a:rPr>
                <a:t>	that he is</a:t>
              </a:r>
            </a:p>
            <a:p>
              <a:r>
                <a:rPr lang="en-US" altLang="en-US" sz="1200">
                  <a:solidFill>
                    <a:srgbClr val="0000FF"/>
                  </a:solidFill>
                </a:rPr>
                <a:t>	 successful </a:t>
              </a:r>
            </a:p>
            <a:p>
              <a:r>
                <a:rPr lang="en-US" altLang="en-US" sz="1200">
                  <a:solidFill>
                    <a:srgbClr val="0000FF"/>
                  </a:solidFill>
                </a:rPr>
                <a:t>	teaching</a:t>
              </a:r>
            </a:p>
            <a:p>
              <a:r>
                <a:rPr lang="en-US" altLang="en-US" sz="1200">
                  <a:solidFill>
                    <a:srgbClr val="0000FF"/>
                  </a:solidFill>
                </a:rPr>
                <a:t>	at Sunday</a:t>
              </a:r>
            </a:p>
            <a:p>
              <a:r>
                <a:rPr lang="en-US" altLang="en-US" sz="1200">
                  <a:solidFill>
                    <a:srgbClr val="0000FF"/>
                  </a:solidFill>
                </a:rPr>
                <a:t>	school.</a:t>
              </a:r>
              <a:r>
                <a:rPr lang="en-US" altLang="en-US" sz="1400">
                  <a:solidFill>
                    <a:srgbClr val="0000FF"/>
                  </a:solidFill>
                </a:rPr>
                <a:t> </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a:extLst>
              <a:ext uri="{FF2B5EF4-FFF2-40B4-BE49-F238E27FC236}">
                <a16:creationId xmlns:a16="http://schemas.microsoft.com/office/drawing/2014/main" id="{B6B0A3EB-F474-E731-D3B2-5A1FFAF9A5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FE2D49-065B-2646-841F-EF6C0D56347E}" type="slidenum">
              <a:rPr lang="en-US" altLang="en-US" sz="1400"/>
              <a:pPr/>
              <a:t>60</a:t>
            </a:fld>
            <a:endParaRPr lang="en-US" altLang="en-US" sz="1400"/>
          </a:p>
        </p:txBody>
      </p:sp>
      <p:sp>
        <p:nvSpPr>
          <p:cNvPr id="63491" name="Rectangle 2">
            <a:extLst>
              <a:ext uri="{FF2B5EF4-FFF2-40B4-BE49-F238E27FC236}">
                <a16:creationId xmlns:a16="http://schemas.microsoft.com/office/drawing/2014/main" id="{05DE1D70-0DBA-9BDB-2852-87FD5A77D363}"/>
              </a:ext>
            </a:extLst>
          </p:cNvPr>
          <p:cNvSpPr>
            <a:spLocks noGrp="1" noChangeArrowheads="1"/>
          </p:cNvSpPr>
          <p:nvPr>
            <p:ph type="title"/>
          </p:nvPr>
        </p:nvSpPr>
        <p:spPr bwMode="auto">
          <a:xfrm>
            <a:off x="381000" y="1219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Strengths</a:t>
            </a:r>
          </a:p>
        </p:txBody>
      </p:sp>
      <p:sp>
        <p:nvSpPr>
          <p:cNvPr id="63492" name="Rectangle 3">
            <a:extLst>
              <a:ext uri="{FF2B5EF4-FFF2-40B4-BE49-F238E27FC236}">
                <a16:creationId xmlns:a16="http://schemas.microsoft.com/office/drawing/2014/main" id="{3E3B4E7C-8B9B-4570-C0BD-7753081EB662}"/>
              </a:ext>
            </a:extLst>
          </p:cNvPr>
          <p:cNvSpPr>
            <a:spLocks noGrp="1" noChangeArrowheads="1"/>
          </p:cNvSpPr>
          <p:nvPr>
            <p:ph type="body" sz="half" idx="1"/>
          </p:nvPr>
        </p:nvSpPr>
        <p:spPr>
          <a:xfrm>
            <a:off x="685800" y="2209800"/>
            <a:ext cx="3810000" cy="4114800"/>
          </a:xfrm>
        </p:spPr>
        <p:txBody>
          <a:bodyPr/>
          <a:lstStyle/>
          <a:p>
            <a:pPr eaLnBrk="1" hangingPunct="1"/>
            <a:r>
              <a:rPr lang="en-US" altLang="en-US" sz="2800"/>
              <a:t>Pat then wrote down his strengths for further education.</a:t>
            </a:r>
          </a:p>
          <a:p>
            <a:pPr eaLnBrk="1" hangingPunct="1"/>
            <a:r>
              <a:rPr lang="en-US" altLang="en-US" sz="2800"/>
              <a:t>He works hard and plans his Sunday school lessons ahead of time.</a:t>
            </a:r>
          </a:p>
          <a:p>
            <a:pPr eaLnBrk="1" hangingPunct="1"/>
            <a:r>
              <a:rPr lang="en-US" altLang="en-US" sz="2800"/>
              <a:t>His students like the lessons.</a:t>
            </a:r>
            <a:endParaRPr lang="en-US" altLang="en-US"/>
          </a:p>
        </p:txBody>
      </p:sp>
      <p:sp>
        <p:nvSpPr>
          <p:cNvPr id="63493" name="Text Box 17">
            <a:extLst>
              <a:ext uri="{FF2B5EF4-FFF2-40B4-BE49-F238E27FC236}">
                <a16:creationId xmlns:a16="http://schemas.microsoft.com/office/drawing/2014/main" id="{1428AB14-1674-738F-A25F-747B6269166B}"/>
              </a:ext>
            </a:extLst>
          </p:cNvPr>
          <p:cNvSpPr txBox="1">
            <a:spLocks noChangeArrowheads="1"/>
          </p:cNvSpPr>
          <p:nvPr/>
        </p:nvSpPr>
        <p:spPr bwMode="auto">
          <a:xfrm>
            <a:off x="6994525" y="270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3494" name="Group 25">
            <a:extLst>
              <a:ext uri="{FF2B5EF4-FFF2-40B4-BE49-F238E27FC236}">
                <a16:creationId xmlns:a16="http://schemas.microsoft.com/office/drawing/2014/main" id="{6800480D-06D2-4CF2-1123-BD92F8B8BC9A}"/>
              </a:ext>
            </a:extLst>
          </p:cNvPr>
          <p:cNvGrpSpPr>
            <a:grpSpLocks/>
          </p:cNvGrpSpPr>
          <p:nvPr/>
        </p:nvGrpSpPr>
        <p:grpSpPr bwMode="auto">
          <a:xfrm>
            <a:off x="4572000" y="2057400"/>
            <a:ext cx="4473575" cy="4572000"/>
            <a:chOff x="2880" y="1296"/>
            <a:chExt cx="2818" cy="2880"/>
          </a:xfrm>
        </p:grpSpPr>
        <p:grpSp>
          <p:nvGrpSpPr>
            <p:cNvPr id="63496" name="Group 21">
              <a:extLst>
                <a:ext uri="{FF2B5EF4-FFF2-40B4-BE49-F238E27FC236}">
                  <a16:creationId xmlns:a16="http://schemas.microsoft.com/office/drawing/2014/main" id="{EBDB0E1C-F374-75FB-29CB-B6DE80AA7FE0}"/>
                </a:ext>
              </a:extLst>
            </p:cNvPr>
            <p:cNvGrpSpPr>
              <a:grpSpLocks/>
            </p:cNvGrpSpPr>
            <p:nvPr/>
          </p:nvGrpSpPr>
          <p:grpSpPr bwMode="auto">
            <a:xfrm>
              <a:off x="2880" y="1296"/>
              <a:ext cx="2818" cy="2880"/>
              <a:chOff x="2880" y="1296"/>
              <a:chExt cx="2818" cy="2880"/>
            </a:xfrm>
          </p:grpSpPr>
          <p:pic>
            <p:nvPicPr>
              <p:cNvPr id="63498" name="Picture 22">
                <a:extLst>
                  <a:ext uri="{FF2B5EF4-FFF2-40B4-BE49-F238E27FC236}">
                    <a16:creationId xmlns:a16="http://schemas.microsoft.com/office/drawing/2014/main" id="{438A81FB-A705-DC12-D274-0E3BE8E2B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296"/>
                <a:ext cx="2818"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Text Box 23">
                <a:extLst>
                  <a:ext uri="{FF2B5EF4-FFF2-40B4-BE49-F238E27FC236}">
                    <a16:creationId xmlns:a16="http://schemas.microsoft.com/office/drawing/2014/main" id="{4760F8E5-0D1A-F96D-7F3D-D5777E6CFAE5}"/>
                  </a:ext>
                </a:extLst>
              </p:cNvPr>
              <p:cNvSpPr txBox="1">
                <a:spLocks noChangeArrowheads="1"/>
              </p:cNvSpPr>
              <p:nvPr/>
            </p:nvSpPr>
            <p:spPr bwMode="auto">
              <a:xfrm>
                <a:off x="4368" y="1824"/>
                <a:ext cx="1194"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is creative, and</a:t>
                </a:r>
              </a:p>
              <a:p>
                <a:r>
                  <a:rPr lang="en-US" altLang="en-US" sz="1200"/>
                  <a:t>        prepares lessons</a:t>
                </a:r>
              </a:p>
              <a:p>
                <a:r>
                  <a:rPr lang="en-US" altLang="en-US" sz="1200"/>
                  <a:t>             well ahead</a:t>
                </a:r>
              </a:p>
              <a:p>
                <a:r>
                  <a:rPr lang="en-US" altLang="en-US" sz="1200"/>
                  <a:t>	of time so</a:t>
                </a:r>
              </a:p>
              <a:p>
                <a:r>
                  <a:rPr lang="en-US" altLang="en-US" sz="1200"/>
                  <a:t>	that he is</a:t>
                </a:r>
              </a:p>
              <a:p>
                <a:r>
                  <a:rPr lang="en-US" altLang="en-US" sz="1200"/>
                  <a:t>	 successful </a:t>
                </a:r>
              </a:p>
              <a:p>
                <a:r>
                  <a:rPr lang="en-US" altLang="en-US" sz="1200"/>
                  <a:t>	teaching</a:t>
                </a:r>
              </a:p>
              <a:p>
                <a:r>
                  <a:rPr lang="en-US" altLang="en-US" sz="1200"/>
                  <a:t>	at Sunday</a:t>
                </a:r>
              </a:p>
              <a:p>
                <a:r>
                  <a:rPr lang="en-US" altLang="en-US" sz="1200"/>
                  <a:t>	school.</a:t>
                </a:r>
                <a:r>
                  <a:rPr lang="en-US" altLang="en-US" sz="1400">
                    <a:solidFill>
                      <a:srgbClr val="0000FF"/>
                    </a:solidFill>
                  </a:rPr>
                  <a:t> </a:t>
                </a:r>
              </a:p>
            </p:txBody>
          </p:sp>
        </p:grpSp>
        <p:sp>
          <p:nvSpPr>
            <p:cNvPr id="63497" name="Text Box 19">
              <a:extLst>
                <a:ext uri="{FF2B5EF4-FFF2-40B4-BE49-F238E27FC236}">
                  <a16:creationId xmlns:a16="http://schemas.microsoft.com/office/drawing/2014/main" id="{7C8E8119-5A5D-BCC3-43A3-77038F41B6DC}"/>
                </a:ext>
              </a:extLst>
            </p:cNvPr>
            <p:cNvSpPr txBox="1">
              <a:spLocks noChangeArrowheads="1"/>
            </p:cNvSpPr>
            <p:nvPr/>
          </p:nvSpPr>
          <p:spPr bwMode="auto">
            <a:xfrm>
              <a:off x="3024" y="1872"/>
              <a:ext cx="1175"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I work on and plan</a:t>
              </a:r>
            </a:p>
            <a:p>
              <a:r>
                <a:rPr lang="en-US" altLang="en-US" sz="1200">
                  <a:solidFill>
                    <a:srgbClr val="0000FF"/>
                  </a:solidFill>
                </a:rPr>
                <a:t>my Sunday school</a:t>
              </a:r>
            </a:p>
            <a:p>
              <a:r>
                <a:rPr lang="en-US" altLang="en-US" sz="1200">
                  <a:solidFill>
                    <a:srgbClr val="0000FF"/>
                  </a:solidFill>
                </a:rPr>
                <a:t>lessons each</a:t>
              </a:r>
            </a:p>
            <a:p>
              <a:r>
                <a:rPr lang="en-US" altLang="en-US" sz="1200">
                  <a:solidFill>
                    <a:srgbClr val="0000FF"/>
                  </a:solidFill>
                </a:rPr>
                <a:t>night after</a:t>
              </a:r>
            </a:p>
            <a:p>
              <a:r>
                <a:rPr lang="en-US" altLang="en-US" sz="1200">
                  <a:solidFill>
                    <a:srgbClr val="0000FF"/>
                  </a:solidFill>
                </a:rPr>
                <a:t>doing my</a:t>
              </a:r>
            </a:p>
            <a:p>
              <a:r>
                <a:rPr lang="en-US" altLang="en-US" sz="1200">
                  <a:solidFill>
                    <a:srgbClr val="0000FF"/>
                  </a:solidFill>
                </a:rPr>
                <a:t>home-</a:t>
              </a:r>
            </a:p>
            <a:p>
              <a:r>
                <a:rPr lang="en-US" altLang="en-US" sz="1200">
                  <a:solidFill>
                    <a:srgbClr val="0000FF"/>
                  </a:solidFill>
                </a:rPr>
                <a:t>work. The</a:t>
              </a:r>
            </a:p>
            <a:p>
              <a:r>
                <a:rPr lang="en-US" altLang="en-US" sz="1200">
                  <a:solidFill>
                    <a:srgbClr val="0000FF"/>
                  </a:solidFill>
                </a:rPr>
                <a:t>kids like</a:t>
              </a:r>
            </a:p>
            <a:p>
              <a:r>
                <a:rPr lang="en-US" altLang="en-US" sz="1200">
                  <a:solidFill>
                    <a:srgbClr val="0000FF"/>
                  </a:solidFill>
                </a:rPr>
                <a:t>my lessons.</a:t>
              </a:r>
              <a:endParaRPr lang="en-US" altLang="en-US" sz="1400">
                <a:solidFill>
                  <a:srgbClr val="0000FF"/>
                </a:solidFill>
              </a:endParaRPr>
            </a:p>
          </p:txBody>
        </p:sp>
      </p:grpSp>
      <p:sp>
        <p:nvSpPr>
          <p:cNvPr id="63495" name="Text Box 24">
            <a:extLst>
              <a:ext uri="{FF2B5EF4-FFF2-40B4-BE49-F238E27FC236}">
                <a16:creationId xmlns:a16="http://schemas.microsoft.com/office/drawing/2014/main" id="{455A0721-342E-16EC-3B9C-99005C689120}"/>
              </a:ext>
            </a:extLst>
          </p:cNvPr>
          <p:cNvSpPr txBox="1">
            <a:spLocks noChangeArrowheads="1"/>
          </p:cNvSpPr>
          <p:nvPr/>
        </p:nvSpPr>
        <p:spPr bwMode="auto">
          <a:xfrm>
            <a:off x="4937125" y="2562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a:extLst>
              <a:ext uri="{FF2B5EF4-FFF2-40B4-BE49-F238E27FC236}">
                <a16:creationId xmlns:a16="http://schemas.microsoft.com/office/drawing/2014/main" id="{C80D0006-EF35-F0B4-DC88-0EED3F62ED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3CDD49-45A1-5141-9D85-F0BADD1358DD}" type="slidenum">
              <a:rPr lang="en-US" altLang="en-US" sz="1400"/>
              <a:pPr/>
              <a:t>61</a:t>
            </a:fld>
            <a:endParaRPr lang="en-US" altLang="en-US" sz="1400"/>
          </a:p>
        </p:txBody>
      </p:sp>
      <p:sp>
        <p:nvSpPr>
          <p:cNvPr id="64515" name="Rectangle 2">
            <a:extLst>
              <a:ext uri="{FF2B5EF4-FFF2-40B4-BE49-F238E27FC236}">
                <a16:creationId xmlns:a16="http://schemas.microsoft.com/office/drawing/2014/main" id="{54668DEE-F9FA-6BB1-34B5-7333DF355B83}"/>
              </a:ext>
            </a:extLst>
          </p:cNvPr>
          <p:cNvSpPr>
            <a:spLocks noGrp="1" noChangeArrowheads="1"/>
          </p:cNvSpPr>
          <p:nvPr>
            <p:ph type="title"/>
          </p:nvPr>
        </p:nvSpPr>
        <p:spPr bwMode="auto">
          <a:xfrm>
            <a:off x="3048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Strengths</a:t>
            </a:r>
          </a:p>
        </p:txBody>
      </p:sp>
      <p:sp>
        <p:nvSpPr>
          <p:cNvPr id="64516" name="Rectangle 3">
            <a:extLst>
              <a:ext uri="{FF2B5EF4-FFF2-40B4-BE49-F238E27FC236}">
                <a16:creationId xmlns:a16="http://schemas.microsoft.com/office/drawing/2014/main" id="{06B5ACA7-57C1-1B78-23D1-71219E25EBED}"/>
              </a:ext>
            </a:extLst>
          </p:cNvPr>
          <p:cNvSpPr>
            <a:spLocks noGrp="1" noChangeArrowheads="1"/>
          </p:cNvSpPr>
          <p:nvPr>
            <p:ph type="body" sz="half" idx="1"/>
          </p:nvPr>
        </p:nvSpPr>
        <p:spPr>
          <a:xfrm>
            <a:off x="304800" y="2133600"/>
            <a:ext cx="4267200" cy="4114800"/>
          </a:xfrm>
        </p:spPr>
        <p:txBody>
          <a:bodyPr/>
          <a:lstStyle/>
          <a:p>
            <a:pPr eaLnBrk="1" hangingPunct="1">
              <a:lnSpc>
                <a:spcPct val="90000"/>
              </a:lnSpc>
            </a:pPr>
            <a:r>
              <a:rPr lang="en-US" altLang="en-US" sz="2400"/>
              <a:t>Pat  talked with his teacher.</a:t>
            </a:r>
          </a:p>
          <a:p>
            <a:pPr eaLnBrk="1" hangingPunct="1">
              <a:lnSpc>
                <a:spcPct val="90000"/>
              </a:lnSpc>
            </a:pPr>
            <a:r>
              <a:rPr lang="en-US" altLang="en-US" sz="2400"/>
              <a:t>She talked about his persistence on hard tasks, and good math scores.</a:t>
            </a:r>
          </a:p>
          <a:p>
            <a:pPr eaLnBrk="1" hangingPunct="1">
              <a:lnSpc>
                <a:spcPct val="90000"/>
              </a:lnSpc>
            </a:pPr>
            <a:r>
              <a:rPr lang="en-US" altLang="en-US" sz="2400"/>
              <a:t>She said he will take a sample ACT test to see where he might need some support for reading.</a:t>
            </a:r>
          </a:p>
          <a:p>
            <a:pPr eaLnBrk="1" hangingPunct="1">
              <a:lnSpc>
                <a:spcPct val="90000"/>
              </a:lnSpc>
            </a:pPr>
            <a:r>
              <a:rPr lang="en-US" altLang="en-US" sz="2400"/>
              <a:t>She will help arrange a visit to the community college.</a:t>
            </a:r>
          </a:p>
        </p:txBody>
      </p:sp>
      <p:sp>
        <p:nvSpPr>
          <p:cNvPr id="64517" name="Text Box 22">
            <a:extLst>
              <a:ext uri="{FF2B5EF4-FFF2-40B4-BE49-F238E27FC236}">
                <a16:creationId xmlns:a16="http://schemas.microsoft.com/office/drawing/2014/main" id="{71E1D6A0-170B-BF94-85E6-C6B97A6B686A}"/>
              </a:ext>
            </a:extLst>
          </p:cNvPr>
          <p:cNvSpPr txBox="1">
            <a:spLocks noChangeArrowheads="1"/>
          </p:cNvSpPr>
          <p:nvPr/>
        </p:nvSpPr>
        <p:spPr bwMode="auto">
          <a:xfrm>
            <a:off x="6689725" y="270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518" name="Text Box 24">
            <a:extLst>
              <a:ext uri="{FF2B5EF4-FFF2-40B4-BE49-F238E27FC236}">
                <a16:creationId xmlns:a16="http://schemas.microsoft.com/office/drawing/2014/main" id="{45B01245-3C52-6E3F-BD01-DC3836A3B0FC}"/>
              </a:ext>
            </a:extLst>
          </p:cNvPr>
          <p:cNvSpPr txBox="1">
            <a:spLocks noChangeArrowheads="1"/>
          </p:cNvSpPr>
          <p:nvPr/>
        </p:nvSpPr>
        <p:spPr bwMode="auto">
          <a:xfrm>
            <a:off x="5165725" y="2554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4519" name="Group 33">
            <a:extLst>
              <a:ext uri="{FF2B5EF4-FFF2-40B4-BE49-F238E27FC236}">
                <a16:creationId xmlns:a16="http://schemas.microsoft.com/office/drawing/2014/main" id="{58A7E405-BB81-CF8B-E962-315805C184E4}"/>
              </a:ext>
            </a:extLst>
          </p:cNvPr>
          <p:cNvGrpSpPr>
            <a:grpSpLocks/>
          </p:cNvGrpSpPr>
          <p:nvPr/>
        </p:nvGrpSpPr>
        <p:grpSpPr bwMode="auto">
          <a:xfrm>
            <a:off x="4572000" y="2057400"/>
            <a:ext cx="4473575" cy="4572000"/>
            <a:chOff x="2880" y="1296"/>
            <a:chExt cx="2818" cy="2880"/>
          </a:xfrm>
        </p:grpSpPr>
        <p:grpSp>
          <p:nvGrpSpPr>
            <p:cNvPr id="64520" name="Group 27">
              <a:extLst>
                <a:ext uri="{FF2B5EF4-FFF2-40B4-BE49-F238E27FC236}">
                  <a16:creationId xmlns:a16="http://schemas.microsoft.com/office/drawing/2014/main" id="{55DFDF2A-FE18-BC07-73E0-A9E5EA0264CC}"/>
                </a:ext>
              </a:extLst>
            </p:cNvPr>
            <p:cNvGrpSpPr>
              <a:grpSpLocks/>
            </p:cNvGrpSpPr>
            <p:nvPr/>
          </p:nvGrpSpPr>
          <p:grpSpPr bwMode="auto">
            <a:xfrm>
              <a:off x="2880" y="1296"/>
              <a:ext cx="2818" cy="2880"/>
              <a:chOff x="2880" y="1296"/>
              <a:chExt cx="2818" cy="2880"/>
            </a:xfrm>
          </p:grpSpPr>
          <p:grpSp>
            <p:nvGrpSpPr>
              <p:cNvPr id="64522" name="Group 28">
                <a:extLst>
                  <a:ext uri="{FF2B5EF4-FFF2-40B4-BE49-F238E27FC236}">
                    <a16:creationId xmlns:a16="http://schemas.microsoft.com/office/drawing/2014/main" id="{50905E85-7B2D-E1FB-6DCB-4D59863ABE3C}"/>
                  </a:ext>
                </a:extLst>
              </p:cNvPr>
              <p:cNvGrpSpPr>
                <a:grpSpLocks/>
              </p:cNvGrpSpPr>
              <p:nvPr/>
            </p:nvGrpSpPr>
            <p:grpSpPr bwMode="auto">
              <a:xfrm>
                <a:off x="2880" y="1296"/>
                <a:ext cx="2818" cy="2880"/>
                <a:chOff x="2880" y="1296"/>
                <a:chExt cx="2818" cy="2880"/>
              </a:xfrm>
            </p:grpSpPr>
            <p:pic>
              <p:nvPicPr>
                <p:cNvPr id="64524" name="Picture 29">
                  <a:extLst>
                    <a:ext uri="{FF2B5EF4-FFF2-40B4-BE49-F238E27FC236}">
                      <a16:creationId xmlns:a16="http://schemas.microsoft.com/office/drawing/2014/main" id="{72E74D61-4013-573B-D829-CB0F46905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296"/>
                  <a:ext cx="2818"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Text Box 30">
                  <a:extLst>
                    <a:ext uri="{FF2B5EF4-FFF2-40B4-BE49-F238E27FC236}">
                      <a16:creationId xmlns:a16="http://schemas.microsoft.com/office/drawing/2014/main" id="{C12A364F-5F7A-7B33-48E2-653114574653}"/>
                    </a:ext>
                  </a:extLst>
                </p:cNvPr>
                <p:cNvSpPr txBox="1">
                  <a:spLocks noChangeArrowheads="1"/>
                </p:cNvSpPr>
                <p:nvPr/>
              </p:nvSpPr>
              <p:spPr bwMode="auto">
                <a:xfrm>
                  <a:off x="4368" y="1824"/>
                  <a:ext cx="1194"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is creative, and</a:t>
                  </a:r>
                </a:p>
                <a:p>
                  <a:r>
                    <a:rPr lang="en-US" altLang="en-US" sz="1200"/>
                    <a:t>        prepares lessons</a:t>
                  </a:r>
                </a:p>
                <a:p>
                  <a:r>
                    <a:rPr lang="en-US" altLang="en-US" sz="1200"/>
                    <a:t>             well ahead</a:t>
                  </a:r>
                </a:p>
                <a:p>
                  <a:r>
                    <a:rPr lang="en-US" altLang="en-US" sz="1200"/>
                    <a:t>	of time so</a:t>
                  </a:r>
                </a:p>
                <a:p>
                  <a:r>
                    <a:rPr lang="en-US" altLang="en-US" sz="1200"/>
                    <a:t>	that he is</a:t>
                  </a:r>
                </a:p>
                <a:p>
                  <a:r>
                    <a:rPr lang="en-US" altLang="en-US" sz="1200"/>
                    <a:t>	 successful </a:t>
                  </a:r>
                </a:p>
                <a:p>
                  <a:r>
                    <a:rPr lang="en-US" altLang="en-US" sz="1200"/>
                    <a:t>	teaching</a:t>
                  </a:r>
                </a:p>
                <a:p>
                  <a:r>
                    <a:rPr lang="en-US" altLang="en-US" sz="1200"/>
                    <a:t>	at Sunday</a:t>
                  </a:r>
                </a:p>
                <a:p>
                  <a:r>
                    <a:rPr lang="en-US" altLang="en-US" sz="1200"/>
                    <a:t>	school.</a:t>
                  </a:r>
                  <a:r>
                    <a:rPr lang="en-US" altLang="en-US" sz="1400">
                      <a:solidFill>
                        <a:srgbClr val="0000FF"/>
                      </a:solidFill>
                    </a:rPr>
                    <a:t> </a:t>
                  </a:r>
                </a:p>
              </p:txBody>
            </p:sp>
          </p:grpSp>
          <p:sp>
            <p:nvSpPr>
              <p:cNvPr id="64523" name="Text Box 31">
                <a:extLst>
                  <a:ext uri="{FF2B5EF4-FFF2-40B4-BE49-F238E27FC236}">
                    <a16:creationId xmlns:a16="http://schemas.microsoft.com/office/drawing/2014/main" id="{0B719803-19F6-3214-DA44-E737202DE57A}"/>
                  </a:ext>
                </a:extLst>
              </p:cNvPr>
              <p:cNvSpPr txBox="1">
                <a:spLocks noChangeArrowheads="1"/>
              </p:cNvSpPr>
              <p:nvPr/>
            </p:nvSpPr>
            <p:spPr bwMode="auto">
              <a:xfrm>
                <a:off x="3024" y="1872"/>
                <a:ext cx="1175"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work on and plan</a:t>
                </a:r>
              </a:p>
              <a:p>
                <a:r>
                  <a:rPr lang="en-US" altLang="en-US" sz="1200"/>
                  <a:t>my Sunday school</a:t>
                </a:r>
              </a:p>
              <a:p>
                <a:r>
                  <a:rPr lang="en-US" altLang="en-US" sz="1200"/>
                  <a:t>lessons each</a:t>
                </a:r>
              </a:p>
              <a:p>
                <a:r>
                  <a:rPr lang="en-US" altLang="en-US" sz="1200"/>
                  <a:t>night after</a:t>
                </a:r>
              </a:p>
              <a:p>
                <a:r>
                  <a:rPr lang="en-US" altLang="en-US" sz="1200"/>
                  <a:t>doing my</a:t>
                </a:r>
              </a:p>
              <a:p>
                <a:r>
                  <a:rPr lang="en-US" altLang="en-US" sz="1200"/>
                  <a:t>home-</a:t>
                </a:r>
              </a:p>
              <a:p>
                <a:r>
                  <a:rPr lang="en-US" altLang="en-US" sz="1200"/>
                  <a:t>work. The</a:t>
                </a:r>
              </a:p>
              <a:p>
                <a:r>
                  <a:rPr lang="en-US" altLang="en-US" sz="1200"/>
                  <a:t>kids like</a:t>
                </a:r>
              </a:p>
              <a:p>
                <a:r>
                  <a:rPr lang="en-US" altLang="en-US" sz="1200"/>
                  <a:t>my lessons.</a:t>
                </a:r>
                <a:endParaRPr lang="en-US" altLang="en-US" sz="1400">
                  <a:solidFill>
                    <a:srgbClr val="0000FF"/>
                  </a:solidFill>
                </a:endParaRPr>
              </a:p>
            </p:txBody>
          </p:sp>
        </p:grpSp>
        <p:sp>
          <p:nvSpPr>
            <p:cNvPr id="64521" name="Text Box 26">
              <a:extLst>
                <a:ext uri="{FF2B5EF4-FFF2-40B4-BE49-F238E27FC236}">
                  <a16:creationId xmlns:a16="http://schemas.microsoft.com/office/drawing/2014/main" id="{61F94016-C611-33FF-539C-97C9AE6C26D0}"/>
                </a:ext>
              </a:extLst>
            </p:cNvPr>
            <p:cNvSpPr txBox="1">
              <a:spLocks noChangeArrowheads="1"/>
            </p:cNvSpPr>
            <p:nvPr/>
          </p:nvSpPr>
          <p:spPr bwMode="auto">
            <a:xfrm>
              <a:off x="3600" y="3360"/>
              <a:ext cx="181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Pat works             very hard to do well in</a:t>
              </a:r>
            </a:p>
            <a:p>
              <a:r>
                <a:rPr lang="en-US" altLang="en-US" sz="1200">
                  <a:solidFill>
                    <a:srgbClr val="0000FF"/>
                  </a:solidFill>
                </a:rPr>
                <a:t>math. Pat is taking a more active role</a:t>
              </a:r>
            </a:p>
            <a:p>
              <a:r>
                <a:rPr lang="en-US" altLang="en-US" sz="1200">
                  <a:solidFill>
                    <a:srgbClr val="0000FF"/>
                  </a:solidFill>
                </a:rPr>
                <a:t>In his IEP, and is learning what </a:t>
              </a:r>
            </a:p>
            <a:p>
              <a:r>
                <a:rPr lang="en-US" altLang="en-US" sz="1200">
                  <a:solidFill>
                    <a:srgbClr val="0000FF"/>
                  </a:solidFill>
                </a:rPr>
                <a:t>accommodations work best for him. </a:t>
              </a:r>
            </a:p>
            <a:p>
              <a:r>
                <a:rPr lang="en-US" altLang="en-US" sz="1200">
                  <a:solidFill>
                    <a:srgbClr val="0000FF"/>
                  </a:solidFill>
                </a:rPr>
                <a:t>We’ll arrange a visit to the </a:t>
              </a:r>
            </a:p>
            <a:p>
              <a:r>
                <a:rPr lang="en-US" altLang="en-US" sz="1200">
                  <a:solidFill>
                    <a:srgbClr val="0000FF"/>
                  </a:solidFill>
                </a:rPr>
                <a:t>       community college.</a:t>
              </a:r>
              <a:endParaRPr lang="en-US" altLang="en-US" sz="1400">
                <a:solidFill>
                  <a:srgbClr val="0000FF"/>
                </a:solidFil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a:extLst>
              <a:ext uri="{FF2B5EF4-FFF2-40B4-BE49-F238E27FC236}">
                <a16:creationId xmlns:a16="http://schemas.microsoft.com/office/drawing/2014/main" id="{0F660F4C-5B43-A878-F60D-880F514FE7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2A282D-9EC9-1F42-9471-CBF80C811AD7}" type="slidenum">
              <a:rPr lang="en-US" altLang="en-US" sz="1400"/>
              <a:pPr/>
              <a:t>62</a:t>
            </a:fld>
            <a:endParaRPr lang="en-US" altLang="en-US" sz="1400"/>
          </a:p>
        </p:txBody>
      </p:sp>
      <p:sp>
        <p:nvSpPr>
          <p:cNvPr id="65539" name="Rectangle 2">
            <a:extLst>
              <a:ext uri="{FF2B5EF4-FFF2-40B4-BE49-F238E27FC236}">
                <a16:creationId xmlns:a16="http://schemas.microsoft.com/office/drawing/2014/main" id="{110B8C4C-44D4-6A43-7110-64857209C67D}"/>
              </a:ext>
            </a:extLst>
          </p:cNvPr>
          <p:cNvSpPr>
            <a:spLocks noGrp="1" noChangeArrowheads="1"/>
          </p:cNvSpPr>
          <p:nvPr>
            <p:ph type="title"/>
          </p:nvPr>
        </p:nvSpPr>
        <p:spPr bwMode="auto">
          <a:xfrm>
            <a:off x="228600" y="121920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Strengths</a:t>
            </a:r>
          </a:p>
        </p:txBody>
      </p:sp>
      <p:sp>
        <p:nvSpPr>
          <p:cNvPr id="65540" name="Rectangle 3">
            <a:extLst>
              <a:ext uri="{FF2B5EF4-FFF2-40B4-BE49-F238E27FC236}">
                <a16:creationId xmlns:a16="http://schemas.microsoft.com/office/drawing/2014/main" id="{B1EDD36D-757C-6BC3-0FED-05DAE08713D2}"/>
              </a:ext>
            </a:extLst>
          </p:cNvPr>
          <p:cNvSpPr>
            <a:spLocks noGrp="1" noChangeArrowheads="1"/>
          </p:cNvSpPr>
          <p:nvPr>
            <p:ph type="body" sz="half" idx="1"/>
          </p:nvPr>
        </p:nvSpPr>
        <p:spPr>
          <a:xfrm>
            <a:off x="457200" y="2286000"/>
            <a:ext cx="4038600" cy="4114800"/>
          </a:xfrm>
        </p:spPr>
        <p:txBody>
          <a:bodyPr/>
          <a:lstStyle/>
          <a:p>
            <a:pPr eaLnBrk="1" hangingPunct="1">
              <a:lnSpc>
                <a:spcPct val="90000"/>
              </a:lnSpc>
            </a:pPr>
            <a:r>
              <a:rPr lang="en-US" altLang="en-US" sz="2400"/>
              <a:t>Pat and his teacher then combined information from the three sections into a summary statement.</a:t>
            </a:r>
          </a:p>
          <a:p>
            <a:pPr eaLnBrk="1" hangingPunct="1">
              <a:lnSpc>
                <a:spcPct val="90000"/>
              </a:lnSpc>
            </a:pPr>
            <a:r>
              <a:rPr lang="en-US" altLang="en-US" sz="2400"/>
              <a:t>Pat again looked for similarities, and shortened some phrases.</a:t>
            </a:r>
          </a:p>
          <a:p>
            <a:pPr eaLnBrk="1" hangingPunct="1">
              <a:lnSpc>
                <a:spcPct val="90000"/>
              </a:lnSpc>
            </a:pPr>
            <a:r>
              <a:rPr lang="en-US" altLang="en-US" sz="2400"/>
              <a:t>His strengths were written into a summary statement.</a:t>
            </a:r>
            <a:endParaRPr lang="en-US" altLang="en-US" sz="2800"/>
          </a:p>
        </p:txBody>
      </p:sp>
      <p:sp>
        <p:nvSpPr>
          <p:cNvPr id="65541" name="Text Box 24">
            <a:extLst>
              <a:ext uri="{FF2B5EF4-FFF2-40B4-BE49-F238E27FC236}">
                <a16:creationId xmlns:a16="http://schemas.microsoft.com/office/drawing/2014/main" id="{1BCF3F79-408B-A7E9-B565-4404E9CEF595}"/>
              </a:ext>
            </a:extLst>
          </p:cNvPr>
          <p:cNvSpPr txBox="1">
            <a:spLocks noChangeArrowheads="1"/>
          </p:cNvSpPr>
          <p:nvPr/>
        </p:nvSpPr>
        <p:spPr bwMode="auto">
          <a:xfrm>
            <a:off x="6689725" y="2478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542" name="Text Box 26">
            <a:extLst>
              <a:ext uri="{FF2B5EF4-FFF2-40B4-BE49-F238E27FC236}">
                <a16:creationId xmlns:a16="http://schemas.microsoft.com/office/drawing/2014/main" id="{1B5C2F62-269F-BE84-7136-82B9455D6685}"/>
              </a:ext>
            </a:extLst>
          </p:cNvPr>
          <p:cNvSpPr txBox="1">
            <a:spLocks noChangeArrowheads="1"/>
          </p:cNvSpPr>
          <p:nvPr/>
        </p:nvSpPr>
        <p:spPr bwMode="auto">
          <a:xfrm>
            <a:off x="5089525" y="2554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543" name="Text Box 28">
            <a:extLst>
              <a:ext uri="{FF2B5EF4-FFF2-40B4-BE49-F238E27FC236}">
                <a16:creationId xmlns:a16="http://schemas.microsoft.com/office/drawing/2014/main" id="{741B9429-5001-5D0B-EAF7-C6DC1AE7D60B}"/>
              </a:ext>
            </a:extLst>
          </p:cNvPr>
          <p:cNvSpPr txBox="1">
            <a:spLocks noChangeArrowheads="1"/>
          </p:cNvSpPr>
          <p:nvPr/>
        </p:nvSpPr>
        <p:spPr bwMode="auto">
          <a:xfrm>
            <a:off x="5775325" y="514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5544" name="Group 45">
            <a:extLst>
              <a:ext uri="{FF2B5EF4-FFF2-40B4-BE49-F238E27FC236}">
                <a16:creationId xmlns:a16="http://schemas.microsoft.com/office/drawing/2014/main" id="{C0D8BF23-35C5-7CFA-D852-F43CD9FC922D}"/>
              </a:ext>
            </a:extLst>
          </p:cNvPr>
          <p:cNvGrpSpPr>
            <a:grpSpLocks/>
          </p:cNvGrpSpPr>
          <p:nvPr/>
        </p:nvGrpSpPr>
        <p:grpSpPr bwMode="auto">
          <a:xfrm>
            <a:off x="4572000" y="2057400"/>
            <a:ext cx="4473575" cy="4572000"/>
            <a:chOff x="2880" y="1296"/>
            <a:chExt cx="2818" cy="2880"/>
          </a:xfrm>
        </p:grpSpPr>
        <p:grpSp>
          <p:nvGrpSpPr>
            <p:cNvPr id="65546" name="Group 46">
              <a:extLst>
                <a:ext uri="{FF2B5EF4-FFF2-40B4-BE49-F238E27FC236}">
                  <a16:creationId xmlns:a16="http://schemas.microsoft.com/office/drawing/2014/main" id="{08FA3C90-6F24-8DBE-B707-1A8E3CB9247F}"/>
                </a:ext>
              </a:extLst>
            </p:cNvPr>
            <p:cNvGrpSpPr>
              <a:grpSpLocks/>
            </p:cNvGrpSpPr>
            <p:nvPr/>
          </p:nvGrpSpPr>
          <p:grpSpPr bwMode="auto">
            <a:xfrm>
              <a:off x="2880" y="1296"/>
              <a:ext cx="2818" cy="2880"/>
              <a:chOff x="2880" y="1296"/>
              <a:chExt cx="2818" cy="2880"/>
            </a:xfrm>
          </p:grpSpPr>
          <p:grpSp>
            <p:nvGrpSpPr>
              <p:cNvPr id="65548" name="Group 47">
                <a:extLst>
                  <a:ext uri="{FF2B5EF4-FFF2-40B4-BE49-F238E27FC236}">
                    <a16:creationId xmlns:a16="http://schemas.microsoft.com/office/drawing/2014/main" id="{D129130A-E86A-5E11-48B4-B08ADC4F69AF}"/>
                  </a:ext>
                </a:extLst>
              </p:cNvPr>
              <p:cNvGrpSpPr>
                <a:grpSpLocks/>
              </p:cNvGrpSpPr>
              <p:nvPr/>
            </p:nvGrpSpPr>
            <p:grpSpPr bwMode="auto">
              <a:xfrm>
                <a:off x="2880" y="1296"/>
                <a:ext cx="2818" cy="2880"/>
                <a:chOff x="2880" y="1296"/>
                <a:chExt cx="2818" cy="2880"/>
              </a:xfrm>
            </p:grpSpPr>
            <p:pic>
              <p:nvPicPr>
                <p:cNvPr id="65550" name="Picture 48">
                  <a:extLst>
                    <a:ext uri="{FF2B5EF4-FFF2-40B4-BE49-F238E27FC236}">
                      <a16:creationId xmlns:a16="http://schemas.microsoft.com/office/drawing/2014/main" id="{EAFE8BB5-CCCF-AFD7-BBE1-65FFFDAFA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296"/>
                  <a:ext cx="2818"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1" name="Text Box 49">
                  <a:extLst>
                    <a:ext uri="{FF2B5EF4-FFF2-40B4-BE49-F238E27FC236}">
                      <a16:creationId xmlns:a16="http://schemas.microsoft.com/office/drawing/2014/main" id="{52006B35-B8F7-29AB-74D5-51C59BD4CC45}"/>
                    </a:ext>
                  </a:extLst>
                </p:cNvPr>
                <p:cNvSpPr txBox="1">
                  <a:spLocks noChangeArrowheads="1"/>
                </p:cNvSpPr>
                <p:nvPr/>
              </p:nvSpPr>
              <p:spPr bwMode="auto">
                <a:xfrm>
                  <a:off x="4368" y="1824"/>
                  <a:ext cx="1194"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is creative, and</a:t>
                  </a:r>
                </a:p>
                <a:p>
                  <a:r>
                    <a:rPr lang="en-US" altLang="en-US" sz="1200"/>
                    <a:t>        prepares lessons</a:t>
                  </a:r>
                </a:p>
                <a:p>
                  <a:r>
                    <a:rPr lang="en-US" altLang="en-US" sz="1200"/>
                    <a:t>             well ahead</a:t>
                  </a:r>
                </a:p>
                <a:p>
                  <a:r>
                    <a:rPr lang="en-US" altLang="en-US" sz="1200"/>
                    <a:t>	of time so</a:t>
                  </a:r>
                </a:p>
                <a:p>
                  <a:r>
                    <a:rPr lang="en-US" altLang="en-US" sz="1200"/>
                    <a:t>	that he is</a:t>
                  </a:r>
                </a:p>
                <a:p>
                  <a:r>
                    <a:rPr lang="en-US" altLang="en-US" sz="1200"/>
                    <a:t>	 successful </a:t>
                  </a:r>
                </a:p>
                <a:p>
                  <a:r>
                    <a:rPr lang="en-US" altLang="en-US" sz="1200"/>
                    <a:t>	teaching</a:t>
                  </a:r>
                </a:p>
                <a:p>
                  <a:r>
                    <a:rPr lang="en-US" altLang="en-US" sz="1200"/>
                    <a:t>	at Sunday</a:t>
                  </a:r>
                </a:p>
                <a:p>
                  <a:r>
                    <a:rPr lang="en-US" altLang="en-US" sz="1200"/>
                    <a:t>	school.</a:t>
                  </a:r>
                  <a:r>
                    <a:rPr lang="en-US" altLang="en-US" sz="1400">
                      <a:solidFill>
                        <a:srgbClr val="0000FF"/>
                      </a:solidFill>
                    </a:rPr>
                    <a:t> </a:t>
                  </a:r>
                </a:p>
              </p:txBody>
            </p:sp>
          </p:grpSp>
          <p:sp>
            <p:nvSpPr>
              <p:cNvPr id="65549" name="Text Box 50">
                <a:extLst>
                  <a:ext uri="{FF2B5EF4-FFF2-40B4-BE49-F238E27FC236}">
                    <a16:creationId xmlns:a16="http://schemas.microsoft.com/office/drawing/2014/main" id="{658E7BFA-A23D-F404-09D8-1DDCC522DFE4}"/>
                  </a:ext>
                </a:extLst>
              </p:cNvPr>
              <p:cNvSpPr txBox="1">
                <a:spLocks noChangeArrowheads="1"/>
              </p:cNvSpPr>
              <p:nvPr/>
            </p:nvSpPr>
            <p:spPr bwMode="auto">
              <a:xfrm>
                <a:off x="3024" y="1872"/>
                <a:ext cx="1175"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work on and plan</a:t>
                </a:r>
              </a:p>
              <a:p>
                <a:r>
                  <a:rPr lang="en-US" altLang="en-US" sz="1200"/>
                  <a:t>my Sunday school</a:t>
                </a:r>
              </a:p>
              <a:p>
                <a:r>
                  <a:rPr lang="en-US" altLang="en-US" sz="1200"/>
                  <a:t>lessons each</a:t>
                </a:r>
              </a:p>
              <a:p>
                <a:r>
                  <a:rPr lang="en-US" altLang="en-US" sz="1200"/>
                  <a:t>night after</a:t>
                </a:r>
              </a:p>
              <a:p>
                <a:r>
                  <a:rPr lang="en-US" altLang="en-US" sz="1200"/>
                  <a:t>doing my</a:t>
                </a:r>
              </a:p>
              <a:p>
                <a:r>
                  <a:rPr lang="en-US" altLang="en-US" sz="1200"/>
                  <a:t>home-</a:t>
                </a:r>
              </a:p>
              <a:p>
                <a:r>
                  <a:rPr lang="en-US" altLang="en-US" sz="1200"/>
                  <a:t>work. The</a:t>
                </a:r>
              </a:p>
              <a:p>
                <a:r>
                  <a:rPr lang="en-US" altLang="en-US" sz="1200"/>
                  <a:t>kids like</a:t>
                </a:r>
              </a:p>
              <a:p>
                <a:r>
                  <a:rPr lang="en-US" altLang="en-US" sz="1200"/>
                  <a:t>my lessons.</a:t>
                </a:r>
                <a:endParaRPr lang="en-US" altLang="en-US" sz="1400">
                  <a:solidFill>
                    <a:srgbClr val="0000FF"/>
                  </a:solidFill>
                </a:endParaRPr>
              </a:p>
            </p:txBody>
          </p:sp>
        </p:grpSp>
        <p:sp>
          <p:nvSpPr>
            <p:cNvPr id="65547" name="Text Box 51">
              <a:extLst>
                <a:ext uri="{FF2B5EF4-FFF2-40B4-BE49-F238E27FC236}">
                  <a16:creationId xmlns:a16="http://schemas.microsoft.com/office/drawing/2014/main" id="{6D9E61D7-DC55-F15F-AF09-C2A3EDCF0F2F}"/>
                </a:ext>
              </a:extLst>
            </p:cNvPr>
            <p:cNvSpPr txBox="1">
              <a:spLocks noChangeArrowheads="1"/>
            </p:cNvSpPr>
            <p:nvPr/>
          </p:nvSpPr>
          <p:spPr bwMode="auto">
            <a:xfrm>
              <a:off x="3600" y="3360"/>
              <a:ext cx="181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works             very hard to do well in</a:t>
              </a:r>
            </a:p>
            <a:p>
              <a:r>
                <a:rPr lang="en-US" altLang="en-US" sz="1200"/>
                <a:t>math. Pat is taking a more active role</a:t>
              </a:r>
            </a:p>
            <a:p>
              <a:r>
                <a:rPr lang="en-US" altLang="en-US" sz="1200"/>
                <a:t>In his IEP, and is learning what </a:t>
              </a:r>
            </a:p>
            <a:p>
              <a:r>
                <a:rPr lang="en-US" altLang="en-US" sz="1200"/>
                <a:t>accommodations work best for him. </a:t>
              </a:r>
            </a:p>
            <a:p>
              <a:r>
                <a:rPr lang="en-US" altLang="en-US" sz="1200"/>
                <a:t>We’ll arrange a visit to the </a:t>
              </a:r>
            </a:p>
            <a:p>
              <a:r>
                <a:rPr lang="en-US" altLang="en-US" sz="1200"/>
                <a:t>       community college.</a:t>
              </a:r>
              <a:endParaRPr lang="en-US" altLang="en-US" sz="1400">
                <a:solidFill>
                  <a:srgbClr val="0000FF"/>
                </a:solidFill>
              </a:endParaRPr>
            </a:p>
          </p:txBody>
        </p:sp>
      </p:grpSp>
      <p:sp>
        <p:nvSpPr>
          <p:cNvPr id="65545" name="Text Box 30">
            <a:extLst>
              <a:ext uri="{FF2B5EF4-FFF2-40B4-BE49-F238E27FC236}">
                <a16:creationId xmlns:a16="http://schemas.microsoft.com/office/drawing/2014/main" id="{5ACA639C-9DD8-C9C9-DD97-49C504DAD714}"/>
              </a:ext>
            </a:extLst>
          </p:cNvPr>
          <p:cNvSpPr txBox="1">
            <a:spLocks noChangeArrowheads="1"/>
          </p:cNvSpPr>
          <p:nvPr/>
        </p:nvSpPr>
        <p:spPr bwMode="auto">
          <a:xfrm>
            <a:off x="5943600" y="3581400"/>
            <a:ext cx="174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family, teachers</a:t>
            </a:r>
          </a:p>
          <a:p>
            <a:r>
              <a:rPr lang="en-US" altLang="en-US" sz="1200">
                <a:solidFill>
                  <a:srgbClr val="0000FF"/>
                </a:solidFill>
              </a:rPr>
              <a:t>And I agree that I</a:t>
            </a:r>
          </a:p>
          <a:p>
            <a:r>
              <a:rPr lang="en-US" altLang="en-US" sz="1200">
                <a:solidFill>
                  <a:srgbClr val="0000FF"/>
                </a:solidFill>
              </a:rPr>
              <a:t>Will start out at our</a:t>
            </a:r>
          </a:p>
          <a:p>
            <a:r>
              <a:rPr lang="en-US" altLang="en-US" sz="1200">
                <a:solidFill>
                  <a:srgbClr val="0000FF"/>
                </a:solidFill>
              </a:rPr>
              <a:t>Community college.</a:t>
            </a:r>
          </a:p>
          <a:p>
            <a:r>
              <a:rPr lang="en-US" altLang="en-US" sz="1200">
                <a:solidFill>
                  <a:srgbClr val="0000FF"/>
                </a:solidFill>
              </a:rPr>
              <a:t>I’m learning what</a:t>
            </a:r>
          </a:p>
          <a:p>
            <a:r>
              <a:rPr lang="en-US" altLang="en-US" sz="1200">
                <a:solidFill>
                  <a:srgbClr val="0000FF"/>
                </a:solidFill>
              </a:rPr>
              <a:t>accommodations work </a:t>
            </a:r>
          </a:p>
          <a:p>
            <a:r>
              <a:rPr lang="en-US" altLang="en-US" sz="1200">
                <a:solidFill>
                  <a:srgbClr val="0000FF"/>
                </a:solidFill>
              </a:rPr>
              <a:t>best for me.</a:t>
            </a:r>
            <a:endParaRPr lang="en-US" altLang="en-US" sz="1400">
              <a:solidFill>
                <a:srgbClr val="0000F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921AA152-4AAA-59C6-410D-C541884798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FF7175-91C6-5947-A642-B733D586DA36}" type="slidenum">
              <a:rPr lang="en-US" altLang="en-US" sz="1400"/>
              <a:pPr/>
              <a:t>63</a:t>
            </a:fld>
            <a:endParaRPr lang="en-US" altLang="en-US" sz="1400"/>
          </a:p>
        </p:txBody>
      </p:sp>
      <p:sp>
        <p:nvSpPr>
          <p:cNvPr id="66563" name="Rectangle 2">
            <a:extLst>
              <a:ext uri="{FF2B5EF4-FFF2-40B4-BE49-F238E27FC236}">
                <a16:creationId xmlns:a16="http://schemas.microsoft.com/office/drawing/2014/main" id="{B9C978AB-F5AC-80A3-D05D-9FC05E5EC3CB}"/>
              </a:ext>
            </a:extLst>
          </p:cNvPr>
          <p:cNvSpPr>
            <a:spLocks noGrp="1" noChangeArrowheads="1"/>
          </p:cNvSpPr>
          <p:nvPr>
            <p:ph type="title"/>
          </p:nvPr>
        </p:nvSpPr>
        <p:spPr bwMode="auto">
          <a:xfrm>
            <a:off x="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Needs</a:t>
            </a:r>
          </a:p>
        </p:txBody>
      </p:sp>
      <p:sp>
        <p:nvSpPr>
          <p:cNvPr id="66564" name="Rectangle 3">
            <a:extLst>
              <a:ext uri="{FF2B5EF4-FFF2-40B4-BE49-F238E27FC236}">
                <a16:creationId xmlns:a16="http://schemas.microsoft.com/office/drawing/2014/main" id="{B292EEAB-59DD-F90A-5376-CB4CFD14CE44}"/>
              </a:ext>
            </a:extLst>
          </p:cNvPr>
          <p:cNvSpPr>
            <a:spLocks noGrp="1" noChangeArrowheads="1"/>
          </p:cNvSpPr>
          <p:nvPr>
            <p:ph type="body" sz="half" idx="2"/>
          </p:nvPr>
        </p:nvSpPr>
        <p:spPr>
          <a:xfrm>
            <a:off x="4800600" y="2057400"/>
            <a:ext cx="4191000" cy="4114800"/>
          </a:xfrm>
        </p:spPr>
        <p:txBody>
          <a:bodyPr/>
          <a:lstStyle/>
          <a:p>
            <a:pPr eaLnBrk="1" hangingPunct="1">
              <a:lnSpc>
                <a:spcPct val="90000"/>
              </a:lnSpc>
            </a:pPr>
            <a:r>
              <a:rPr lang="en-US" altLang="en-US" sz="2000"/>
              <a:t>Pat asked his parents what things they thought he needed to work on before going to college.</a:t>
            </a:r>
          </a:p>
          <a:p>
            <a:pPr eaLnBrk="1" hangingPunct="1">
              <a:lnSpc>
                <a:spcPct val="90000"/>
              </a:lnSpc>
            </a:pPr>
            <a:r>
              <a:rPr lang="en-US" altLang="en-US" sz="2000"/>
              <a:t>They gave answers based on his reading difficulties, and ways to overcome them.</a:t>
            </a:r>
          </a:p>
          <a:p>
            <a:pPr eaLnBrk="1" hangingPunct="1">
              <a:lnSpc>
                <a:spcPct val="90000"/>
              </a:lnSpc>
            </a:pPr>
            <a:r>
              <a:rPr lang="en-US" altLang="en-US" sz="2000"/>
              <a:t>They thought about how his disability might affect his learning at the community college, and maybe later on at a 4-year college.</a:t>
            </a:r>
          </a:p>
        </p:txBody>
      </p:sp>
      <p:sp>
        <p:nvSpPr>
          <p:cNvPr id="66565" name="Text Box 10">
            <a:extLst>
              <a:ext uri="{FF2B5EF4-FFF2-40B4-BE49-F238E27FC236}">
                <a16:creationId xmlns:a16="http://schemas.microsoft.com/office/drawing/2014/main" id="{6A64597A-2D7C-0DF2-4E53-FE85BB9B2262}"/>
              </a:ext>
            </a:extLst>
          </p:cNvPr>
          <p:cNvSpPr txBox="1">
            <a:spLocks noChangeArrowheads="1"/>
          </p:cNvSpPr>
          <p:nvPr/>
        </p:nvSpPr>
        <p:spPr bwMode="auto">
          <a:xfrm>
            <a:off x="2346325" y="25257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p>
        </p:txBody>
      </p:sp>
      <p:grpSp>
        <p:nvGrpSpPr>
          <p:cNvPr id="66566" name="Group 13">
            <a:extLst>
              <a:ext uri="{FF2B5EF4-FFF2-40B4-BE49-F238E27FC236}">
                <a16:creationId xmlns:a16="http://schemas.microsoft.com/office/drawing/2014/main" id="{44D4A437-429F-EA3B-9D00-01D2D9ADC5C9}"/>
              </a:ext>
            </a:extLst>
          </p:cNvPr>
          <p:cNvGrpSpPr>
            <a:grpSpLocks/>
          </p:cNvGrpSpPr>
          <p:nvPr/>
        </p:nvGrpSpPr>
        <p:grpSpPr bwMode="auto">
          <a:xfrm>
            <a:off x="152400" y="1905000"/>
            <a:ext cx="4549775" cy="4648200"/>
            <a:chOff x="96" y="1200"/>
            <a:chExt cx="2866" cy="2928"/>
          </a:xfrm>
        </p:grpSpPr>
        <p:pic>
          <p:nvPicPr>
            <p:cNvPr id="66567" name="Picture 12">
              <a:extLst>
                <a:ext uri="{FF2B5EF4-FFF2-40B4-BE49-F238E27FC236}">
                  <a16:creationId xmlns:a16="http://schemas.microsoft.com/office/drawing/2014/main" id="{706D857A-3431-8423-E238-3337B6B96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00"/>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11">
              <a:extLst>
                <a:ext uri="{FF2B5EF4-FFF2-40B4-BE49-F238E27FC236}">
                  <a16:creationId xmlns:a16="http://schemas.microsoft.com/office/drawing/2014/main" id="{A153F319-332E-9218-3CAD-EB12EF39C400}"/>
                </a:ext>
              </a:extLst>
            </p:cNvPr>
            <p:cNvSpPr txBox="1">
              <a:spLocks noChangeArrowheads="1"/>
            </p:cNvSpPr>
            <p:nvPr/>
          </p:nvSpPr>
          <p:spPr bwMode="auto">
            <a:xfrm>
              <a:off x="1584" y="1647"/>
              <a:ext cx="126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Pat has difficulty</a:t>
              </a:r>
            </a:p>
            <a:p>
              <a:r>
                <a:rPr lang="en-US" altLang="en-US" sz="1200">
                  <a:solidFill>
                    <a:srgbClr val="0000FF"/>
                  </a:solidFill>
                </a:rPr>
                <a:t>Reading and filling</a:t>
              </a:r>
            </a:p>
            <a:p>
              <a:r>
                <a:rPr lang="en-US" altLang="en-US" sz="1200">
                  <a:solidFill>
                    <a:srgbClr val="0000FF"/>
                  </a:solidFill>
                </a:rPr>
                <a:t>         out applications.</a:t>
              </a:r>
            </a:p>
            <a:p>
              <a:r>
                <a:rPr lang="en-US" altLang="en-US" sz="1200">
                  <a:solidFill>
                    <a:srgbClr val="0000FF"/>
                  </a:solidFill>
                </a:rPr>
                <a:t>               We usually read</a:t>
              </a:r>
            </a:p>
            <a:p>
              <a:r>
                <a:rPr lang="en-US" altLang="en-US" sz="1200">
                  <a:solidFill>
                    <a:srgbClr val="0000FF"/>
                  </a:solidFill>
                </a:rPr>
                <a:t>                  things to him,</a:t>
              </a:r>
            </a:p>
            <a:p>
              <a:r>
                <a:rPr lang="en-US" altLang="en-US" sz="1200">
                  <a:solidFill>
                    <a:srgbClr val="0000FF"/>
                  </a:solidFill>
                </a:rPr>
                <a:t>                    and help</a:t>
              </a:r>
            </a:p>
            <a:p>
              <a:r>
                <a:rPr lang="en-US" altLang="en-US" sz="1200">
                  <a:solidFill>
                    <a:srgbClr val="0000FF"/>
                  </a:solidFill>
                </a:rPr>
                <a:t>	    him fill </a:t>
              </a:r>
            </a:p>
            <a:p>
              <a:r>
                <a:rPr lang="en-US" altLang="en-US" sz="1200">
                  <a:solidFill>
                    <a:srgbClr val="0000FF"/>
                  </a:solidFill>
                </a:rPr>
                <a:t>	     things out.</a:t>
              </a:r>
              <a:endParaRPr lang="en-US" altLang="en-US" sz="1400"/>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a:extLst>
              <a:ext uri="{FF2B5EF4-FFF2-40B4-BE49-F238E27FC236}">
                <a16:creationId xmlns:a16="http://schemas.microsoft.com/office/drawing/2014/main" id="{FB600403-5191-CB2E-C230-70CF6C77ED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CAC5AD-854C-494D-A027-CB3BD0618001}" type="slidenum">
              <a:rPr lang="en-US" altLang="en-US" sz="1400"/>
              <a:pPr/>
              <a:t>64</a:t>
            </a:fld>
            <a:endParaRPr lang="en-US" altLang="en-US" sz="1400"/>
          </a:p>
        </p:txBody>
      </p:sp>
      <p:sp>
        <p:nvSpPr>
          <p:cNvPr id="67587" name="Rectangle 2">
            <a:extLst>
              <a:ext uri="{FF2B5EF4-FFF2-40B4-BE49-F238E27FC236}">
                <a16:creationId xmlns:a16="http://schemas.microsoft.com/office/drawing/2014/main" id="{048822A3-336A-264B-F183-3F38BF6186E4}"/>
              </a:ext>
            </a:extLst>
          </p:cNvPr>
          <p:cNvSpPr>
            <a:spLocks noGrp="1" noChangeArrowheads="1"/>
          </p:cNvSpPr>
          <p:nvPr>
            <p:ph type="title"/>
          </p:nvPr>
        </p:nvSpPr>
        <p:spPr bwMode="auto">
          <a:xfrm>
            <a:off x="0" y="1219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Needs</a:t>
            </a:r>
          </a:p>
        </p:txBody>
      </p:sp>
      <p:sp>
        <p:nvSpPr>
          <p:cNvPr id="67588" name="Rectangle 3">
            <a:extLst>
              <a:ext uri="{FF2B5EF4-FFF2-40B4-BE49-F238E27FC236}">
                <a16:creationId xmlns:a16="http://schemas.microsoft.com/office/drawing/2014/main" id="{73418513-5758-D29B-13B2-4D5F64C63574}"/>
              </a:ext>
            </a:extLst>
          </p:cNvPr>
          <p:cNvSpPr>
            <a:spLocks noGrp="1" noChangeArrowheads="1"/>
          </p:cNvSpPr>
          <p:nvPr>
            <p:ph type="body" sz="half" idx="2"/>
          </p:nvPr>
        </p:nvSpPr>
        <p:spPr>
          <a:xfrm>
            <a:off x="4648200" y="2438400"/>
            <a:ext cx="4267200" cy="4114800"/>
          </a:xfrm>
        </p:spPr>
        <p:txBody>
          <a:bodyPr/>
          <a:lstStyle/>
          <a:p>
            <a:pPr eaLnBrk="1" hangingPunct="1"/>
            <a:r>
              <a:rPr lang="en-US" altLang="en-US" sz="2000"/>
              <a:t>Pat wrote about some of the needs he thought would impact getting further education.</a:t>
            </a:r>
          </a:p>
          <a:p>
            <a:pPr eaLnBrk="1" hangingPunct="1">
              <a:buFontTx/>
              <a:buNone/>
            </a:pPr>
            <a:endParaRPr lang="en-US" altLang="en-US" sz="2000"/>
          </a:p>
          <a:p>
            <a:pPr eaLnBrk="1" hangingPunct="1"/>
            <a:r>
              <a:rPr lang="en-US" altLang="en-US" sz="2000"/>
              <a:t>He wrote about his difficulty with reading and writing.</a:t>
            </a:r>
          </a:p>
          <a:p>
            <a:pPr eaLnBrk="1" hangingPunct="1">
              <a:buFontTx/>
              <a:buNone/>
            </a:pPr>
            <a:endParaRPr lang="en-US" altLang="en-US" sz="2000"/>
          </a:p>
          <a:p>
            <a:pPr eaLnBrk="1" hangingPunct="1"/>
            <a:r>
              <a:rPr lang="en-US" altLang="en-US" sz="2000"/>
              <a:t>Pat might need support at college for reading and writing activities.</a:t>
            </a:r>
          </a:p>
          <a:p>
            <a:pPr eaLnBrk="1" hangingPunct="1"/>
            <a:endParaRPr lang="en-US" altLang="en-US" sz="2400"/>
          </a:p>
        </p:txBody>
      </p:sp>
      <p:grpSp>
        <p:nvGrpSpPr>
          <p:cNvPr id="67589" name="Group 26">
            <a:extLst>
              <a:ext uri="{FF2B5EF4-FFF2-40B4-BE49-F238E27FC236}">
                <a16:creationId xmlns:a16="http://schemas.microsoft.com/office/drawing/2014/main" id="{5CE14405-CB92-D6AE-B35E-0D600860EF00}"/>
              </a:ext>
            </a:extLst>
          </p:cNvPr>
          <p:cNvGrpSpPr>
            <a:grpSpLocks/>
          </p:cNvGrpSpPr>
          <p:nvPr/>
        </p:nvGrpSpPr>
        <p:grpSpPr bwMode="auto">
          <a:xfrm>
            <a:off x="152400" y="1905000"/>
            <a:ext cx="4549775" cy="4648200"/>
            <a:chOff x="96" y="1200"/>
            <a:chExt cx="2866" cy="2928"/>
          </a:xfrm>
        </p:grpSpPr>
        <p:grpSp>
          <p:nvGrpSpPr>
            <p:cNvPr id="67590" name="Group 22">
              <a:extLst>
                <a:ext uri="{FF2B5EF4-FFF2-40B4-BE49-F238E27FC236}">
                  <a16:creationId xmlns:a16="http://schemas.microsoft.com/office/drawing/2014/main" id="{B41DC9B1-5EF2-86EE-7FED-B1C8090B7E66}"/>
                </a:ext>
              </a:extLst>
            </p:cNvPr>
            <p:cNvGrpSpPr>
              <a:grpSpLocks/>
            </p:cNvGrpSpPr>
            <p:nvPr/>
          </p:nvGrpSpPr>
          <p:grpSpPr bwMode="auto">
            <a:xfrm>
              <a:off x="96" y="1200"/>
              <a:ext cx="2866" cy="2928"/>
              <a:chOff x="96" y="1200"/>
              <a:chExt cx="2866" cy="2928"/>
            </a:xfrm>
          </p:grpSpPr>
          <p:pic>
            <p:nvPicPr>
              <p:cNvPr id="67596" name="Picture 23">
                <a:extLst>
                  <a:ext uri="{FF2B5EF4-FFF2-40B4-BE49-F238E27FC236}">
                    <a16:creationId xmlns:a16="http://schemas.microsoft.com/office/drawing/2014/main" id="{CFA9F4E0-FA43-1632-49FC-9B2E6B5D7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00"/>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Text Box 24">
                <a:extLst>
                  <a:ext uri="{FF2B5EF4-FFF2-40B4-BE49-F238E27FC236}">
                    <a16:creationId xmlns:a16="http://schemas.microsoft.com/office/drawing/2014/main" id="{C6A3F6B8-A126-1A8A-188D-9BFEACB98C65}"/>
                  </a:ext>
                </a:extLst>
              </p:cNvPr>
              <p:cNvSpPr txBox="1">
                <a:spLocks noChangeArrowheads="1"/>
              </p:cNvSpPr>
              <p:nvPr/>
            </p:nvSpPr>
            <p:spPr bwMode="auto">
              <a:xfrm>
                <a:off x="1584" y="1647"/>
                <a:ext cx="126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has difficulty</a:t>
                </a:r>
              </a:p>
              <a:p>
                <a:r>
                  <a:rPr lang="en-US" altLang="en-US" sz="1200"/>
                  <a:t>Reading and filling</a:t>
                </a:r>
              </a:p>
              <a:p>
                <a:r>
                  <a:rPr lang="en-US" altLang="en-US" sz="1200"/>
                  <a:t>         out applications.</a:t>
                </a:r>
              </a:p>
              <a:p>
                <a:r>
                  <a:rPr lang="en-US" altLang="en-US" sz="1200"/>
                  <a:t>               We usually read</a:t>
                </a:r>
              </a:p>
              <a:p>
                <a:r>
                  <a:rPr lang="en-US" altLang="en-US" sz="1200"/>
                  <a:t>                   to him,</a:t>
                </a:r>
              </a:p>
              <a:p>
                <a:r>
                  <a:rPr lang="en-US" altLang="en-US" sz="1200"/>
                  <a:t>                    and help</a:t>
                </a:r>
              </a:p>
              <a:p>
                <a:r>
                  <a:rPr lang="en-US" altLang="en-US" sz="1200"/>
                  <a:t>	    him fill </a:t>
                </a:r>
              </a:p>
              <a:p>
                <a:r>
                  <a:rPr lang="en-US" altLang="en-US" sz="1200"/>
                  <a:t>	     things out.</a:t>
                </a:r>
                <a:endParaRPr lang="en-US" altLang="en-US" sz="1400"/>
              </a:p>
            </p:txBody>
          </p:sp>
        </p:grpSp>
        <p:sp>
          <p:nvSpPr>
            <p:cNvPr id="67591" name="Text Box 10">
              <a:extLst>
                <a:ext uri="{FF2B5EF4-FFF2-40B4-BE49-F238E27FC236}">
                  <a16:creationId xmlns:a16="http://schemas.microsoft.com/office/drawing/2014/main" id="{FF2823D4-2064-D2A0-CEC2-E396524A5384}"/>
                </a:ext>
              </a:extLst>
            </p:cNvPr>
            <p:cNvSpPr txBox="1">
              <a:spLocks noChangeArrowheads="1"/>
            </p:cNvSpPr>
            <p:nvPr/>
          </p:nvSpPr>
          <p:spPr bwMode="auto">
            <a:xfrm>
              <a:off x="528" y="1680"/>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writing is </a:t>
              </a:r>
            </a:p>
          </p:txBody>
        </p:sp>
        <p:sp>
          <p:nvSpPr>
            <p:cNvPr id="67592" name="Text Box 11">
              <a:extLst>
                <a:ext uri="{FF2B5EF4-FFF2-40B4-BE49-F238E27FC236}">
                  <a16:creationId xmlns:a16="http://schemas.microsoft.com/office/drawing/2014/main" id="{EFA56C84-F3CC-9357-FA45-0D5130919268}"/>
                </a:ext>
              </a:extLst>
            </p:cNvPr>
            <p:cNvSpPr txBox="1">
              <a:spLocks noChangeArrowheads="1"/>
            </p:cNvSpPr>
            <p:nvPr/>
          </p:nvSpPr>
          <p:spPr bwMode="auto">
            <a:xfrm>
              <a:off x="336" y="1824"/>
              <a:ext cx="8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pretty messy, and</a:t>
              </a:r>
            </a:p>
          </p:txBody>
        </p:sp>
        <p:sp>
          <p:nvSpPr>
            <p:cNvPr id="67593" name="Text Box 19">
              <a:extLst>
                <a:ext uri="{FF2B5EF4-FFF2-40B4-BE49-F238E27FC236}">
                  <a16:creationId xmlns:a16="http://schemas.microsoft.com/office/drawing/2014/main" id="{4C2BB81B-4C24-6267-7667-8D3D1B1FED3A}"/>
                </a:ext>
              </a:extLst>
            </p:cNvPr>
            <p:cNvSpPr txBox="1">
              <a:spLocks noChangeArrowheads="1"/>
            </p:cNvSpPr>
            <p:nvPr/>
          </p:nvSpPr>
          <p:spPr bwMode="auto">
            <a:xfrm>
              <a:off x="1478" y="156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594" name="Text Box 21">
              <a:extLst>
                <a:ext uri="{FF2B5EF4-FFF2-40B4-BE49-F238E27FC236}">
                  <a16:creationId xmlns:a16="http://schemas.microsoft.com/office/drawing/2014/main" id="{F9E10E31-018D-52A7-7C76-1EEA66A45A67}"/>
                </a:ext>
              </a:extLst>
            </p:cNvPr>
            <p:cNvSpPr txBox="1">
              <a:spLocks noChangeArrowheads="1"/>
            </p:cNvSpPr>
            <p:nvPr/>
          </p:nvSpPr>
          <p:spPr bwMode="auto">
            <a:xfrm>
              <a:off x="240" y="1968"/>
              <a:ext cx="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I don’t read</a:t>
              </a:r>
            </a:p>
            <a:p>
              <a:r>
                <a:rPr lang="en-US" altLang="en-US" sz="1200">
                  <a:solidFill>
                    <a:srgbClr val="0000FF"/>
                  </a:solidFill>
                </a:rPr>
                <a:t>very well, and</a:t>
              </a:r>
            </a:p>
            <a:p>
              <a:r>
                <a:rPr lang="en-US" altLang="en-US" sz="1200">
                  <a:solidFill>
                    <a:srgbClr val="0000FF"/>
                  </a:solidFill>
                </a:rPr>
                <a:t>I might</a:t>
              </a:r>
            </a:p>
            <a:p>
              <a:r>
                <a:rPr lang="en-US" altLang="en-US" sz="1200">
                  <a:solidFill>
                    <a:srgbClr val="0000FF"/>
                  </a:solidFill>
                </a:rPr>
                <a:t>have trouble </a:t>
              </a:r>
              <a:endParaRPr lang="en-US" altLang="en-US"/>
            </a:p>
          </p:txBody>
        </p:sp>
        <p:sp>
          <p:nvSpPr>
            <p:cNvPr id="67595" name="Text Box 25">
              <a:extLst>
                <a:ext uri="{FF2B5EF4-FFF2-40B4-BE49-F238E27FC236}">
                  <a16:creationId xmlns:a16="http://schemas.microsoft.com/office/drawing/2014/main" id="{F2553C51-2271-D728-AEA4-103369423F60}"/>
                </a:ext>
              </a:extLst>
            </p:cNvPr>
            <p:cNvSpPr txBox="1">
              <a:spLocks noChangeArrowheads="1"/>
            </p:cNvSpPr>
            <p:nvPr/>
          </p:nvSpPr>
          <p:spPr bwMode="auto">
            <a:xfrm>
              <a:off x="96" y="2448"/>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remembering</a:t>
              </a:r>
            </a:p>
            <a:p>
              <a:r>
                <a:rPr lang="en-US" altLang="en-US" sz="1200">
                  <a:solidFill>
                    <a:srgbClr val="0000FF"/>
                  </a:solidFill>
                </a:rPr>
                <a:t>what I read.</a:t>
              </a: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057BDF64-9DC3-B462-3332-887895D871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20961F-0D6C-F744-B7B3-80374F2F8DB4}" type="slidenum">
              <a:rPr lang="en-US" altLang="en-US" sz="1400"/>
              <a:pPr/>
              <a:t>65</a:t>
            </a:fld>
            <a:endParaRPr lang="en-US" altLang="en-US" sz="1400"/>
          </a:p>
        </p:txBody>
      </p:sp>
      <p:sp>
        <p:nvSpPr>
          <p:cNvPr id="68611" name="Rectangle 2">
            <a:extLst>
              <a:ext uri="{FF2B5EF4-FFF2-40B4-BE49-F238E27FC236}">
                <a16:creationId xmlns:a16="http://schemas.microsoft.com/office/drawing/2014/main" id="{7FCB5F35-5409-A484-D532-178B39D2B2C2}"/>
              </a:ext>
            </a:extLst>
          </p:cNvPr>
          <p:cNvSpPr>
            <a:spLocks noGrp="1" noChangeArrowheads="1"/>
          </p:cNvSpPr>
          <p:nvPr>
            <p:ph type="title"/>
          </p:nvPr>
        </p:nvSpPr>
        <p:spPr bwMode="auto">
          <a:xfrm>
            <a:off x="304800" y="1219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Needs</a:t>
            </a:r>
          </a:p>
        </p:txBody>
      </p:sp>
      <p:sp>
        <p:nvSpPr>
          <p:cNvPr id="68612" name="Rectangle 3">
            <a:extLst>
              <a:ext uri="{FF2B5EF4-FFF2-40B4-BE49-F238E27FC236}">
                <a16:creationId xmlns:a16="http://schemas.microsoft.com/office/drawing/2014/main" id="{C3E453E6-8329-A3A9-458F-2D806075E11D}"/>
              </a:ext>
            </a:extLst>
          </p:cNvPr>
          <p:cNvSpPr>
            <a:spLocks noGrp="1" noChangeArrowheads="1"/>
          </p:cNvSpPr>
          <p:nvPr>
            <p:ph type="body" sz="half" idx="2"/>
          </p:nvPr>
        </p:nvSpPr>
        <p:spPr>
          <a:xfrm>
            <a:off x="4572000" y="2133600"/>
            <a:ext cx="4267200" cy="4495800"/>
          </a:xfrm>
        </p:spPr>
        <p:txBody>
          <a:bodyPr/>
          <a:lstStyle/>
          <a:p>
            <a:pPr eaLnBrk="1" hangingPunct="1">
              <a:lnSpc>
                <a:spcPct val="90000"/>
              </a:lnSpc>
            </a:pPr>
            <a:r>
              <a:rPr lang="en-US" altLang="en-US" sz="2400"/>
              <a:t>Pat’s teacher gave input about how his reading and writing might impact getting into college.</a:t>
            </a:r>
          </a:p>
          <a:p>
            <a:pPr eaLnBrk="1" hangingPunct="1">
              <a:lnSpc>
                <a:spcPct val="90000"/>
              </a:lnSpc>
            </a:pPr>
            <a:r>
              <a:rPr lang="en-US" altLang="en-US" sz="2400"/>
              <a:t>She talked about his low reading scores and difficulty with comprehension and writing.</a:t>
            </a:r>
          </a:p>
          <a:p>
            <a:pPr eaLnBrk="1" hangingPunct="1">
              <a:lnSpc>
                <a:spcPct val="90000"/>
              </a:lnSpc>
            </a:pPr>
            <a:r>
              <a:rPr lang="en-US" altLang="en-US" sz="2400"/>
              <a:t>She talked about how books on tape, and computer screen readers helped Pat complete projects in school.</a:t>
            </a:r>
          </a:p>
          <a:p>
            <a:pPr eaLnBrk="1" hangingPunct="1">
              <a:lnSpc>
                <a:spcPct val="90000"/>
              </a:lnSpc>
            </a:pPr>
            <a:endParaRPr lang="en-US" altLang="en-US" sz="2400"/>
          </a:p>
          <a:p>
            <a:pPr eaLnBrk="1" hangingPunct="1">
              <a:lnSpc>
                <a:spcPct val="90000"/>
              </a:lnSpc>
            </a:pPr>
            <a:endParaRPr lang="en-US" altLang="en-US" sz="2800"/>
          </a:p>
        </p:txBody>
      </p:sp>
      <p:sp>
        <p:nvSpPr>
          <p:cNvPr id="68613" name="Text Box 27">
            <a:extLst>
              <a:ext uri="{FF2B5EF4-FFF2-40B4-BE49-F238E27FC236}">
                <a16:creationId xmlns:a16="http://schemas.microsoft.com/office/drawing/2014/main" id="{22E23D3F-77E1-46AA-1BE6-61D9067134C5}"/>
              </a:ext>
            </a:extLst>
          </p:cNvPr>
          <p:cNvSpPr txBox="1">
            <a:spLocks noChangeArrowheads="1"/>
          </p:cNvSpPr>
          <p:nvPr/>
        </p:nvSpPr>
        <p:spPr bwMode="auto">
          <a:xfrm>
            <a:off x="2346325" y="2478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14" name="Text Box 29">
            <a:extLst>
              <a:ext uri="{FF2B5EF4-FFF2-40B4-BE49-F238E27FC236}">
                <a16:creationId xmlns:a16="http://schemas.microsoft.com/office/drawing/2014/main" id="{E9AD0FBD-CF4D-E29E-65FF-5499ACAD6711}"/>
              </a:ext>
            </a:extLst>
          </p:cNvPr>
          <p:cNvSpPr txBox="1">
            <a:spLocks noChangeArrowheads="1"/>
          </p:cNvSpPr>
          <p:nvPr/>
        </p:nvSpPr>
        <p:spPr bwMode="auto">
          <a:xfrm>
            <a:off x="8223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15" name="Text Box 31">
            <a:extLst>
              <a:ext uri="{FF2B5EF4-FFF2-40B4-BE49-F238E27FC236}">
                <a16:creationId xmlns:a16="http://schemas.microsoft.com/office/drawing/2014/main" id="{54E43FA9-4AE0-1D07-77A3-1998F5E819D2}"/>
              </a:ext>
            </a:extLst>
          </p:cNvPr>
          <p:cNvSpPr txBox="1">
            <a:spLocks noChangeArrowheads="1"/>
          </p:cNvSpPr>
          <p:nvPr/>
        </p:nvSpPr>
        <p:spPr bwMode="auto">
          <a:xfrm>
            <a:off x="746125" y="2630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16" name="Text Box 33">
            <a:extLst>
              <a:ext uri="{FF2B5EF4-FFF2-40B4-BE49-F238E27FC236}">
                <a16:creationId xmlns:a16="http://schemas.microsoft.com/office/drawing/2014/main" id="{94FF36A5-67FE-2F3D-EF14-D60A3BB2A2CF}"/>
              </a:ext>
            </a:extLst>
          </p:cNvPr>
          <p:cNvSpPr txBox="1">
            <a:spLocks noChangeArrowheads="1"/>
          </p:cNvSpPr>
          <p:nvPr/>
        </p:nvSpPr>
        <p:spPr bwMode="auto">
          <a:xfrm>
            <a:off x="517525" y="2859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8617" name="Group 38">
            <a:extLst>
              <a:ext uri="{FF2B5EF4-FFF2-40B4-BE49-F238E27FC236}">
                <a16:creationId xmlns:a16="http://schemas.microsoft.com/office/drawing/2014/main" id="{71828F14-3061-B9FA-CEBD-2ACDD7D3309F}"/>
              </a:ext>
            </a:extLst>
          </p:cNvPr>
          <p:cNvGrpSpPr>
            <a:grpSpLocks/>
          </p:cNvGrpSpPr>
          <p:nvPr/>
        </p:nvGrpSpPr>
        <p:grpSpPr bwMode="auto">
          <a:xfrm>
            <a:off x="152400" y="1905000"/>
            <a:ext cx="4549775" cy="4648200"/>
            <a:chOff x="96" y="1200"/>
            <a:chExt cx="2866" cy="2928"/>
          </a:xfrm>
        </p:grpSpPr>
        <p:grpSp>
          <p:nvGrpSpPr>
            <p:cNvPr id="68619" name="Group 39">
              <a:extLst>
                <a:ext uri="{FF2B5EF4-FFF2-40B4-BE49-F238E27FC236}">
                  <a16:creationId xmlns:a16="http://schemas.microsoft.com/office/drawing/2014/main" id="{FCDFC19F-2C9B-D482-6968-1D5BFFC69588}"/>
                </a:ext>
              </a:extLst>
            </p:cNvPr>
            <p:cNvGrpSpPr>
              <a:grpSpLocks/>
            </p:cNvGrpSpPr>
            <p:nvPr/>
          </p:nvGrpSpPr>
          <p:grpSpPr bwMode="auto">
            <a:xfrm>
              <a:off x="96" y="1200"/>
              <a:ext cx="2866" cy="2928"/>
              <a:chOff x="96" y="1200"/>
              <a:chExt cx="2866" cy="2928"/>
            </a:xfrm>
          </p:grpSpPr>
          <p:pic>
            <p:nvPicPr>
              <p:cNvPr id="68625" name="Picture 40">
                <a:extLst>
                  <a:ext uri="{FF2B5EF4-FFF2-40B4-BE49-F238E27FC236}">
                    <a16:creationId xmlns:a16="http://schemas.microsoft.com/office/drawing/2014/main" id="{41DF16E1-11B9-4B0F-8217-C5D62DD9B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00"/>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6" name="Text Box 41">
                <a:extLst>
                  <a:ext uri="{FF2B5EF4-FFF2-40B4-BE49-F238E27FC236}">
                    <a16:creationId xmlns:a16="http://schemas.microsoft.com/office/drawing/2014/main" id="{765420B5-A6D4-4B8D-0A1D-4930EE8BE951}"/>
                  </a:ext>
                </a:extLst>
              </p:cNvPr>
              <p:cNvSpPr txBox="1">
                <a:spLocks noChangeArrowheads="1"/>
              </p:cNvSpPr>
              <p:nvPr/>
            </p:nvSpPr>
            <p:spPr bwMode="auto">
              <a:xfrm>
                <a:off x="1584" y="1647"/>
                <a:ext cx="126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has difficulty</a:t>
                </a:r>
              </a:p>
              <a:p>
                <a:r>
                  <a:rPr lang="en-US" altLang="en-US" sz="1200"/>
                  <a:t>Reading and filling</a:t>
                </a:r>
              </a:p>
              <a:p>
                <a:r>
                  <a:rPr lang="en-US" altLang="en-US" sz="1200"/>
                  <a:t>         out applications.</a:t>
                </a:r>
              </a:p>
              <a:p>
                <a:r>
                  <a:rPr lang="en-US" altLang="en-US" sz="1200"/>
                  <a:t>               We usually read</a:t>
                </a:r>
              </a:p>
              <a:p>
                <a:r>
                  <a:rPr lang="en-US" altLang="en-US" sz="1200"/>
                  <a:t>                    to him,</a:t>
                </a:r>
              </a:p>
              <a:p>
                <a:r>
                  <a:rPr lang="en-US" altLang="en-US" sz="1200"/>
                  <a:t>                    and help</a:t>
                </a:r>
              </a:p>
              <a:p>
                <a:r>
                  <a:rPr lang="en-US" altLang="en-US" sz="1200"/>
                  <a:t>	    him fill </a:t>
                </a:r>
              </a:p>
              <a:p>
                <a:r>
                  <a:rPr lang="en-US" altLang="en-US" sz="1200"/>
                  <a:t>	     things out.</a:t>
                </a:r>
                <a:endParaRPr lang="en-US" altLang="en-US" sz="1400"/>
              </a:p>
            </p:txBody>
          </p:sp>
        </p:grpSp>
        <p:sp>
          <p:nvSpPr>
            <p:cNvPr id="68620" name="Text Box 42">
              <a:extLst>
                <a:ext uri="{FF2B5EF4-FFF2-40B4-BE49-F238E27FC236}">
                  <a16:creationId xmlns:a16="http://schemas.microsoft.com/office/drawing/2014/main" id="{AC6DFE1B-8400-61D1-1CF3-EF0FDD93DBBD}"/>
                </a:ext>
              </a:extLst>
            </p:cNvPr>
            <p:cNvSpPr txBox="1">
              <a:spLocks noChangeArrowheads="1"/>
            </p:cNvSpPr>
            <p:nvPr/>
          </p:nvSpPr>
          <p:spPr bwMode="auto">
            <a:xfrm>
              <a:off x="528" y="1680"/>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My writing is</a:t>
              </a:r>
              <a:r>
                <a:rPr lang="en-US" altLang="en-US" sz="1200">
                  <a:solidFill>
                    <a:srgbClr val="0000FF"/>
                  </a:solidFill>
                </a:rPr>
                <a:t> </a:t>
              </a:r>
            </a:p>
          </p:txBody>
        </p:sp>
        <p:sp>
          <p:nvSpPr>
            <p:cNvPr id="68621" name="Text Box 43">
              <a:extLst>
                <a:ext uri="{FF2B5EF4-FFF2-40B4-BE49-F238E27FC236}">
                  <a16:creationId xmlns:a16="http://schemas.microsoft.com/office/drawing/2014/main" id="{02B7BC23-7661-036B-A60A-9CF4E9471121}"/>
                </a:ext>
              </a:extLst>
            </p:cNvPr>
            <p:cNvSpPr txBox="1">
              <a:spLocks noChangeArrowheads="1"/>
            </p:cNvSpPr>
            <p:nvPr/>
          </p:nvSpPr>
          <p:spPr bwMode="auto">
            <a:xfrm>
              <a:off x="336" y="1824"/>
              <a:ext cx="8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pretty messy, and</a:t>
              </a:r>
              <a:endParaRPr lang="en-US" altLang="en-US" sz="1200">
                <a:solidFill>
                  <a:srgbClr val="0000FF"/>
                </a:solidFill>
              </a:endParaRPr>
            </a:p>
          </p:txBody>
        </p:sp>
        <p:sp>
          <p:nvSpPr>
            <p:cNvPr id="68622" name="Text Box 44">
              <a:extLst>
                <a:ext uri="{FF2B5EF4-FFF2-40B4-BE49-F238E27FC236}">
                  <a16:creationId xmlns:a16="http://schemas.microsoft.com/office/drawing/2014/main" id="{62B4BCCC-7831-0F9F-E2F9-3892B5C70113}"/>
                </a:ext>
              </a:extLst>
            </p:cNvPr>
            <p:cNvSpPr txBox="1">
              <a:spLocks noChangeArrowheads="1"/>
            </p:cNvSpPr>
            <p:nvPr/>
          </p:nvSpPr>
          <p:spPr bwMode="auto">
            <a:xfrm>
              <a:off x="1478" y="156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23" name="Text Box 45">
              <a:extLst>
                <a:ext uri="{FF2B5EF4-FFF2-40B4-BE49-F238E27FC236}">
                  <a16:creationId xmlns:a16="http://schemas.microsoft.com/office/drawing/2014/main" id="{6187A29E-C207-4936-750D-D5E05739FF9F}"/>
                </a:ext>
              </a:extLst>
            </p:cNvPr>
            <p:cNvSpPr txBox="1">
              <a:spLocks noChangeArrowheads="1"/>
            </p:cNvSpPr>
            <p:nvPr/>
          </p:nvSpPr>
          <p:spPr bwMode="auto">
            <a:xfrm>
              <a:off x="240" y="1968"/>
              <a:ext cx="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don’t read</a:t>
              </a:r>
            </a:p>
            <a:p>
              <a:r>
                <a:rPr lang="en-US" altLang="en-US" sz="1200"/>
                <a:t>very well, and</a:t>
              </a:r>
            </a:p>
            <a:p>
              <a:r>
                <a:rPr lang="en-US" altLang="en-US" sz="1200"/>
                <a:t>I might</a:t>
              </a:r>
            </a:p>
            <a:p>
              <a:r>
                <a:rPr lang="en-US" altLang="en-US" sz="1200"/>
                <a:t>have trouble</a:t>
              </a:r>
              <a:r>
                <a:rPr lang="en-US" altLang="en-US" sz="1200">
                  <a:solidFill>
                    <a:srgbClr val="0000FF"/>
                  </a:solidFill>
                </a:rPr>
                <a:t> </a:t>
              </a:r>
              <a:endParaRPr lang="en-US" altLang="en-US"/>
            </a:p>
          </p:txBody>
        </p:sp>
        <p:sp>
          <p:nvSpPr>
            <p:cNvPr id="68624" name="Text Box 46">
              <a:extLst>
                <a:ext uri="{FF2B5EF4-FFF2-40B4-BE49-F238E27FC236}">
                  <a16:creationId xmlns:a16="http://schemas.microsoft.com/office/drawing/2014/main" id="{4B297DF3-7751-3DC9-21BA-77EBBADD55B0}"/>
                </a:ext>
              </a:extLst>
            </p:cNvPr>
            <p:cNvSpPr txBox="1">
              <a:spLocks noChangeArrowheads="1"/>
            </p:cNvSpPr>
            <p:nvPr/>
          </p:nvSpPr>
          <p:spPr bwMode="auto">
            <a:xfrm>
              <a:off x="96" y="2448"/>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remembering</a:t>
              </a:r>
            </a:p>
            <a:p>
              <a:r>
                <a:rPr lang="en-US" altLang="en-US" sz="1200"/>
                <a:t>what I read.</a:t>
              </a:r>
              <a:endParaRPr lang="en-US" altLang="en-US" sz="1200">
                <a:solidFill>
                  <a:srgbClr val="0000FF"/>
                </a:solidFill>
              </a:endParaRPr>
            </a:p>
          </p:txBody>
        </p:sp>
      </p:grpSp>
      <p:sp>
        <p:nvSpPr>
          <p:cNvPr id="68618" name="Text Box 37">
            <a:extLst>
              <a:ext uri="{FF2B5EF4-FFF2-40B4-BE49-F238E27FC236}">
                <a16:creationId xmlns:a16="http://schemas.microsoft.com/office/drawing/2014/main" id="{1AEA6B05-F73B-CD8C-C830-B9A2D65D585F}"/>
              </a:ext>
            </a:extLst>
          </p:cNvPr>
          <p:cNvSpPr txBox="1">
            <a:spLocks noChangeArrowheads="1"/>
          </p:cNvSpPr>
          <p:nvPr/>
        </p:nvSpPr>
        <p:spPr bwMode="auto">
          <a:xfrm>
            <a:off x="1295400" y="5334000"/>
            <a:ext cx="27082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Reading tasks</a:t>
            </a:r>
            <a:r>
              <a:rPr lang="en-US" altLang="en-US" sz="1200"/>
              <a:t> </a:t>
            </a:r>
            <a:r>
              <a:rPr lang="en-US" altLang="en-US" sz="1200">
                <a:solidFill>
                  <a:srgbClr val="0000FF"/>
                </a:solidFill>
              </a:rPr>
              <a:t>will be difficult for Pat. </a:t>
            </a:r>
          </a:p>
          <a:p>
            <a:r>
              <a:rPr lang="en-US" altLang="en-US" sz="1200">
                <a:solidFill>
                  <a:srgbClr val="0000FF"/>
                </a:solidFill>
              </a:rPr>
              <a:t>Having things read to him or on tape </a:t>
            </a:r>
          </a:p>
          <a:p>
            <a:r>
              <a:rPr lang="en-US" altLang="en-US" sz="1200">
                <a:solidFill>
                  <a:srgbClr val="0000FF"/>
                </a:solidFill>
              </a:rPr>
              <a:t>will help. Computer screen readers </a:t>
            </a:r>
          </a:p>
          <a:p>
            <a:r>
              <a:rPr lang="en-US" altLang="en-US" sz="1200">
                <a:solidFill>
                  <a:srgbClr val="0000FF"/>
                </a:solidFill>
              </a:rPr>
              <a:t>        will make assignments</a:t>
            </a:r>
          </a:p>
          <a:p>
            <a:r>
              <a:rPr lang="en-US" altLang="en-US" sz="1200">
                <a:solidFill>
                  <a:srgbClr val="0000FF"/>
                </a:solidFill>
              </a:rPr>
              <a:t>                     easier.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a:extLst>
              <a:ext uri="{FF2B5EF4-FFF2-40B4-BE49-F238E27FC236}">
                <a16:creationId xmlns:a16="http://schemas.microsoft.com/office/drawing/2014/main" id="{6154DFD2-FA0D-B158-0794-AA58433C6B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DA6256-964A-B54C-8488-9EBF5C8060F3}" type="slidenum">
              <a:rPr lang="en-US" altLang="en-US" sz="1400"/>
              <a:pPr/>
              <a:t>66</a:t>
            </a:fld>
            <a:endParaRPr lang="en-US" altLang="en-US" sz="1400"/>
          </a:p>
        </p:txBody>
      </p:sp>
      <p:sp>
        <p:nvSpPr>
          <p:cNvPr id="69635" name="Rectangle 2">
            <a:extLst>
              <a:ext uri="{FF2B5EF4-FFF2-40B4-BE49-F238E27FC236}">
                <a16:creationId xmlns:a16="http://schemas.microsoft.com/office/drawing/2014/main" id="{7A368E2A-3373-C9D5-DB52-BC81A21021A9}"/>
              </a:ext>
            </a:extLst>
          </p:cNvPr>
          <p:cNvSpPr>
            <a:spLocks noGrp="1" noChangeArrowheads="1"/>
          </p:cNvSpPr>
          <p:nvPr>
            <p:ph type="title"/>
          </p:nvPr>
        </p:nvSpPr>
        <p:spPr bwMode="auto">
          <a:xfrm>
            <a:off x="0" y="12192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Further Education Needs - Summary</a:t>
            </a:r>
            <a:endParaRPr lang="en-US" altLang="en-US"/>
          </a:p>
        </p:txBody>
      </p:sp>
      <p:sp>
        <p:nvSpPr>
          <p:cNvPr id="69636" name="Rectangle 15">
            <a:extLst>
              <a:ext uri="{FF2B5EF4-FFF2-40B4-BE49-F238E27FC236}">
                <a16:creationId xmlns:a16="http://schemas.microsoft.com/office/drawing/2014/main" id="{29F3DE86-0ACC-321A-39C9-05D15B1C894D}"/>
              </a:ext>
            </a:extLst>
          </p:cNvPr>
          <p:cNvSpPr>
            <a:spLocks noGrp="1" noChangeArrowheads="1"/>
          </p:cNvSpPr>
          <p:nvPr>
            <p:ph type="body" sz="half" idx="2"/>
          </p:nvPr>
        </p:nvSpPr>
        <p:spPr>
          <a:xfrm>
            <a:off x="4648200" y="1905000"/>
            <a:ext cx="3810000" cy="4572000"/>
          </a:xfrm>
        </p:spPr>
        <p:txBody>
          <a:bodyPr/>
          <a:lstStyle/>
          <a:p>
            <a:pPr eaLnBrk="1" hangingPunct="1">
              <a:lnSpc>
                <a:spcPct val="90000"/>
              </a:lnSpc>
            </a:pPr>
            <a:r>
              <a:rPr lang="en-US" altLang="en-US" sz="2400"/>
              <a:t>Pat and his teacher combined his needs into a summary statement.  </a:t>
            </a:r>
          </a:p>
          <a:p>
            <a:pPr eaLnBrk="1" hangingPunct="1">
              <a:lnSpc>
                <a:spcPct val="90000"/>
              </a:lnSpc>
            </a:pPr>
            <a:r>
              <a:rPr lang="en-US" altLang="en-US" sz="2400"/>
              <a:t>Pat again looked for similarities and reworded some phrases.</a:t>
            </a:r>
          </a:p>
          <a:p>
            <a:pPr eaLnBrk="1" hangingPunct="1">
              <a:lnSpc>
                <a:spcPct val="90000"/>
              </a:lnSpc>
            </a:pPr>
            <a:r>
              <a:rPr lang="en-US" altLang="en-US" sz="2400"/>
              <a:t>Pat’s further education needs were summarized in the center circle.</a:t>
            </a:r>
          </a:p>
        </p:txBody>
      </p:sp>
      <p:grpSp>
        <p:nvGrpSpPr>
          <p:cNvPr id="69637" name="Group 18">
            <a:extLst>
              <a:ext uri="{FF2B5EF4-FFF2-40B4-BE49-F238E27FC236}">
                <a16:creationId xmlns:a16="http://schemas.microsoft.com/office/drawing/2014/main" id="{79A44323-7435-5E43-BBC3-FCE23DB00F6E}"/>
              </a:ext>
            </a:extLst>
          </p:cNvPr>
          <p:cNvGrpSpPr>
            <a:grpSpLocks/>
          </p:cNvGrpSpPr>
          <p:nvPr/>
        </p:nvGrpSpPr>
        <p:grpSpPr bwMode="auto">
          <a:xfrm>
            <a:off x="152400" y="1905000"/>
            <a:ext cx="4549775" cy="4648200"/>
            <a:chOff x="96" y="1200"/>
            <a:chExt cx="2866" cy="2928"/>
          </a:xfrm>
        </p:grpSpPr>
        <p:grpSp>
          <p:nvGrpSpPr>
            <p:cNvPr id="69639" name="Group 19">
              <a:extLst>
                <a:ext uri="{FF2B5EF4-FFF2-40B4-BE49-F238E27FC236}">
                  <a16:creationId xmlns:a16="http://schemas.microsoft.com/office/drawing/2014/main" id="{BCAC5455-A719-5E18-41EB-44376BFCEFAA}"/>
                </a:ext>
              </a:extLst>
            </p:cNvPr>
            <p:cNvGrpSpPr>
              <a:grpSpLocks/>
            </p:cNvGrpSpPr>
            <p:nvPr/>
          </p:nvGrpSpPr>
          <p:grpSpPr bwMode="auto">
            <a:xfrm>
              <a:off x="96" y="1200"/>
              <a:ext cx="2866" cy="2928"/>
              <a:chOff x="96" y="1200"/>
              <a:chExt cx="2866" cy="2928"/>
            </a:xfrm>
          </p:grpSpPr>
          <p:grpSp>
            <p:nvGrpSpPr>
              <p:cNvPr id="69641" name="Group 20">
                <a:extLst>
                  <a:ext uri="{FF2B5EF4-FFF2-40B4-BE49-F238E27FC236}">
                    <a16:creationId xmlns:a16="http://schemas.microsoft.com/office/drawing/2014/main" id="{65BCCFF2-3DBA-83BC-C4A8-95B19897240A}"/>
                  </a:ext>
                </a:extLst>
              </p:cNvPr>
              <p:cNvGrpSpPr>
                <a:grpSpLocks/>
              </p:cNvGrpSpPr>
              <p:nvPr/>
            </p:nvGrpSpPr>
            <p:grpSpPr bwMode="auto">
              <a:xfrm>
                <a:off x="96" y="1200"/>
                <a:ext cx="2866" cy="2928"/>
                <a:chOff x="96" y="1200"/>
                <a:chExt cx="2866" cy="2928"/>
              </a:xfrm>
            </p:grpSpPr>
            <p:pic>
              <p:nvPicPr>
                <p:cNvPr id="69647" name="Picture 21">
                  <a:extLst>
                    <a:ext uri="{FF2B5EF4-FFF2-40B4-BE49-F238E27FC236}">
                      <a16:creationId xmlns:a16="http://schemas.microsoft.com/office/drawing/2014/main" id="{1BA06A52-3388-7624-3A2F-481794CA8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00"/>
                  <a:ext cx="2866"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8" name="Text Box 22">
                  <a:extLst>
                    <a:ext uri="{FF2B5EF4-FFF2-40B4-BE49-F238E27FC236}">
                      <a16:creationId xmlns:a16="http://schemas.microsoft.com/office/drawing/2014/main" id="{E6ADA9DD-9F1F-B7FE-2CBA-A7A5EE00776C}"/>
                    </a:ext>
                  </a:extLst>
                </p:cNvPr>
                <p:cNvSpPr txBox="1">
                  <a:spLocks noChangeArrowheads="1"/>
                </p:cNvSpPr>
                <p:nvPr/>
              </p:nvSpPr>
              <p:spPr bwMode="auto">
                <a:xfrm>
                  <a:off x="1584" y="1647"/>
                  <a:ext cx="126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Pat has difficulty</a:t>
                  </a:r>
                </a:p>
                <a:p>
                  <a:r>
                    <a:rPr lang="en-US" altLang="en-US" sz="1200"/>
                    <a:t>Reading and filling</a:t>
                  </a:r>
                </a:p>
                <a:p>
                  <a:r>
                    <a:rPr lang="en-US" altLang="en-US" sz="1200"/>
                    <a:t>         out applications.</a:t>
                  </a:r>
                </a:p>
                <a:p>
                  <a:r>
                    <a:rPr lang="en-US" altLang="en-US" sz="1200"/>
                    <a:t>               We usually read</a:t>
                  </a:r>
                </a:p>
                <a:p>
                  <a:r>
                    <a:rPr lang="en-US" altLang="en-US" sz="1200"/>
                    <a:t>                    to him,</a:t>
                  </a:r>
                </a:p>
                <a:p>
                  <a:r>
                    <a:rPr lang="en-US" altLang="en-US" sz="1200"/>
                    <a:t>                    and help</a:t>
                  </a:r>
                </a:p>
                <a:p>
                  <a:r>
                    <a:rPr lang="en-US" altLang="en-US" sz="1200"/>
                    <a:t>	    him fill </a:t>
                  </a:r>
                </a:p>
                <a:p>
                  <a:r>
                    <a:rPr lang="en-US" altLang="en-US" sz="1200"/>
                    <a:t>	     things out.</a:t>
                  </a:r>
                  <a:endParaRPr lang="en-US" altLang="en-US" sz="1400"/>
                </a:p>
              </p:txBody>
            </p:sp>
          </p:grpSp>
          <p:sp>
            <p:nvSpPr>
              <p:cNvPr id="69642" name="Text Box 23">
                <a:extLst>
                  <a:ext uri="{FF2B5EF4-FFF2-40B4-BE49-F238E27FC236}">
                    <a16:creationId xmlns:a16="http://schemas.microsoft.com/office/drawing/2014/main" id="{A1DDF78A-A960-184A-C20F-1420924B46A4}"/>
                  </a:ext>
                </a:extLst>
              </p:cNvPr>
              <p:cNvSpPr txBox="1">
                <a:spLocks noChangeArrowheads="1"/>
              </p:cNvSpPr>
              <p:nvPr/>
            </p:nvSpPr>
            <p:spPr bwMode="auto">
              <a:xfrm>
                <a:off x="528" y="1680"/>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My writing is</a:t>
                </a:r>
                <a:r>
                  <a:rPr lang="en-US" altLang="en-US" sz="1200">
                    <a:solidFill>
                      <a:srgbClr val="0000FF"/>
                    </a:solidFill>
                  </a:rPr>
                  <a:t> </a:t>
                </a:r>
              </a:p>
            </p:txBody>
          </p:sp>
          <p:sp>
            <p:nvSpPr>
              <p:cNvPr id="69643" name="Text Box 24">
                <a:extLst>
                  <a:ext uri="{FF2B5EF4-FFF2-40B4-BE49-F238E27FC236}">
                    <a16:creationId xmlns:a16="http://schemas.microsoft.com/office/drawing/2014/main" id="{70E5E43E-6F28-E7DE-1550-6B29E9408351}"/>
                  </a:ext>
                </a:extLst>
              </p:cNvPr>
              <p:cNvSpPr txBox="1">
                <a:spLocks noChangeArrowheads="1"/>
              </p:cNvSpPr>
              <p:nvPr/>
            </p:nvSpPr>
            <p:spPr bwMode="auto">
              <a:xfrm>
                <a:off x="336" y="1824"/>
                <a:ext cx="8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pretty messy, and</a:t>
                </a:r>
                <a:endParaRPr lang="en-US" altLang="en-US" sz="1200">
                  <a:solidFill>
                    <a:srgbClr val="0000FF"/>
                  </a:solidFill>
                </a:endParaRPr>
              </a:p>
            </p:txBody>
          </p:sp>
          <p:sp>
            <p:nvSpPr>
              <p:cNvPr id="69644" name="Text Box 25">
                <a:extLst>
                  <a:ext uri="{FF2B5EF4-FFF2-40B4-BE49-F238E27FC236}">
                    <a16:creationId xmlns:a16="http://schemas.microsoft.com/office/drawing/2014/main" id="{5AFE4F3C-034B-6D0D-DB27-FEF13F9855B8}"/>
                  </a:ext>
                </a:extLst>
              </p:cNvPr>
              <p:cNvSpPr txBox="1">
                <a:spLocks noChangeArrowheads="1"/>
              </p:cNvSpPr>
              <p:nvPr/>
            </p:nvSpPr>
            <p:spPr bwMode="auto">
              <a:xfrm>
                <a:off x="1478" y="156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9645" name="Text Box 26">
                <a:extLst>
                  <a:ext uri="{FF2B5EF4-FFF2-40B4-BE49-F238E27FC236}">
                    <a16:creationId xmlns:a16="http://schemas.microsoft.com/office/drawing/2014/main" id="{292DFC48-9F69-3163-000B-EE02FF258419}"/>
                  </a:ext>
                </a:extLst>
              </p:cNvPr>
              <p:cNvSpPr txBox="1">
                <a:spLocks noChangeArrowheads="1"/>
              </p:cNvSpPr>
              <p:nvPr/>
            </p:nvSpPr>
            <p:spPr bwMode="auto">
              <a:xfrm>
                <a:off x="240" y="1968"/>
                <a:ext cx="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don’t read</a:t>
                </a:r>
              </a:p>
              <a:p>
                <a:r>
                  <a:rPr lang="en-US" altLang="en-US" sz="1200"/>
                  <a:t>very well, and</a:t>
                </a:r>
              </a:p>
              <a:p>
                <a:r>
                  <a:rPr lang="en-US" altLang="en-US" sz="1200"/>
                  <a:t>I might</a:t>
                </a:r>
              </a:p>
              <a:p>
                <a:r>
                  <a:rPr lang="en-US" altLang="en-US" sz="1200"/>
                  <a:t>have trouble</a:t>
                </a:r>
                <a:r>
                  <a:rPr lang="en-US" altLang="en-US" sz="1200">
                    <a:solidFill>
                      <a:srgbClr val="0000FF"/>
                    </a:solidFill>
                  </a:rPr>
                  <a:t> </a:t>
                </a:r>
                <a:endParaRPr lang="en-US" altLang="en-US"/>
              </a:p>
            </p:txBody>
          </p:sp>
          <p:sp>
            <p:nvSpPr>
              <p:cNvPr id="69646" name="Text Box 27">
                <a:extLst>
                  <a:ext uri="{FF2B5EF4-FFF2-40B4-BE49-F238E27FC236}">
                    <a16:creationId xmlns:a16="http://schemas.microsoft.com/office/drawing/2014/main" id="{A929F2A0-77D1-3208-7682-D6478116661E}"/>
                  </a:ext>
                </a:extLst>
              </p:cNvPr>
              <p:cNvSpPr txBox="1">
                <a:spLocks noChangeArrowheads="1"/>
              </p:cNvSpPr>
              <p:nvPr/>
            </p:nvSpPr>
            <p:spPr bwMode="auto">
              <a:xfrm>
                <a:off x="96" y="2448"/>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remembering</a:t>
                </a:r>
              </a:p>
              <a:p>
                <a:r>
                  <a:rPr lang="en-US" altLang="en-US" sz="1200"/>
                  <a:t>what I read.</a:t>
                </a:r>
                <a:endParaRPr lang="en-US" altLang="en-US" sz="1200">
                  <a:solidFill>
                    <a:srgbClr val="0000FF"/>
                  </a:solidFill>
                </a:endParaRPr>
              </a:p>
            </p:txBody>
          </p:sp>
        </p:grpSp>
        <p:sp>
          <p:nvSpPr>
            <p:cNvPr id="69640" name="Text Box 28">
              <a:extLst>
                <a:ext uri="{FF2B5EF4-FFF2-40B4-BE49-F238E27FC236}">
                  <a16:creationId xmlns:a16="http://schemas.microsoft.com/office/drawing/2014/main" id="{FB2BFAA9-210C-3352-C71F-B9E15973C996}"/>
                </a:ext>
              </a:extLst>
            </p:cNvPr>
            <p:cNvSpPr txBox="1">
              <a:spLocks noChangeArrowheads="1"/>
            </p:cNvSpPr>
            <p:nvPr/>
          </p:nvSpPr>
          <p:spPr bwMode="auto">
            <a:xfrm>
              <a:off x="720" y="3456"/>
              <a:ext cx="170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Reading tasks will be difficult for Pat. </a:t>
              </a:r>
            </a:p>
            <a:p>
              <a:r>
                <a:rPr lang="en-US" altLang="en-US" sz="1200"/>
                <a:t>Having things read to him or on tape </a:t>
              </a:r>
            </a:p>
            <a:p>
              <a:r>
                <a:rPr lang="en-US" altLang="en-US" sz="1200"/>
                <a:t>will help. Computer screen readers </a:t>
              </a:r>
            </a:p>
            <a:p>
              <a:r>
                <a:rPr lang="en-US" altLang="en-US" sz="1200"/>
                <a:t>      will make assignments</a:t>
              </a:r>
            </a:p>
            <a:p>
              <a:r>
                <a:rPr lang="en-US" altLang="en-US" sz="1200"/>
                <a:t>                     easier.</a:t>
              </a:r>
              <a:endParaRPr lang="en-US" altLang="en-US" sz="1200">
                <a:solidFill>
                  <a:srgbClr val="0000FF"/>
                </a:solidFill>
              </a:endParaRPr>
            </a:p>
          </p:txBody>
        </p:sp>
      </p:grpSp>
      <p:sp>
        <p:nvSpPr>
          <p:cNvPr id="69638" name="Text Box 17">
            <a:extLst>
              <a:ext uri="{FF2B5EF4-FFF2-40B4-BE49-F238E27FC236}">
                <a16:creationId xmlns:a16="http://schemas.microsoft.com/office/drawing/2014/main" id="{A954FBE4-3D2B-38A8-1DC6-41DD7A765E21}"/>
              </a:ext>
            </a:extLst>
          </p:cNvPr>
          <p:cNvSpPr txBox="1">
            <a:spLocks noChangeArrowheads="1"/>
          </p:cNvSpPr>
          <p:nvPr/>
        </p:nvSpPr>
        <p:spPr bwMode="auto">
          <a:xfrm>
            <a:off x="1524000" y="3505200"/>
            <a:ext cx="19208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parents, teachers,</a:t>
            </a:r>
          </a:p>
          <a:p>
            <a:r>
              <a:rPr lang="en-US" altLang="en-US" sz="1200">
                <a:solidFill>
                  <a:srgbClr val="0000FF"/>
                </a:solidFill>
              </a:rPr>
              <a:t>and I agree that books</a:t>
            </a:r>
          </a:p>
          <a:p>
            <a:r>
              <a:rPr lang="en-US" altLang="en-US" sz="1200">
                <a:solidFill>
                  <a:srgbClr val="0000FF"/>
                </a:solidFill>
              </a:rPr>
              <a:t>on tape,and maybe a </a:t>
            </a:r>
          </a:p>
          <a:p>
            <a:r>
              <a:rPr lang="en-US" altLang="en-US" sz="1200">
                <a:solidFill>
                  <a:srgbClr val="0000FF"/>
                </a:solidFill>
              </a:rPr>
              <a:t>computer screen reader </a:t>
            </a:r>
          </a:p>
          <a:p>
            <a:r>
              <a:rPr lang="en-US" altLang="en-US" sz="1200">
                <a:solidFill>
                  <a:srgbClr val="0000FF"/>
                </a:solidFill>
              </a:rPr>
              <a:t>would help me in classes </a:t>
            </a:r>
          </a:p>
          <a:p>
            <a:r>
              <a:rPr lang="en-US" altLang="en-US" sz="1200">
                <a:solidFill>
                  <a:srgbClr val="0000FF"/>
                </a:solidFill>
              </a:rPr>
              <a:t>at the community</a:t>
            </a:r>
          </a:p>
          <a:p>
            <a:r>
              <a:rPr lang="en-US" altLang="en-US" sz="1200">
                <a:solidFill>
                  <a:srgbClr val="0000FF"/>
                </a:solidFill>
              </a:rPr>
              <a:t>     college.</a:t>
            </a:r>
            <a:endParaRPr lang="en-US" altLang="en-US" sz="1400">
              <a:solidFill>
                <a:srgbClr val="0000F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a:extLst>
              <a:ext uri="{FF2B5EF4-FFF2-40B4-BE49-F238E27FC236}">
                <a16:creationId xmlns:a16="http://schemas.microsoft.com/office/drawing/2014/main" id="{CE63D81D-8F45-AE46-1CEF-5EC822966F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CCFBAC-FE41-AC47-A5C3-6AD2B0B37D3A}" type="slidenum">
              <a:rPr lang="en-US" altLang="en-US" sz="1400"/>
              <a:pPr/>
              <a:t>67</a:t>
            </a:fld>
            <a:endParaRPr lang="en-US" altLang="en-US" sz="1400"/>
          </a:p>
        </p:txBody>
      </p:sp>
      <p:pic>
        <p:nvPicPr>
          <p:cNvPr id="70659" name="Picture 44">
            <a:extLst>
              <a:ext uri="{FF2B5EF4-FFF2-40B4-BE49-F238E27FC236}">
                <a16:creationId xmlns:a16="http://schemas.microsoft.com/office/drawing/2014/main" id="{719E0164-9C0A-E636-7C26-AE497A991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4751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a:extLst>
              <a:ext uri="{FF2B5EF4-FFF2-40B4-BE49-F238E27FC236}">
                <a16:creationId xmlns:a16="http://schemas.microsoft.com/office/drawing/2014/main" id="{B004B32F-3E69-BDE8-6969-52EA7E179808}"/>
              </a:ext>
            </a:extLst>
          </p:cNvPr>
          <p:cNvSpPr>
            <a:spLocks noGrp="1" noChangeArrowheads="1"/>
          </p:cNvSpPr>
          <p:nvPr>
            <p:ph type="body" sz="half" idx="2"/>
          </p:nvPr>
        </p:nvSpPr>
        <p:spPr>
          <a:xfrm>
            <a:off x="4876800" y="2438400"/>
            <a:ext cx="4267200" cy="4114800"/>
          </a:xfrm>
        </p:spPr>
        <p:txBody>
          <a:bodyPr/>
          <a:lstStyle/>
          <a:p>
            <a:pPr eaLnBrk="1" hangingPunct="1"/>
            <a:r>
              <a:rPr lang="en-US" altLang="en-US" sz="2400"/>
              <a:t>Everyone gave their vision for further education summary for Pat.</a:t>
            </a:r>
          </a:p>
          <a:p>
            <a:pPr eaLnBrk="1" hangingPunct="1"/>
            <a:r>
              <a:rPr lang="en-US" altLang="en-US" sz="2400"/>
              <a:t>Pat summarized everyone’s input for his central vision statement about further education.</a:t>
            </a:r>
          </a:p>
          <a:p>
            <a:pPr eaLnBrk="1" hangingPunct="1"/>
            <a:endParaRPr lang="en-US" altLang="en-US" sz="2400"/>
          </a:p>
          <a:p>
            <a:pPr eaLnBrk="1" hangingPunct="1"/>
            <a:endParaRPr lang="en-US" altLang="en-US" sz="2800"/>
          </a:p>
        </p:txBody>
      </p:sp>
      <p:sp>
        <p:nvSpPr>
          <p:cNvPr id="70661" name="Text Box 25">
            <a:extLst>
              <a:ext uri="{FF2B5EF4-FFF2-40B4-BE49-F238E27FC236}">
                <a16:creationId xmlns:a16="http://schemas.microsoft.com/office/drawing/2014/main" id="{D3FFE821-3AC1-1130-5BBC-AA837D68D038}"/>
              </a:ext>
            </a:extLst>
          </p:cNvPr>
          <p:cNvSpPr txBox="1">
            <a:spLocks noChangeArrowheads="1"/>
          </p:cNvSpPr>
          <p:nvPr/>
        </p:nvSpPr>
        <p:spPr bwMode="auto">
          <a:xfrm>
            <a:off x="1905000" y="35814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70662" name="Text Box 27">
            <a:extLst>
              <a:ext uri="{FF2B5EF4-FFF2-40B4-BE49-F238E27FC236}">
                <a16:creationId xmlns:a16="http://schemas.microsoft.com/office/drawing/2014/main" id="{FE94241D-87FA-2683-0EA4-08C3D878F877}"/>
              </a:ext>
            </a:extLst>
          </p:cNvPr>
          <p:cNvSpPr txBox="1">
            <a:spLocks noChangeArrowheads="1"/>
          </p:cNvSpPr>
          <p:nvPr/>
        </p:nvSpPr>
        <p:spPr bwMode="auto">
          <a:xfrm>
            <a:off x="1371600" y="3581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solidFill>
                <a:srgbClr val="0000FF"/>
              </a:solidFill>
            </a:endParaRPr>
          </a:p>
        </p:txBody>
      </p:sp>
      <p:sp>
        <p:nvSpPr>
          <p:cNvPr id="70663" name="Rectangle 34">
            <a:extLst>
              <a:ext uri="{FF2B5EF4-FFF2-40B4-BE49-F238E27FC236}">
                <a16:creationId xmlns:a16="http://schemas.microsoft.com/office/drawing/2014/main" id="{117F4A27-ED05-42AA-3E10-C536FA5F8F68}"/>
              </a:ext>
            </a:extLst>
          </p:cNvPr>
          <p:cNvSpPr>
            <a:spLocks noGrp="1" noChangeArrowheads="1"/>
          </p:cNvSpPr>
          <p:nvPr>
            <p:ph type="title"/>
          </p:nvPr>
        </p:nvSpPr>
        <p:spPr bwMode="auto">
          <a:xfrm>
            <a:off x="0" y="1219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Further Education Vision</a:t>
            </a:r>
          </a:p>
        </p:txBody>
      </p:sp>
      <p:sp>
        <p:nvSpPr>
          <p:cNvPr id="70664" name="Text Box 35">
            <a:extLst>
              <a:ext uri="{FF2B5EF4-FFF2-40B4-BE49-F238E27FC236}">
                <a16:creationId xmlns:a16="http://schemas.microsoft.com/office/drawing/2014/main" id="{D5AD6243-732A-8316-D97E-23D1AE6A50AB}"/>
              </a:ext>
            </a:extLst>
          </p:cNvPr>
          <p:cNvSpPr txBox="1">
            <a:spLocks noChangeArrowheads="1"/>
          </p:cNvSpPr>
          <p:nvPr/>
        </p:nvSpPr>
        <p:spPr bwMode="auto">
          <a:xfrm>
            <a:off x="914400" y="2590800"/>
            <a:ext cx="1489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 will live at home &amp;</a:t>
            </a:r>
            <a:endParaRPr lang="en-US" altLang="en-US" sz="1400"/>
          </a:p>
        </p:txBody>
      </p:sp>
      <p:sp>
        <p:nvSpPr>
          <p:cNvPr id="70665" name="Text Box 38">
            <a:extLst>
              <a:ext uri="{FF2B5EF4-FFF2-40B4-BE49-F238E27FC236}">
                <a16:creationId xmlns:a16="http://schemas.microsoft.com/office/drawing/2014/main" id="{4F9CBCA1-0C22-36B7-FC2C-D733D4B4AC23}"/>
              </a:ext>
            </a:extLst>
          </p:cNvPr>
          <p:cNvSpPr txBox="1">
            <a:spLocks noChangeArrowheads="1"/>
          </p:cNvSpPr>
          <p:nvPr/>
        </p:nvSpPr>
        <p:spPr bwMode="auto">
          <a:xfrm>
            <a:off x="457200" y="3124200"/>
            <a:ext cx="11239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I will need</a:t>
            </a:r>
          </a:p>
          <a:p>
            <a:r>
              <a:rPr lang="en-US" altLang="en-US" sz="1200">
                <a:solidFill>
                  <a:srgbClr val="0000FF"/>
                </a:solidFill>
              </a:rPr>
              <a:t>help with </a:t>
            </a:r>
          </a:p>
          <a:p>
            <a:r>
              <a:rPr lang="en-US" altLang="en-US" sz="1200">
                <a:solidFill>
                  <a:srgbClr val="0000FF"/>
                </a:solidFill>
              </a:rPr>
              <a:t>reading and</a:t>
            </a:r>
          </a:p>
          <a:p>
            <a:r>
              <a:rPr lang="en-US" altLang="en-US" sz="1200">
                <a:solidFill>
                  <a:srgbClr val="0000FF"/>
                </a:solidFill>
              </a:rPr>
              <a:t>writing. I</a:t>
            </a:r>
          </a:p>
          <a:p>
            <a:r>
              <a:rPr lang="en-US" altLang="en-US" sz="1200">
                <a:solidFill>
                  <a:srgbClr val="0000FF"/>
                </a:solidFill>
              </a:rPr>
              <a:t>hope to </a:t>
            </a:r>
          </a:p>
          <a:p>
            <a:r>
              <a:rPr lang="en-US" altLang="en-US" sz="1200">
                <a:solidFill>
                  <a:srgbClr val="0000FF"/>
                </a:solidFill>
              </a:rPr>
              <a:t>transfer to</a:t>
            </a:r>
          </a:p>
          <a:p>
            <a:r>
              <a:rPr lang="en-US" altLang="en-US" sz="1200">
                <a:solidFill>
                  <a:srgbClr val="0000FF"/>
                </a:solidFill>
              </a:rPr>
              <a:t>a 4-yr</a:t>
            </a:r>
          </a:p>
          <a:p>
            <a:r>
              <a:rPr lang="en-US" altLang="en-US" sz="1200">
                <a:solidFill>
                  <a:srgbClr val="0000FF"/>
                </a:solidFill>
              </a:rPr>
              <a:t>College</a:t>
            </a:r>
            <a:r>
              <a:rPr lang="en-US" altLang="en-US" sz="1400">
                <a:solidFill>
                  <a:srgbClr val="0000FF"/>
                </a:solidFill>
              </a:rPr>
              <a:t>.</a:t>
            </a:r>
            <a:endParaRPr lang="en-US" altLang="en-US" sz="1400"/>
          </a:p>
        </p:txBody>
      </p:sp>
      <p:sp>
        <p:nvSpPr>
          <p:cNvPr id="70666" name="Text Box 39">
            <a:extLst>
              <a:ext uri="{FF2B5EF4-FFF2-40B4-BE49-F238E27FC236}">
                <a16:creationId xmlns:a16="http://schemas.microsoft.com/office/drawing/2014/main" id="{D65099A1-C5D2-EDDE-DED4-E6FB49164C5A}"/>
              </a:ext>
            </a:extLst>
          </p:cNvPr>
          <p:cNvSpPr txBox="1">
            <a:spLocks noChangeArrowheads="1"/>
          </p:cNvSpPr>
          <p:nvPr/>
        </p:nvSpPr>
        <p:spPr bwMode="auto">
          <a:xfrm>
            <a:off x="533400" y="274320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go to the community</a:t>
            </a:r>
          </a:p>
          <a:p>
            <a:r>
              <a:rPr lang="en-US" altLang="en-US" sz="1200">
                <a:solidFill>
                  <a:srgbClr val="0000FF"/>
                </a:solidFill>
              </a:rPr>
              <a:t>  college for teacher</a:t>
            </a:r>
            <a:endParaRPr lang="en-US" altLang="en-US" sz="1400"/>
          </a:p>
        </p:txBody>
      </p:sp>
      <p:sp>
        <p:nvSpPr>
          <p:cNvPr id="70667" name="Text Box 40">
            <a:extLst>
              <a:ext uri="{FF2B5EF4-FFF2-40B4-BE49-F238E27FC236}">
                <a16:creationId xmlns:a16="http://schemas.microsoft.com/office/drawing/2014/main" id="{9E91F1A7-169A-3CB8-8236-652D8C403D3E}"/>
              </a:ext>
            </a:extLst>
          </p:cNvPr>
          <p:cNvSpPr txBox="1">
            <a:spLocks noChangeArrowheads="1"/>
          </p:cNvSpPr>
          <p:nvPr/>
        </p:nvSpPr>
        <p:spPr bwMode="auto">
          <a:xfrm>
            <a:off x="2667000" y="2514600"/>
            <a:ext cx="20383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We are happy for</a:t>
            </a:r>
          </a:p>
          <a:p>
            <a:r>
              <a:rPr lang="en-US" altLang="en-US" sz="1200">
                <a:solidFill>
                  <a:srgbClr val="0000FF"/>
                </a:solidFill>
              </a:rPr>
              <a:t>Pat to stay near home</a:t>
            </a:r>
          </a:p>
          <a:p>
            <a:r>
              <a:rPr lang="en-US" altLang="en-US" sz="1200">
                <a:solidFill>
                  <a:srgbClr val="0000FF"/>
                </a:solidFill>
              </a:rPr>
              <a:t>      as Pat goes to </a:t>
            </a:r>
          </a:p>
          <a:p>
            <a:r>
              <a:rPr lang="en-US" altLang="en-US" sz="1200">
                <a:solidFill>
                  <a:srgbClr val="0000FF"/>
                </a:solidFill>
              </a:rPr>
              <a:t>               the community</a:t>
            </a:r>
          </a:p>
          <a:p>
            <a:r>
              <a:rPr lang="en-US" altLang="en-US" sz="1200">
                <a:solidFill>
                  <a:srgbClr val="0000FF"/>
                </a:solidFill>
              </a:rPr>
              <a:t>                 college to begin</a:t>
            </a:r>
          </a:p>
          <a:p>
            <a:r>
              <a:rPr lang="en-US" altLang="en-US" sz="1200">
                <a:solidFill>
                  <a:srgbClr val="0000FF"/>
                </a:solidFill>
              </a:rPr>
              <a:t>                    work on be-</a:t>
            </a:r>
          </a:p>
          <a:p>
            <a:r>
              <a:rPr lang="en-US" altLang="en-US" sz="1200">
                <a:solidFill>
                  <a:srgbClr val="0000FF"/>
                </a:solidFill>
              </a:rPr>
              <a:t>                     coming a </a:t>
            </a:r>
          </a:p>
          <a:p>
            <a:r>
              <a:rPr lang="en-US" altLang="en-US" sz="1200">
                <a:solidFill>
                  <a:srgbClr val="0000FF"/>
                </a:solidFill>
              </a:rPr>
              <a:t>                      teacher. We </a:t>
            </a:r>
          </a:p>
          <a:p>
            <a:r>
              <a:rPr lang="en-US" altLang="en-US" sz="1200">
                <a:solidFill>
                  <a:srgbClr val="0000FF"/>
                </a:solidFill>
              </a:rPr>
              <a:t>	   plan to help</a:t>
            </a:r>
          </a:p>
          <a:p>
            <a:r>
              <a:rPr lang="en-US" altLang="en-US" sz="1200">
                <a:solidFill>
                  <a:srgbClr val="0000FF"/>
                </a:solidFill>
              </a:rPr>
              <a:t>   	   him with the</a:t>
            </a:r>
          </a:p>
          <a:p>
            <a:r>
              <a:rPr lang="en-US" altLang="en-US" sz="1200">
                <a:solidFill>
                  <a:srgbClr val="0000FF"/>
                </a:solidFill>
              </a:rPr>
              <a:t>	    application</a:t>
            </a:r>
          </a:p>
          <a:p>
            <a:r>
              <a:rPr lang="en-US" altLang="en-US" sz="1200">
                <a:solidFill>
                  <a:srgbClr val="0000FF"/>
                </a:solidFill>
              </a:rPr>
              <a:t>	        process.</a:t>
            </a:r>
            <a:endParaRPr lang="en-US" altLang="en-US" sz="1400">
              <a:solidFill>
                <a:srgbClr val="0000FF"/>
              </a:solidFill>
            </a:endParaRPr>
          </a:p>
        </p:txBody>
      </p:sp>
      <p:sp>
        <p:nvSpPr>
          <p:cNvPr id="70668" name="Text Box 41">
            <a:extLst>
              <a:ext uri="{FF2B5EF4-FFF2-40B4-BE49-F238E27FC236}">
                <a16:creationId xmlns:a16="http://schemas.microsoft.com/office/drawing/2014/main" id="{8E34DDA0-C21B-4AA1-DC52-D3CDA921C9B5}"/>
              </a:ext>
            </a:extLst>
          </p:cNvPr>
          <p:cNvSpPr txBox="1">
            <a:spLocks noChangeArrowheads="1"/>
          </p:cNvSpPr>
          <p:nvPr/>
        </p:nvSpPr>
        <p:spPr bwMode="auto">
          <a:xfrm>
            <a:off x="1524000" y="5257800"/>
            <a:ext cx="2624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Pat should do well at the community</a:t>
            </a:r>
            <a:endParaRPr lang="en-US" altLang="en-US" sz="1400">
              <a:solidFill>
                <a:srgbClr val="0000FF"/>
              </a:solidFill>
            </a:endParaRPr>
          </a:p>
        </p:txBody>
      </p:sp>
      <p:sp>
        <p:nvSpPr>
          <p:cNvPr id="70669" name="Text Box 42">
            <a:extLst>
              <a:ext uri="{FF2B5EF4-FFF2-40B4-BE49-F238E27FC236}">
                <a16:creationId xmlns:a16="http://schemas.microsoft.com/office/drawing/2014/main" id="{3287D176-97AC-B5C1-7266-3CDABD6C90DF}"/>
              </a:ext>
            </a:extLst>
          </p:cNvPr>
          <p:cNvSpPr txBox="1">
            <a:spLocks noChangeArrowheads="1"/>
          </p:cNvSpPr>
          <p:nvPr/>
        </p:nvSpPr>
        <p:spPr bwMode="auto">
          <a:xfrm>
            <a:off x="1066800" y="5410200"/>
            <a:ext cx="30130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College with reading and writing supports.</a:t>
            </a:r>
          </a:p>
          <a:p>
            <a:r>
              <a:rPr lang="en-US" altLang="en-US" sz="1200">
                <a:solidFill>
                  <a:srgbClr val="0000FF"/>
                </a:solidFill>
              </a:rPr>
              <a:t> Taking the ACT will help him know what</a:t>
            </a:r>
          </a:p>
          <a:p>
            <a:r>
              <a:rPr lang="en-US" altLang="en-US" sz="1200">
                <a:solidFill>
                  <a:srgbClr val="0000FF"/>
                </a:solidFill>
              </a:rPr>
              <a:t>     level of English or math to begin.</a:t>
            </a:r>
          </a:p>
          <a:p>
            <a:r>
              <a:rPr lang="en-US" altLang="en-US" sz="1200">
                <a:solidFill>
                  <a:srgbClr val="0000FF"/>
                </a:solidFill>
              </a:rPr>
              <a:t>            He’ll need a computer, books</a:t>
            </a:r>
          </a:p>
          <a:p>
            <a:r>
              <a:rPr lang="en-US" altLang="en-US" sz="1200">
                <a:solidFill>
                  <a:srgbClr val="0000FF"/>
                </a:solidFill>
              </a:rPr>
              <a:t>                    &amp; notes taped.</a:t>
            </a:r>
            <a:endParaRPr lang="en-US" altLang="en-US" sz="1400">
              <a:solidFill>
                <a:srgbClr val="0000FF"/>
              </a:solidFill>
            </a:endParaRPr>
          </a:p>
        </p:txBody>
      </p:sp>
      <p:sp>
        <p:nvSpPr>
          <p:cNvPr id="70670" name="Text Box 43">
            <a:extLst>
              <a:ext uri="{FF2B5EF4-FFF2-40B4-BE49-F238E27FC236}">
                <a16:creationId xmlns:a16="http://schemas.microsoft.com/office/drawing/2014/main" id="{29D367EE-9079-C3A3-8C96-CA6238D576C3}"/>
              </a:ext>
            </a:extLst>
          </p:cNvPr>
          <p:cNvSpPr txBox="1">
            <a:spLocks noChangeArrowheads="1"/>
          </p:cNvSpPr>
          <p:nvPr/>
        </p:nvSpPr>
        <p:spPr bwMode="auto">
          <a:xfrm>
            <a:off x="1676400" y="3352800"/>
            <a:ext cx="191293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FF0000"/>
                </a:solidFill>
              </a:rPr>
              <a:t>I will live at home and</a:t>
            </a:r>
          </a:p>
          <a:p>
            <a:r>
              <a:rPr lang="en-US" altLang="en-US" sz="1200">
                <a:solidFill>
                  <a:srgbClr val="FF0000"/>
                </a:solidFill>
              </a:rPr>
              <a:t>go to the community</a:t>
            </a:r>
          </a:p>
          <a:p>
            <a:r>
              <a:rPr lang="en-US" altLang="en-US" sz="1200">
                <a:solidFill>
                  <a:srgbClr val="FF0000"/>
                </a:solidFill>
              </a:rPr>
              <a:t>college to take basic</a:t>
            </a:r>
          </a:p>
          <a:p>
            <a:r>
              <a:rPr lang="en-US" altLang="en-US" sz="1200">
                <a:solidFill>
                  <a:srgbClr val="FF0000"/>
                </a:solidFill>
              </a:rPr>
              <a:t>classes toward an</a:t>
            </a:r>
          </a:p>
          <a:p>
            <a:r>
              <a:rPr lang="en-US" altLang="en-US" sz="1200">
                <a:solidFill>
                  <a:srgbClr val="FF0000"/>
                </a:solidFill>
              </a:rPr>
              <a:t> elementary education  </a:t>
            </a:r>
          </a:p>
          <a:p>
            <a:r>
              <a:rPr lang="en-US" altLang="en-US" sz="1200">
                <a:solidFill>
                  <a:srgbClr val="FF0000"/>
                </a:solidFill>
              </a:rPr>
              <a:t>degree. I’ll need help with</a:t>
            </a:r>
          </a:p>
          <a:p>
            <a:r>
              <a:rPr lang="en-US" altLang="en-US" sz="1200">
                <a:solidFill>
                  <a:srgbClr val="FF0000"/>
                </a:solidFill>
              </a:rPr>
              <a:t>reading and notes. I plan</a:t>
            </a:r>
          </a:p>
          <a:p>
            <a:r>
              <a:rPr lang="en-US" altLang="en-US" sz="1200">
                <a:solidFill>
                  <a:srgbClr val="FF0000"/>
                </a:solidFill>
              </a:rPr>
              <a:t>to transfer to a 4-yr</a:t>
            </a:r>
          </a:p>
          <a:p>
            <a:r>
              <a:rPr lang="en-US" altLang="en-US" sz="1200">
                <a:solidFill>
                  <a:srgbClr val="FF0000"/>
                </a:solidFill>
              </a:rPr>
              <a:t>             college.</a:t>
            </a:r>
            <a:endParaRPr lang="en-US" altLang="en-US" sz="1200">
              <a:solidFill>
                <a:srgbClr val="0000FF"/>
              </a:solidFill>
            </a:endParaRPr>
          </a:p>
          <a:p>
            <a:endParaRPr lang="en-US" altLang="en-US" sz="1400">
              <a:solidFill>
                <a:srgbClr val="0000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a:extLst>
              <a:ext uri="{FF2B5EF4-FFF2-40B4-BE49-F238E27FC236}">
                <a16:creationId xmlns:a16="http://schemas.microsoft.com/office/drawing/2014/main" id="{2ACFE94C-D395-91A7-3914-94461E5EFA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DAEFD0-A6CB-9245-886D-7AB5AE83E900}" type="slidenum">
              <a:rPr lang="en-US" altLang="en-US" sz="1400"/>
              <a:pPr/>
              <a:t>68</a:t>
            </a:fld>
            <a:endParaRPr lang="en-US" altLang="en-US" sz="1400"/>
          </a:p>
        </p:txBody>
      </p:sp>
      <p:sp>
        <p:nvSpPr>
          <p:cNvPr id="71683" name="Rectangle 2">
            <a:extLst>
              <a:ext uri="{FF2B5EF4-FFF2-40B4-BE49-F238E27FC236}">
                <a16:creationId xmlns:a16="http://schemas.microsoft.com/office/drawing/2014/main" id="{12577731-D94A-8122-9760-EC6A3EF49753}"/>
              </a:ext>
            </a:extLst>
          </p:cNvPr>
          <p:cNvSpPr>
            <a:spLocks noGrp="1" noChangeArrowheads="1"/>
          </p:cNvSpPr>
          <p:nvPr>
            <p:ph type="title"/>
          </p:nvPr>
        </p:nvSpPr>
        <p:spPr bwMode="auto">
          <a:xfrm>
            <a:off x="0" y="1295400"/>
            <a:ext cx="7848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u="sng"/>
              <a:t>Activity</a:t>
            </a:r>
            <a:r>
              <a:rPr lang="en-US" altLang="en-US" sz="3600"/>
              <a:t>: Write your own Vision for Further Education using the Input Circles</a:t>
            </a:r>
            <a:endParaRPr lang="en-US" altLang="en-US"/>
          </a:p>
        </p:txBody>
      </p:sp>
      <p:sp>
        <p:nvSpPr>
          <p:cNvPr id="71684" name="Rectangle 4">
            <a:extLst>
              <a:ext uri="{FF2B5EF4-FFF2-40B4-BE49-F238E27FC236}">
                <a16:creationId xmlns:a16="http://schemas.microsoft.com/office/drawing/2014/main" id="{C1A40496-13E8-B122-C055-632D09E07966}"/>
              </a:ext>
            </a:extLst>
          </p:cNvPr>
          <p:cNvSpPr>
            <a:spLocks noGrp="1" noChangeArrowheads="1"/>
          </p:cNvSpPr>
          <p:nvPr>
            <p:ph type="body" sz="half" idx="2"/>
          </p:nvPr>
        </p:nvSpPr>
        <p:spPr>
          <a:xfrm>
            <a:off x="4572000" y="2514600"/>
            <a:ext cx="4343400" cy="4114800"/>
          </a:xfrm>
        </p:spPr>
        <p:txBody>
          <a:bodyPr/>
          <a:lstStyle/>
          <a:p>
            <a:pPr eaLnBrk="1" hangingPunct="1">
              <a:lnSpc>
                <a:spcPct val="90000"/>
              </a:lnSpc>
            </a:pPr>
            <a:r>
              <a:rPr lang="en-US" altLang="en-US" sz="2800"/>
              <a:t>Take 4 blank input circles home so you and your family can complete a circle for your further education:</a:t>
            </a:r>
          </a:p>
          <a:p>
            <a:pPr lvl="1" eaLnBrk="1" hangingPunct="1">
              <a:lnSpc>
                <a:spcPct val="90000"/>
              </a:lnSpc>
            </a:pPr>
            <a:r>
              <a:rPr lang="en-US" altLang="en-US" sz="2400"/>
              <a:t>Interests</a:t>
            </a:r>
          </a:p>
          <a:p>
            <a:pPr lvl="1" eaLnBrk="1" hangingPunct="1">
              <a:lnSpc>
                <a:spcPct val="90000"/>
              </a:lnSpc>
            </a:pPr>
            <a:r>
              <a:rPr lang="en-US" altLang="en-US" sz="2400"/>
              <a:t>Strengths</a:t>
            </a:r>
          </a:p>
          <a:p>
            <a:pPr lvl="1" eaLnBrk="1" hangingPunct="1">
              <a:lnSpc>
                <a:spcPct val="90000"/>
              </a:lnSpc>
            </a:pPr>
            <a:r>
              <a:rPr lang="en-US" altLang="en-US" sz="2400"/>
              <a:t>Needs</a:t>
            </a:r>
          </a:p>
          <a:p>
            <a:pPr lvl="1" eaLnBrk="1" hangingPunct="1">
              <a:lnSpc>
                <a:spcPct val="90000"/>
              </a:lnSpc>
            </a:pPr>
            <a:r>
              <a:rPr lang="en-US" altLang="en-US" sz="2400"/>
              <a:t>Vision</a:t>
            </a:r>
          </a:p>
          <a:p>
            <a:pPr eaLnBrk="1" hangingPunct="1">
              <a:lnSpc>
                <a:spcPct val="90000"/>
              </a:lnSpc>
              <a:buFontTx/>
              <a:buNone/>
            </a:pPr>
            <a:endParaRPr lang="en-US" altLang="en-US" sz="2800"/>
          </a:p>
        </p:txBody>
      </p:sp>
      <p:pic>
        <p:nvPicPr>
          <p:cNvPr id="71685" name="Picture 12">
            <a:extLst>
              <a:ext uri="{FF2B5EF4-FFF2-40B4-BE49-F238E27FC236}">
                <a16:creationId xmlns:a16="http://schemas.microsoft.com/office/drawing/2014/main" id="{B93AE1C7-EB3E-8A24-5B9B-06650005C1E4}"/>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743200"/>
            <a:ext cx="3810000" cy="38925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30F977D-741D-08B9-B600-A4212502AEAF}"/>
              </a:ext>
            </a:extLst>
          </p:cNvPr>
          <p:cNvSpPr>
            <a:spLocks noChangeArrowheads="1"/>
          </p:cNvSpPr>
          <p:nvPr>
            <p:ph type="ctrTitle"/>
          </p:nvPr>
        </p:nvSpPr>
        <p:spPr bwMode="auto">
          <a:xfrm>
            <a:off x="4648200" y="2057400"/>
            <a:ext cx="4267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a:t>We’ll gather important information about your preferences, interests, strengths, and needs.</a:t>
            </a:r>
            <a:endParaRPr lang="en-US" altLang="en-US"/>
          </a:p>
        </p:txBody>
      </p:sp>
      <p:pic>
        <p:nvPicPr>
          <p:cNvPr id="8195" name="Picture 7" descr="23865632">
            <a:extLst>
              <a:ext uri="{FF2B5EF4-FFF2-40B4-BE49-F238E27FC236}">
                <a16:creationId xmlns:a16="http://schemas.microsoft.com/office/drawing/2014/main" id="{7AEA31C0-FF57-EEC2-DD8F-B067C6FFF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3962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A0D88B2F-2641-507F-8223-93D2FD300D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781DDF-AE4D-834D-AB56-A069F3463E8B}" type="slidenum">
              <a:rPr lang="en-US" altLang="en-US" sz="1400"/>
              <a:pPr/>
              <a:t>69</a:t>
            </a:fld>
            <a:endParaRPr lang="en-US" altLang="en-US" sz="1400"/>
          </a:p>
        </p:txBody>
      </p:sp>
      <p:sp>
        <p:nvSpPr>
          <p:cNvPr id="72707" name="Rectangle 2">
            <a:extLst>
              <a:ext uri="{FF2B5EF4-FFF2-40B4-BE49-F238E27FC236}">
                <a16:creationId xmlns:a16="http://schemas.microsoft.com/office/drawing/2014/main" id="{BAA74B66-C1C5-80F2-FEB4-12003A7784B8}"/>
              </a:ext>
            </a:extLst>
          </p:cNvPr>
          <p:cNvSpPr>
            <a:spLocks noGrp="1" noChangeArrowheads="1"/>
          </p:cNvSpPr>
          <p:nvPr>
            <p:ph type="title"/>
          </p:nvPr>
        </p:nvSpPr>
        <p:spPr bwMode="auto">
          <a:xfrm>
            <a:off x="0" y="121920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u="sng"/>
              <a:t>Activity</a:t>
            </a:r>
            <a:r>
              <a:rPr lang="en-US" altLang="en-US" sz="3600"/>
              <a:t>:  Interests, Strengths &amp; Needs Summary Statements</a:t>
            </a:r>
            <a:endParaRPr lang="en-US" altLang="en-US"/>
          </a:p>
        </p:txBody>
      </p:sp>
      <p:sp>
        <p:nvSpPr>
          <p:cNvPr id="72708" name="Rectangle 4">
            <a:extLst>
              <a:ext uri="{FF2B5EF4-FFF2-40B4-BE49-F238E27FC236}">
                <a16:creationId xmlns:a16="http://schemas.microsoft.com/office/drawing/2014/main" id="{51E7731A-A719-F662-F8AA-F397C1B811B9}"/>
              </a:ext>
            </a:extLst>
          </p:cNvPr>
          <p:cNvSpPr>
            <a:spLocks noGrp="1" noChangeArrowheads="1"/>
          </p:cNvSpPr>
          <p:nvPr>
            <p:ph type="body" sz="half" idx="2"/>
          </p:nvPr>
        </p:nvSpPr>
        <p:spPr>
          <a:xfrm>
            <a:off x="4800600" y="2667000"/>
            <a:ext cx="3810000" cy="3352800"/>
          </a:xfrm>
        </p:spPr>
        <p:txBody>
          <a:bodyPr/>
          <a:lstStyle/>
          <a:p>
            <a:pPr eaLnBrk="1" hangingPunct="1"/>
            <a:r>
              <a:rPr lang="en-US" altLang="en-US" sz="2400"/>
              <a:t>Students review all input from their outer circles to make summary statements for </a:t>
            </a:r>
          </a:p>
          <a:p>
            <a:pPr eaLnBrk="1" hangingPunct="1"/>
            <a:r>
              <a:rPr lang="en-US" altLang="en-US" sz="2400"/>
              <a:t>1) strengths input circle</a:t>
            </a:r>
          </a:p>
          <a:p>
            <a:pPr eaLnBrk="1" hangingPunct="1"/>
            <a:r>
              <a:rPr lang="en-US" altLang="en-US" sz="2400"/>
              <a:t>2) interests input circle </a:t>
            </a:r>
          </a:p>
          <a:p>
            <a:pPr eaLnBrk="1" hangingPunct="1"/>
            <a:r>
              <a:rPr lang="en-US" altLang="en-US" sz="2400"/>
              <a:t>3) needs input circle.</a:t>
            </a:r>
          </a:p>
        </p:txBody>
      </p:sp>
      <p:pic>
        <p:nvPicPr>
          <p:cNvPr id="72709" name="Picture 12">
            <a:extLst>
              <a:ext uri="{FF2B5EF4-FFF2-40B4-BE49-F238E27FC236}">
                <a16:creationId xmlns:a16="http://schemas.microsoft.com/office/drawing/2014/main" id="{D7E16813-460A-5C52-BD0A-5D2D6D2B3152}"/>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590800"/>
            <a:ext cx="3810000" cy="3892550"/>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a:extLst>
              <a:ext uri="{FF2B5EF4-FFF2-40B4-BE49-F238E27FC236}">
                <a16:creationId xmlns:a16="http://schemas.microsoft.com/office/drawing/2014/main" id="{2F3EA29F-D7B2-662B-2503-0105F1E8ED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A19DCC-09C8-7143-B7D2-991F44109E27}" type="slidenum">
              <a:rPr lang="en-US" altLang="en-US" sz="1400"/>
              <a:pPr/>
              <a:t>70</a:t>
            </a:fld>
            <a:endParaRPr lang="en-US" altLang="en-US" sz="1400"/>
          </a:p>
        </p:txBody>
      </p:sp>
      <p:sp>
        <p:nvSpPr>
          <p:cNvPr id="73731" name="Rectangle 2">
            <a:extLst>
              <a:ext uri="{FF2B5EF4-FFF2-40B4-BE49-F238E27FC236}">
                <a16:creationId xmlns:a16="http://schemas.microsoft.com/office/drawing/2014/main" id="{0DF43BDC-0591-EF05-1986-222A6008C2A0}"/>
              </a:ext>
            </a:extLst>
          </p:cNvPr>
          <p:cNvSpPr>
            <a:spLocks noGrp="1" noChangeArrowheads="1"/>
          </p:cNvSpPr>
          <p:nvPr>
            <p:ph type="title"/>
          </p:nvPr>
        </p:nvSpPr>
        <p:spPr bwMode="auto">
          <a:xfrm>
            <a:off x="-60960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Vision for Further Education Statement</a:t>
            </a:r>
            <a:endParaRPr lang="en-US" altLang="en-US"/>
          </a:p>
        </p:txBody>
      </p:sp>
      <p:sp>
        <p:nvSpPr>
          <p:cNvPr id="73732" name="Rectangle 4">
            <a:extLst>
              <a:ext uri="{FF2B5EF4-FFF2-40B4-BE49-F238E27FC236}">
                <a16:creationId xmlns:a16="http://schemas.microsoft.com/office/drawing/2014/main" id="{B8C1894A-91E1-C903-67F5-59593503D936}"/>
              </a:ext>
            </a:extLst>
          </p:cNvPr>
          <p:cNvSpPr>
            <a:spLocks noGrp="1" noChangeArrowheads="1"/>
          </p:cNvSpPr>
          <p:nvPr>
            <p:ph type="body" sz="half" idx="2"/>
          </p:nvPr>
        </p:nvSpPr>
        <p:spPr>
          <a:xfrm>
            <a:off x="4724400" y="2057400"/>
            <a:ext cx="3810000" cy="4114800"/>
          </a:xfrm>
        </p:spPr>
        <p:txBody>
          <a:bodyPr/>
          <a:lstStyle/>
          <a:p>
            <a:pPr eaLnBrk="1" hangingPunct="1">
              <a:lnSpc>
                <a:spcPct val="90000"/>
              </a:lnSpc>
            </a:pPr>
            <a:r>
              <a:rPr lang="en-US" altLang="en-US" sz="2400"/>
              <a:t>After reviewing everyone’s summary statements for your interests, strengths and needs and their input about your further education vision, you write the Further Education Vision in the center of the Vision Input Circle.</a:t>
            </a:r>
          </a:p>
        </p:txBody>
      </p:sp>
      <p:pic>
        <p:nvPicPr>
          <p:cNvPr id="73733" name="Picture 7">
            <a:extLst>
              <a:ext uri="{FF2B5EF4-FFF2-40B4-BE49-F238E27FC236}">
                <a16:creationId xmlns:a16="http://schemas.microsoft.com/office/drawing/2014/main" id="{1617919E-4C07-3257-40CF-F3D6A0E70AA1}"/>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590800"/>
            <a:ext cx="3810000" cy="3892550"/>
          </a:xfr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73744BB4-610F-DDCD-3BB9-E35C1FD8DF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370E1E-D1C9-C74D-8A6F-055BFD8589CD}" type="slidenum">
              <a:rPr lang="en-US" altLang="en-US" sz="1400"/>
              <a:pPr/>
              <a:t>71</a:t>
            </a:fld>
            <a:endParaRPr lang="en-US" altLang="en-US" sz="1400"/>
          </a:p>
        </p:txBody>
      </p:sp>
      <p:sp>
        <p:nvSpPr>
          <p:cNvPr id="74755" name="Rectangle 2">
            <a:extLst>
              <a:ext uri="{FF2B5EF4-FFF2-40B4-BE49-F238E27FC236}">
                <a16:creationId xmlns:a16="http://schemas.microsoft.com/office/drawing/2014/main" id="{9D8A9937-1C44-21EA-5D5C-FE12D5080089}"/>
              </a:ext>
            </a:extLst>
          </p:cNvPr>
          <p:cNvSpPr>
            <a:spLocks noGrp="1" noChangeArrowheads="1"/>
          </p:cNvSpPr>
          <p:nvPr>
            <p:ph type="title"/>
          </p:nvPr>
        </p:nvSpPr>
        <p:spPr bwMode="auto">
          <a:xfrm>
            <a:off x="22860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Further Education</a:t>
            </a:r>
          </a:p>
        </p:txBody>
      </p:sp>
      <p:sp>
        <p:nvSpPr>
          <p:cNvPr id="74756" name="Rectangle 4">
            <a:extLst>
              <a:ext uri="{FF2B5EF4-FFF2-40B4-BE49-F238E27FC236}">
                <a16:creationId xmlns:a16="http://schemas.microsoft.com/office/drawing/2014/main" id="{2A37EE94-F9D1-012B-2577-2CFD85F7A4FC}"/>
              </a:ext>
            </a:extLst>
          </p:cNvPr>
          <p:cNvSpPr>
            <a:spLocks noGrp="1" noChangeArrowheads="1"/>
          </p:cNvSpPr>
          <p:nvPr>
            <p:ph type="body" sz="half" idx="2"/>
          </p:nvPr>
        </p:nvSpPr>
        <p:spPr>
          <a:xfrm>
            <a:off x="4724400" y="2438400"/>
            <a:ext cx="3810000" cy="4114800"/>
          </a:xfrm>
        </p:spPr>
        <p:txBody>
          <a:bodyPr/>
          <a:lstStyle/>
          <a:p>
            <a:pPr eaLnBrk="1" hangingPunct="1"/>
            <a:r>
              <a:rPr lang="en-US" altLang="en-US" sz="2800"/>
              <a:t>Share your vision for further education  with the class.</a:t>
            </a:r>
          </a:p>
          <a:p>
            <a:pPr eaLnBrk="1" hangingPunct="1"/>
            <a:r>
              <a:rPr lang="en-US" altLang="en-US" sz="2800"/>
              <a:t>Your vision may change often.</a:t>
            </a:r>
          </a:p>
        </p:txBody>
      </p:sp>
      <p:pic>
        <p:nvPicPr>
          <p:cNvPr id="74757" name="Picture 7">
            <a:extLst>
              <a:ext uri="{FF2B5EF4-FFF2-40B4-BE49-F238E27FC236}">
                <a16:creationId xmlns:a16="http://schemas.microsoft.com/office/drawing/2014/main" id="{FC4C064E-EC62-03E3-0592-5F54F08C626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170113"/>
            <a:ext cx="3810000" cy="3582987"/>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a:extLst>
              <a:ext uri="{FF2B5EF4-FFF2-40B4-BE49-F238E27FC236}">
                <a16:creationId xmlns:a16="http://schemas.microsoft.com/office/drawing/2014/main" id="{A6147113-DD4C-1666-4C5A-5DFB76BB65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590221-84CF-C341-9CDF-8762E4506F92}" type="slidenum">
              <a:rPr lang="en-US" altLang="en-US" sz="1400"/>
              <a:pPr/>
              <a:t>72</a:t>
            </a:fld>
            <a:endParaRPr lang="en-US" altLang="en-US" sz="1400"/>
          </a:p>
        </p:txBody>
      </p:sp>
      <p:sp>
        <p:nvSpPr>
          <p:cNvPr id="75779" name="Rectangle 2">
            <a:extLst>
              <a:ext uri="{FF2B5EF4-FFF2-40B4-BE49-F238E27FC236}">
                <a16:creationId xmlns:a16="http://schemas.microsoft.com/office/drawing/2014/main" id="{FB7162C8-FAAE-6E0F-B26D-D2058385CE4D}"/>
              </a:ext>
            </a:extLst>
          </p:cNvPr>
          <p:cNvSpPr>
            <a:spLocks noGrp="1" noChangeArrowheads="1"/>
          </p:cNvSpPr>
          <p:nvPr>
            <p:ph type="title"/>
          </p:nvPr>
        </p:nvSpPr>
        <p:spPr bwMode="auto">
          <a:xfrm>
            <a:off x="0" y="1295400"/>
            <a:ext cx="7086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Sharing Your Vision </a:t>
            </a:r>
            <a:endParaRPr lang="en-US" altLang="en-US"/>
          </a:p>
        </p:txBody>
      </p:sp>
      <p:sp>
        <p:nvSpPr>
          <p:cNvPr id="75780" name="Rectangle 4">
            <a:extLst>
              <a:ext uri="{FF2B5EF4-FFF2-40B4-BE49-F238E27FC236}">
                <a16:creationId xmlns:a16="http://schemas.microsoft.com/office/drawing/2014/main" id="{7C7DDDCE-61A4-5B79-CC94-A5A90E09457C}"/>
              </a:ext>
            </a:extLst>
          </p:cNvPr>
          <p:cNvSpPr>
            <a:spLocks noGrp="1" noChangeArrowheads="1"/>
          </p:cNvSpPr>
          <p:nvPr>
            <p:ph type="body" sz="half" idx="2"/>
          </p:nvPr>
        </p:nvSpPr>
        <p:spPr>
          <a:xfrm>
            <a:off x="4876800" y="2362200"/>
            <a:ext cx="3810000" cy="4114800"/>
          </a:xfrm>
        </p:spPr>
        <p:txBody>
          <a:bodyPr/>
          <a:lstStyle/>
          <a:p>
            <a:pPr eaLnBrk="1" hangingPunct="1">
              <a:lnSpc>
                <a:spcPct val="90000"/>
              </a:lnSpc>
            </a:pPr>
            <a:r>
              <a:rPr lang="en-US" altLang="en-US" sz="2800"/>
              <a:t>Share your Vision for Further Education with your family. Make changes as needed.</a:t>
            </a:r>
          </a:p>
          <a:p>
            <a:pPr eaLnBrk="1" hangingPunct="1">
              <a:lnSpc>
                <a:spcPct val="90000"/>
              </a:lnSpc>
            </a:pPr>
            <a:r>
              <a:rPr lang="en-US" altLang="en-US" sz="2800"/>
              <a:t>Have your family sign the homework.</a:t>
            </a:r>
          </a:p>
          <a:p>
            <a:pPr eaLnBrk="1" hangingPunct="1">
              <a:lnSpc>
                <a:spcPct val="90000"/>
              </a:lnSpc>
            </a:pPr>
            <a:r>
              <a:rPr lang="en-US" altLang="en-US" sz="2800"/>
              <a:t>We’ll refer to this vision in the next lesson.</a:t>
            </a:r>
          </a:p>
        </p:txBody>
      </p:sp>
      <p:pic>
        <p:nvPicPr>
          <p:cNvPr id="75781" name="Picture 5" descr="19832870">
            <a:extLst>
              <a:ext uri="{FF2B5EF4-FFF2-40B4-BE49-F238E27FC236}">
                <a16:creationId xmlns:a16="http://schemas.microsoft.com/office/drawing/2014/main" id="{0D535BDF-8A51-30C4-EAD1-A3B29718B1E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608263"/>
            <a:ext cx="3810000" cy="2706687"/>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01D304C-9B5E-46E0-C93B-1DD361C816E7}"/>
              </a:ext>
            </a:extLst>
          </p:cNvPr>
          <p:cNvSpPr>
            <a:spLocks noChangeArrowheads="1"/>
          </p:cNvSpPr>
          <p:nvPr/>
        </p:nvSpPr>
        <p:spPr bwMode="auto">
          <a:xfrm>
            <a:off x="228600" y="2590800"/>
            <a:ext cx="3657600" cy="36576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76803" name="Picture 3">
            <a:extLst>
              <a:ext uri="{FF2B5EF4-FFF2-40B4-BE49-F238E27FC236}">
                <a16:creationId xmlns:a16="http://schemas.microsoft.com/office/drawing/2014/main" id="{7437796E-34F2-960A-03A5-D44006176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3543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a:extLst>
              <a:ext uri="{FF2B5EF4-FFF2-40B4-BE49-F238E27FC236}">
                <a16:creationId xmlns:a16="http://schemas.microsoft.com/office/drawing/2014/main" id="{8AA8CE4F-247B-B07F-5B26-500EBA09E86D}"/>
              </a:ext>
            </a:extLst>
          </p:cNvPr>
          <p:cNvSpPr txBox="1">
            <a:spLocks noChangeArrowheads="1"/>
          </p:cNvSpPr>
          <p:nvPr/>
        </p:nvSpPr>
        <p:spPr bwMode="auto">
          <a:xfrm>
            <a:off x="4419600" y="2057400"/>
            <a:ext cx="439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Do you and your family agree with your vision and plans?</a:t>
            </a:r>
            <a:endParaRPr lang="en-US" altLang="en-US">
              <a:solidFill>
                <a:schemeClr val="bg1"/>
              </a:solidFill>
            </a:endParaRPr>
          </a:p>
        </p:txBody>
      </p:sp>
      <p:sp>
        <p:nvSpPr>
          <p:cNvPr id="76805" name="Text Box 7">
            <a:extLst>
              <a:ext uri="{FF2B5EF4-FFF2-40B4-BE49-F238E27FC236}">
                <a16:creationId xmlns:a16="http://schemas.microsoft.com/office/drawing/2014/main" id="{65EE15C1-2BF6-85A5-1532-10A4AAA443DE}"/>
              </a:ext>
            </a:extLst>
          </p:cNvPr>
          <p:cNvSpPr txBox="1">
            <a:spLocks noChangeArrowheads="1"/>
          </p:cNvSpPr>
          <p:nvPr/>
        </p:nvSpPr>
        <p:spPr bwMode="auto">
          <a:xfrm>
            <a:off x="4419600" y="3124200"/>
            <a:ext cx="375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Has your vision for further </a:t>
            </a:r>
          </a:p>
          <a:p>
            <a:r>
              <a:rPr lang="en-US" altLang="en-US"/>
              <a:t>education changed?</a:t>
            </a:r>
            <a:endParaRPr lang="en-US" altLang="en-US">
              <a:solidFill>
                <a:schemeClr val="bg1"/>
              </a:solidFill>
            </a:endParaRPr>
          </a:p>
        </p:txBody>
      </p:sp>
      <p:sp>
        <p:nvSpPr>
          <p:cNvPr id="76806" name="Text Box 8">
            <a:extLst>
              <a:ext uri="{FF2B5EF4-FFF2-40B4-BE49-F238E27FC236}">
                <a16:creationId xmlns:a16="http://schemas.microsoft.com/office/drawing/2014/main" id="{9CC38CF6-F7B4-A982-C02F-7860BFF5A340}"/>
              </a:ext>
            </a:extLst>
          </p:cNvPr>
          <p:cNvSpPr txBox="1">
            <a:spLocks noChangeArrowheads="1"/>
          </p:cNvSpPr>
          <p:nvPr/>
        </p:nvSpPr>
        <p:spPr bwMode="auto">
          <a:xfrm>
            <a:off x="4343400" y="4191000"/>
            <a:ext cx="43529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What has changed?</a:t>
            </a:r>
            <a:r>
              <a:rPr lang="en-US" altLang="en-US" sz="2800"/>
              <a:t> </a:t>
            </a:r>
          </a:p>
          <a:p>
            <a:endParaRPr lang="en-US" altLang="en-US"/>
          </a:p>
          <a:p>
            <a:r>
              <a:rPr lang="en-US" altLang="en-US"/>
              <a:t>You can expect some changes</a:t>
            </a:r>
          </a:p>
          <a:p>
            <a:r>
              <a:rPr lang="en-US" altLang="en-US"/>
              <a:t>as you move toward achieving</a:t>
            </a:r>
          </a:p>
          <a:p>
            <a:r>
              <a:rPr lang="en-US" altLang="en-US"/>
              <a:t>your vision!</a:t>
            </a:r>
            <a:endParaRPr lang="en-US" altLang="en-US">
              <a:solidFill>
                <a:schemeClr val="bg1"/>
              </a:solidFill>
            </a:endParaRPr>
          </a:p>
        </p:txBody>
      </p:sp>
      <p:sp>
        <p:nvSpPr>
          <p:cNvPr id="76807" name="Text Box 9">
            <a:extLst>
              <a:ext uri="{FF2B5EF4-FFF2-40B4-BE49-F238E27FC236}">
                <a16:creationId xmlns:a16="http://schemas.microsoft.com/office/drawing/2014/main" id="{C692D9BC-DAD2-14A4-FA16-FE7287101C2F}"/>
              </a:ext>
            </a:extLst>
          </p:cNvPr>
          <p:cNvSpPr txBox="1">
            <a:spLocks noChangeArrowheads="1"/>
          </p:cNvSpPr>
          <p:nvPr/>
        </p:nvSpPr>
        <p:spPr bwMode="auto">
          <a:xfrm>
            <a:off x="457200" y="1371600"/>
            <a:ext cx="662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Vision for Further Education</a:t>
            </a:r>
            <a:endParaRPr lang="en-US" altLang="en-US" sz="28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a:extLst>
              <a:ext uri="{FF2B5EF4-FFF2-40B4-BE49-F238E27FC236}">
                <a16:creationId xmlns:a16="http://schemas.microsoft.com/office/drawing/2014/main" id="{F39D2021-B186-1D32-2541-32061492DA0C}"/>
              </a:ext>
            </a:extLst>
          </p:cNvPr>
          <p:cNvSpPr>
            <a:spLocks noChangeArrowheads="1"/>
          </p:cNvSpPr>
          <p:nvPr/>
        </p:nvSpPr>
        <p:spPr bwMode="auto">
          <a:xfrm>
            <a:off x="2438400" y="3733800"/>
            <a:ext cx="2057400" cy="2057400"/>
          </a:xfrm>
          <a:prstGeom prst="ellipse">
            <a:avLst/>
          </a:prstGeom>
          <a:noFill/>
          <a:ln w="28575">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27" name="AutoShape 3">
            <a:extLst>
              <a:ext uri="{FF2B5EF4-FFF2-40B4-BE49-F238E27FC236}">
                <a16:creationId xmlns:a16="http://schemas.microsoft.com/office/drawing/2014/main" id="{E3787F7C-4297-C80E-5D03-DEAD41F4F11E}"/>
              </a:ext>
            </a:extLst>
          </p:cNvPr>
          <p:cNvSpPr>
            <a:spLocks noChangeArrowheads="1"/>
          </p:cNvSpPr>
          <p:nvPr/>
        </p:nvSpPr>
        <p:spPr bwMode="auto">
          <a:xfrm>
            <a:off x="152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28" name="AutoShape 4">
            <a:extLst>
              <a:ext uri="{FF2B5EF4-FFF2-40B4-BE49-F238E27FC236}">
                <a16:creationId xmlns:a16="http://schemas.microsoft.com/office/drawing/2014/main" id="{2B548DCF-8314-2C9F-7ED2-1A38A87A7481}"/>
              </a:ext>
            </a:extLst>
          </p:cNvPr>
          <p:cNvSpPr>
            <a:spLocks noChangeArrowheads="1"/>
          </p:cNvSpPr>
          <p:nvPr/>
        </p:nvSpPr>
        <p:spPr bwMode="auto">
          <a:xfrm>
            <a:off x="16002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29" name="AutoShape 5">
            <a:extLst>
              <a:ext uri="{FF2B5EF4-FFF2-40B4-BE49-F238E27FC236}">
                <a16:creationId xmlns:a16="http://schemas.microsoft.com/office/drawing/2014/main" id="{B74D649A-3132-66AD-29E1-91115308B731}"/>
              </a:ext>
            </a:extLst>
          </p:cNvPr>
          <p:cNvSpPr>
            <a:spLocks noChangeArrowheads="1"/>
          </p:cNvSpPr>
          <p:nvPr/>
        </p:nvSpPr>
        <p:spPr bwMode="auto">
          <a:xfrm>
            <a:off x="2743200" y="5334000"/>
            <a:ext cx="13716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0" name="AutoShape 6">
            <a:extLst>
              <a:ext uri="{FF2B5EF4-FFF2-40B4-BE49-F238E27FC236}">
                <a16:creationId xmlns:a16="http://schemas.microsoft.com/office/drawing/2014/main" id="{EA4DAB35-8F0A-05AF-99F5-D9DBD839F507}"/>
              </a:ext>
            </a:extLst>
          </p:cNvPr>
          <p:cNvSpPr>
            <a:spLocks noChangeArrowheads="1"/>
          </p:cNvSpPr>
          <p:nvPr/>
        </p:nvSpPr>
        <p:spPr bwMode="auto">
          <a:xfrm>
            <a:off x="16002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1" name="AutoShape 7">
            <a:extLst>
              <a:ext uri="{FF2B5EF4-FFF2-40B4-BE49-F238E27FC236}">
                <a16:creationId xmlns:a16="http://schemas.microsoft.com/office/drawing/2014/main" id="{52C53FBF-BEF0-6ECF-5AAF-42DC343A3FE5}"/>
              </a:ext>
            </a:extLst>
          </p:cNvPr>
          <p:cNvSpPr>
            <a:spLocks noChangeArrowheads="1"/>
          </p:cNvSpPr>
          <p:nvPr/>
        </p:nvSpPr>
        <p:spPr bwMode="auto">
          <a:xfrm>
            <a:off x="40386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2" name="AutoShape 8">
            <a:extLst>
              <a:ext uri="{FF2B5EF4-FFF2-40B4-BE49-F238E27FC236}">
                <a16:creationId xmlns:a16="http://schemas.microsoft.com/office/drawing/2014/main" id="{FA32B4EB-C92B-17F4-6458-E1DAB12D0FD0}"/>
              </a:ext>
            </a:extLst>
          </p:cNvPr>
          <p:cNvSpPr>
            <a:spLocks noChangeArrowheads="1"/>
          </p:cNvSpPr>
          <p:nvPr/>
        </p:nvSpPr>
        <p:spPr bwMode="auto">
          <a:xfrm>
            <a:off x="4038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3" name="AutoShape 9">
            <a:extLst>
              <a:ext uri="{FF2B5EF4-FFF2-40B4-BE49-F238E27FC236}">
                <a16:creationId xmlns:a16="http://schemas.microsoft.com/office/drawing/2014/main" id="{A6765FC8-CCB1-BD92-290F-C338B464F510}"/>
              </a:ext>
            </a:extLst>
          </p:cNvPr>
          <p:cNvSpPr>
            <a:spLocks noChangeArrowheads="1"/>
          </p:cNvSpPr>
          <p:nvPr/>
        </p:nvSpPr>
        <p:spPr bwMode="auto">
          <a:xfrm>
            <a:off x="5562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4" name="AutoShape 10">
            <a:extLst>
              <a:ext uri="{FF2B5EF4-FFF2-40B4-BE49-F238E27FC236}">
                <a16:creationId xmlns:a16="http://schemas.microsoft.com/office/drawing/2014/main" id="{A2A92A98-0C3A-0479-A317-10CCE82B2586}"/>
              </a:ext>
            </a:extLst>
          </p:cNvPr>
          <p:cNvSpPr>
            <a:spLocks noChangeArrowheads="1"/>
          </p:cNvSpPr>
          <p:nvPr/>
        </p:nvSpPr>
        <p:spPr bwMode="auto">
          <a:xfrm>
            <a:off x="7010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5" name="Line 11">
            <a:extLst>
              <a:ext uri="{FF2B5EF4-FFF2-40B4-BE49-F238E27FC236}">
                <a16:creationId xmlns:a16="http://schemas.microsoft.com/office/drawing/2014/main" id="{BF97312F-03FA-540D-5296-24A2D3515D68}"/>
              </a:ext>
            </a:extLst>
          </p:cNvPr>
          <p:cNvSpPr>
            <a:spLocks noChangeShapeType="1"/>
          </p:cNvSpPr>
          <p:nvPr/>
        </p:nvSpPr>
        <p:spPr bwMode="auto">
          <a:xfrm flipV="1">
            <a:off x="762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6" name="Line 12">
            <a:extLst>
              <a:ext uri="{FF2B5EF4-FFF2-40B4-BE49-F238E27FC236}">
                <a16:creationId xmlns:a16="http://schemas.microsoft.com/office/drawing/2014/main" id="{1DAB3121-1F6A-11C8-61BA-9B3E1398B8D8}"/>
              </a:ext>
            </a:extLst>
          </p:cNvPr>
          <p:cNvSpPr>
            <a:spLocks noChangeShapeType="1"/>
          </p:cNvSpPr>
          <p:nvPr/>
        </p:nvSpPr>
        <p:spPr bwMode="auto">
          <a:xfrm flipV="1">
            <a:off x="22098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7" name="Line 13">
            <a:extLst>
              <a:ext uri="{FF2B5EF4-FFF2-40B4-BE49-F238E27FC236}">
                <a16:creationId xmlns:a16="http://schemas.microsoft.com/office/drawing/2014/main" id="{163101E3-E900-4EE9-B106-F9D63C152B92}"/>
              </a:ext>
            </a:extLst>
          </p:cNvPr>
          <p:cNvSpPr>
            <a:spLocks noChangeShapeType="1"/>
          </p:cNvSpPr>
          <p:nvPr/>
        </p:nvSpPr>
        <p:spPr bwMode="auto">
          <a:xfrm flipV="1">
            <a:off x="4648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8" name="Line 14">
            <a:extLst>
              <a:ext uri="{FF2B5EF4-FFF2-40B4-BE49-F238E27FC236}">
                <a16:creationId xmlns:a16="http://schemas.microsoft.com/office/drawing/2014/main" id="{986E95B5-E915-2574-5A65-2BC1FC4526EB}"/>
              </a:ext>
            </a:extLst>
          </p:cNvPr>
          <p:cNvSpPr>
            <a:spLocks noChangeShapeType="1"/>
          </p:cNvSpPr>
          <p:nvPr/>
        </p:nvSpPr>
        <p:spPr bwMode="auto">
          <a:xfrm flipV="1">
            <a:off x="6172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9" name="Line 15">
            <a:extLst>
              <a:ext uri="{FF2B5EF4-FFF2-40B4-BE49-F238E27FC236}">
                <a16:creationId xmlns:a16="http://schemas.microsoft.com/office/drawing/2014/main" id="{67425BA0-0416-40CD-7A6D-E5922EC05446}"/>
              </a:ext>
            </a:extLst>
          </p:cNvPr>
          <p:cNvSpPr>
            <a:spLocks noChangeShapeType="1"/>
          </p:cNvSpPr>
          <p:nvPr/>
        </p:nvSpPr>
        <p:spPr bwMode="auto">
          <a:xfrm flipV="1">
            <a:off x="7620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0" name="Line 16">
            <a:extLst>
              <a:ext uri="{FF2B5EF4-FFF2-40B4-BE49-F238E27FC236}">
                <a16:creationId xmlns:a16="http://schemas.microsoft.com/office/drawing/2014/main" id="{13F32C1F-4152-42D6-D5E3-98518403B99D}"/>
              </a:ext>
            </a:extLst>
          </p:cNvPr>
          <p:cNvSpPr>
            <a:spLocks noChangeShapeType="1"/>
          </p:cNvSpPr>
          <p:nvPr/>
        </p:nvSpPr>
        <p:spPr bwMode="auto">
          <a:xfrm>
            <a:off x="762000" y="2133600"/>
            <a:ext cx="6858000" cy="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1" name="Line 17">
            <a:extLst>
              <a:ext uri="{FF2B5EF4-FFF2-40B4-BE49-F238E27FC236}">
                <a16:creationId xmlns:a16="http://schemas.microsoft.com/office/drawing/2014/main" id="{C2176C00-0AD7-F6C1-6468-32F96D2C958A}"/>
              </a:ext>
            </a:extLst>
          </p:cNvPr>
          <p:cNvSpPr>
            <a:spLocks noChangeShapeType="1"/>
          </p:cNvSpPr>
          <p:nvPr/>
        </p:nvSpPr>
        <p:spPr bwMode="auto">
          <a:xfrm>
            <a:off x="3429000" y="2133600"/>
            <a:ext cx="0" cy="16002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2" name="Text Box 18">
            <a:extLst>
              <a:ext uri="{FF2B5EF4-FFF2-40B4-BE49-F238E27FC236}">
                <a16:creationId xmlns:a16="http://schemas.microsoft.com/office/drawing/2014/main" id="{472151F6-7277-2AD9-69D4-BAE00905D994}"/>
              </a:ext>
            </a:extLst>
          </p:cNvPr>
          <p:cNvSpPr txBox="1">
            <a:spLocks noChangeArrowheads="1"/>
          </p:cNvSpPr>
          <p:nvPr/>
        </p:nvSpPr>
        <p:spPr bwMode="auto">
          <a:xfrm>
            <a:off x="228600" y="2819400"/>
            <a:ext cx="106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Awareness</a:t>
            </a:r>
            <a:endParaRPr lang="en-US" altLang="en-US">
              <a:latin typeface="Helvetica" pitchFamily="2" charset="0"/>
            </a:endParaRPr>
          </a:p>
        </p:txBody>
      </p:sp>
      <p:sp>
        <p:nvSpPr>
          <p:cNvPr id="77843" name="Text Box 19">
            <a:extLst>
              <a:ext uri="{FF2B5EF4-FFF2-40B4-BE49-F238E27FC236}">
                <a16:creationId xmlns:a16="http://schemas.microsoft.com/office/drawing/2014/main" id="{35A0A3EA-82EF-B730-22B0-FFF1F6861A26}"/>
              </a:ext>
            </a:extLst>
          </p:cNvPr>
          <p:cNvSpPr txBox="1">
            <a:spLocks noChangeArrowheads="1"/>
          </p:cNvSpPr>
          <p:nvPr/>
        </p:nvSpPr>
        <p:spPr bwMode="auto">
          <a:xfrm>
            <a:off x="1676400" y="2590800"/>
            <a:ext cx="11826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Terms &amp;</a:t>
            </a:r>
          </a:p>
          <a:p>
            <a:r>
              <a:rPr lang="en-US" altLang="en-US" sz="1400">
                <a:latin typeface="Helvetica" pitchFamily="2" charset="0"/>
              </a:rPr>
              <a:t>Concepts of </a:t>
            </a:r>
          </a:p>
          <a:p>
            <a:r>
              <a:rPr lang="en-US" altLang="en-US" sz="1400">
                <a:latin typeface="Helvetica" pitchFamily="2" charset="0"/>
              </a:rPr>
              <a:t>Transition</a:t>
            </a:r>
            <a:endParaRPr lang="en-US" altLang="en-US">
              <a:latin typeface="Helvetica" pitchFamily="2" charset="0"/>
            </a:endParaRPr>
          </a:p>
        </p:txBody>
      </p:sp>
      <p:sp>
        <p:nvSpPr>
          <p:cNvPr id="77844" name="Text Box 20">
            <a:extLst>
              <a:ext uri="{FF2B5EF4-FFF2-40B4-BE49-F238E27FC236}">
                <a16:creationId xmlns:a16="http://schemas.microsoft.com/office/drawing/2014/main" id="{21A2263F-F5A6-7220-A9DB-54918425CD50}"/>
              </a:ext>
            </a:extLst>
          </p:cNvPr>
          <p:cNvSpPr txBox="1">
            <a:spLocks noChangeArrowheads="1"/>
          </p:cNvSpPr>
          <p:nvPr/>
        </p:nvSpPr>
        <p:spPr bwMode="auto">
          <a:xfrm>
            <a:off x="3048000" y="4351338"/>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Transition</a:t>
            </a:r>
          </a:p>
          <a:p>
            <a:r>
              <a:rPr lang="en-US" altLang="en-US" sz="1400">
                <a:latin typeface="Helvetica" pitchFamily="2" charset="0"/>
              </a:rPr>
              <a:t>Goals</a:t>
            </a:r>
            <a:endParaRPr lang="en-US" altLang="en-US">
              <a:latin typeface="Helvetica" pitchFamily="2" charset="0"/>
            </a:endParaRPr>
          </a:p>
        </p:txBody>
      </p:sp>
      <p:sp>
        <p:nvSpPr>
          <p:cNvPr id="77845" name="Text Box 21">
            <a:extLst>
              <a:ext uri="{FF2B5EF4-FFF2-40B4-BE49-F238E27FC236}">
                <a16:creationId xmlns:a16="http://schemas.microsoft.com/office/drawing/2014/main" id="{B20FED35-2D6D-30FE-79DB-96D344508A08}"/>
              </a:ext>
            </a:extLst>
          </p:cNvPr>
          <p:cNvSpPr txBox="1">
            <a:spLocks noChangeArrowheads="1"/>
          </p:cNvSpPr>
          <p:nvPr/>
        </p:nvSpPr>
        <p:spPr bwMode="auto">
          <a:xfrm>
            <a:off x="1600200" y="4275138"/>
            <a:ext cx="117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Employment</a:t>
            </a:r>
            <a:endParaRPr lang="en-US" altLang="en-US">
              <a:solidFill>
                <a:schemeClr val="accent1"/>
              </a:solidFill>
              <a:latin typeface="Helvetica" pitchFamily="2" charset="0"/>
            </a:endParaRPr>
          </a:p>
        </p:txBody>
      </p:sp>
      <p:sp>
        <p:nvSpPr>
          <p:cNvPr id="77846" name="Text Box 22">
            <a:extLst>
              <a:ext uri="{FF2B5EF4-FFF2-40B4-BE49-F238E27FC236}">
                <a16:creationId xmlns:a16="http://schemas.microsoft.com/office/drawing/2014/main" id="{6B965B61-695B-CAC4-F87F-82FF388F43F8}"/>
              </a:ext>
            </a:extLst>
          </p:cNvPr>
          <p:cNvSpPr txBox="1">
            <a:spLocks noChangeArrowheads="1"/>
          </p:cNvSpPr>
          <p:nvPr/>
        </p:nvSpPr>
        <p:spPr bwMode="auto">
          <a:xfrm>
            <a:off x="4191000" y="4198938"/>
            <a:ext cx="9255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Adult</a:t>
            </a:r>
          </a:p>
          <a:p>
            <a:r>
              <a:rPr lang="en-US" altLang="en-US" sz="1400">
                <a:latin typeface="Helvetica" pitchFamily="2" charset="0"/>
              </a:rPr>
              <a:t>Living</a:t>
            </a:r>
            <a:endParaRPr lang="en-US" altLang="en-US">
              <a:solidFill>
                <a:schemeClr val="accent1"/>
              </a:solidFill>
              <a:latin typeface="Helvetica" pitchFamily="2" charset="0"/>
            </a:endParaRPr>
          </a:p>
        </p:txBody>
      </p:sp>
      <p:sp>
        <p:nvSpPr>
          <p:cNvPr id="77847" name="Text Box 23">
            <a:extLst>
              <a:ext uri="{FF2B5EF4-FFF2-40B4-BE49-F238E27FC236}">
                <a16:creationId xmlns:a16="http://schemas.microsoft.com/office/drawing/2014/main" id="{674F9058-0DB2-0FEF-8FF9-639BB055E7EE}"/>
              </a:ext>
            </a:extLst>
          </p:cNvPr>
          <p:cNvSpPr txBox="1">
            <a:spLocks noChangeArrowheads="1"/>
          </p:cNvSpPr>
          <p:nvPr/>
        </p:nvSpPr>
        <p:spPr bwMode="auto">
          <a:xfrm>
            <a:off x="2743200" y="5418138"/>
            <a:ext cx="1360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latin typeface="Helvetica" pitchFamily="2" charset="0"/>
              </a:rPr>
              <a:t>Vision for</a:t>
            </a:r>
          </a:p>
          <a:p>
            <a:pPr algn="ctr"/>
            <a:r>
              <a:rPr lang="en-US" altLang="en-US" sz="1400">
                <a:latin typeface="Helvetica" pitchFamily="2" charset="0"/>
              </a:rPr>
              <a:t>Postsecondary</a:t>
            </a:r>
          </a:p>
          <a:p>
            <a:pPr algn="ctr"/>
            <a:r>
              <a:rPr lang="en-US" altLang="en-US" sz="1400">
                <a:latin typeface="Helvetica" pitchFamily="2" charset="0"/>
              </a:rPr>
              <a:t>Education</a:t>
            </a:r>
            <a:endParaRPr lang="en-US" altLang="en-US">
              <a:latin typeface="Helvetica" pitchFamily="2" charset="0"/>
            </a:endParaRPr>
          </a:p>
        </p:txBody>
      </p:sp>
      <p:sp>
        <p:nvSpPr>
          <p:cNvPr id="77848" name="Text Box 24">
            <a:extLst>
              <a:ext uri="{FF2B5EF4-FFF2-40B4-BE49-F238E27FC236}">
                <a16:creationId xmlns:a16="http://schemas.microsoft.com/office/drawing/2014/main" id="{F8076EDB-0CEB-0BB8-8E63-FA3DB92FCA17}"/>
              </a:ext>
            </a:extLst>
          </p:cNvPr>
          <p:cNvSpPr txBox="1">
            <a:spLocks noChangeArrowheads="1"/>
          </p:cNvSpPr>
          <p:nvPr/>
        </p:nvSpPr>
        <p:spPr bwMode="auto">
          <a:xfrm>
            <a:off x="4191000" y="2667000"/>
            <a:ext cx="955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Course of</a:t>
            </a:r>
          </a:p>
          <a:p>
            <a:r>
              <a:rPr lang="en-US" altLang="en-US" sz="1400">
                <a:latin typeface="Helvetica" pitchFamily="2" charset="0"/>
              </a:rPr>
              <a:t>Study</a:t>
            </a:r>
            <a:endParaRPr lang="en-US" altLang="en-US">
              <a:latin typeface="Helvetica" pitchFamily="2" charset="0"/>
            </a:endParaRPr>
          </a:p>
        </p:txBody>
      </p:sp>
      <p:sp>
        <p:nvSpPr>
          <p:cNvPr id="77849" name="Text Box 25">
            <a:extLst>
              <a:ext uri="{FF2B5EF4-FFF2-40B4-BE49-F238E27FC236}">
                <a16:creationId xmlns:a16="http://schemas.microsoft.com/office/drawing/2014/main" id="{EF4580F8-5C1F-C821-CFBE-508E8F1AD326}"/>
              </a:ext>
            </a:extLst>
          </p:cNvPr>
          <p:cNvSpPr txBox="1">
            <a:spLocks noChangeArrowheads="1"/>
          </p:cNvSpPr>
          <p:nvPr/>
        </p:nvSpPr>
        <p:spPr bwMode="auto">
          <a:xfrm>
            <a:off x="5562600" y="25146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Connecting with</a:t>
            </a:r>
          </a:p>
          <a:p>
            <a:r>
              <a:rPr lang="en-US" altLang="en-US" sz="1400">
                <a:latin typeface="Helvetica" pitchFamily="2" charset="0"/>
              </a:rPr>
              <a:t>Adult Support</a:t>
            </a:r>
          </a:p>
          <a:p>
            <a:r>
              <a:rPr lang="en-US" altLang="en-US" sz="1400">
                <a:latin typeface="Helvetica" pitchFamily="2" charset="0"/>
              </a:rPr>
              <a:t>Services</a:t>
            </a:r>
            <a:endParaRPr lang="en-US" altLang="en-US">
              <a:latin typeface="Helvetica" pitchFamily="2" charset="0"/>
            </a:endParaRPr>
          </a:p>
        </p:txBody>
      </p:sp>
      <p:sp>
        <p:nvSpPr>
          <p:cNvPr id="77850" name="Text Box 26">
            <a:extLst>
              <a:ext uri="{FF2B5EF4-FFF2-40B4-BE49-F238E27FC236}">
                <a16:creationId xmlns:a16="http://schemas.microsoft.com/office/drawing/2014/main" id="{0C1F932C-DA1C-646B-7902-13E350237C1A}"/>
              </a:ext>
            </a:extLst>
          </p:cNvPr>
          <p:cNvSpPr txBox="1">
            <a:spLocks noChangeArrowheads="1"/>
          </p:cNvSpPr>
          <p:nvPr/>
        </p:nvSpPr>
        <p:spPr bwMode="auto">
          <a:xfrm>
            <a:off x="7010400" y="2667000"/>
            <a:ext cx="1295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Summary of</a:t>
            </a:r>
          </a:p>
          <a:p>
            <a:r>
              <a:rPr lang="en-US" altLang="en-US" sz="1400">
                <a:latin typeface="Helvetica" pitchFamily="2" charset="0"/>
              </a:rPr>
              <a:t>Performance</a:t>
            </a:r>
          </a:p>
          <a:p>
            <a:endParaRPr lang="en-US" altLang="en-US" sz="1400">
              <a:latin typeface="Helvetica" pitchFamily="2" charset="0"/>
            </a:endParaRPr>
          </a:p>
          <a:p>
            <a:endParaRPr lang="en-US" altLang="en-US">
              <a:latin typeface="Helvetica" pitchFamily="2" charset="0"/>
            </a:endParaRPr>
          </a:p>
        </p:txBody>
      </p:sp>
      <p:sp>
        <p:nvSpPr>
          <p:cNvPr id="77851" name="Text Box 27">
            <a:extLst>
              <a:ext uri="{FF2B5EF4-FFF2-40B4-BE49-F238E27FC236}">
                <a16:creationId xmlns:a16="http://schemas.microsoft.com/office/drawing/2014/main" id="{B9203DB6-CD42-E294-C3A7-FDF7308A645D}"/>
              </a:ext>
            </a:extLst>
          </p:cNvPr>
          <p:cNvSpPr txBox="1">
            <a:spLocks noChangeArrowheads="1"/>
          </p:cNvSpPr>
          <p:nvPr/>
        </p:nvSpPr>
        <p:spPr bwMode="auto">
          <a:xfrm>
            <a:off x="2193925" y="1235075"/>
            <a:ext cx="2600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latin typeface="Helvetica" pitchFamily="2" charset="0"/>
              </a:rPr>
              <a:t>What’s Next?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CDD147BF-F255-031D-C8CD-08DB017D6B80}"/>
              </a:ext>
            </a:extLst>
          </p:cNvPr>
          <p:cNvSpPr>
            <a:spLocks noGrp="1" noChangeArrowheads="1"/>
          </p:cNvSpPr>
          <p:nvPr>
            <p:ph type="ctrTitle"/>
          </p:nvPr>
        </p:nvSpPr>
        <p:spPr bwMode="auto">
          <a:xfrm>
            <a:off x="228600" y="1371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i="1"/>
              <a:t>Vital and Confidential Records</a:t>
            </a:r>
            <a:endParaRPr lang="en-US" altLang="en-US" sz="4000" i="1"/>
          </a:p>
        </p:txBody>
      </p:sp>
      <p:sp>
        <p:nvSpPr>
          <p:cNvPr id="252931" name="Rectangle 3">
            <a:extLst>
              <a:ext uri="{FF2B5EF4-FFF2-40B4-BE49-F238E27FC236}">
                <a16:creationId xmlns:a16="http://schemas.microsoft.com/office/drawing/2014/main" id="{C3A8F7FD-67C0-A7F7-EE81-660C363FFB98}"/>
              </a:ext>
            </a:extLst>
          </p:cNvPr>
          <p:cNvSpPr>
            <a:spLocks noGrp="1" noChangeArrowheads="1"/>
          </p:cNvSpPr>
          <p:nvPr>
            <p:ph type="subTitle" idx="1"/>
          </p:nvPr>
        </p:nvSpPr>
        <p:spPr>
          <a:xfrm>
            <a:off x="304800" y="2133600"/>
            <a:ext cx="8229600" cy="3657600"/>
          </a:xfrm>
        </p:spPr>
        <p:txBody>
          <a:bodyPr/>
          <a:lstStyle/>
          <a:p>
            <a:pPr marL="609600" indent="-609600" algn="l" eaLnBrk="1" hangingPunct="1">
              <a:buFont typeface="Wingdings" pitchFamily="2" charset="2"/>
              <a:buChar char="§"/>
            </a:pPr>
            <a:r>
              <a:rPr lang="en-US" altLang="en-US" sz="2400"/>
              <a:t>Medical records - Tests and evaluations</a:t>
            </a:r>
          </a:p>
          <a:p>
            <a:pPr marL="609600" indent="-609600" algn="l" eaLnBrk="1" hangingPunct="1">
              <a:buFont typeface="Wingdings" pitchFamily="2" charset="2"/>
              <a:buChar char="§"/>
            </a:pPr>
            <a:r>
              <a:rPr lang="en-US" altLang="en-US" sz="2400"/>
              <a:t>School records - IEP, transcripts, assessment reports</a:t>
            </a:r>
          </a:p>
          <a:p>
            <a:pPr marL="609600" indent="-609600" algn="l" eaLnBrk="1" hangingPunct="1">
              <a:buFont typeface="Wingdings" pitchFamily="2" charset="2"/>
              <a:buChar char="§"/>
            </a:pPr>
            <a:r>
              <a:rPr lang="en-US" altLang="en-US" sz="2400"/>
              <a:t>Work history - Income Tax records</a:t>
            </a:r>
          </a:p>
          <a:p>
            <a:pPr marL="609600" indent="-609600" algn="l" eaLnBrk="1" hangingPunct="1">
              <a:buFont typeface="Wingdings" pitchFamily="2" charset="2"/>
              <a:buChar char="§"/>
            </a:pPr>
            <a:r>
              <a:rPr lang="en-US" altLang="en-US" sz="2400"/>
              <a:t>Family information</a:t>
            </a:r>
          </a:p>
          <a:p>
            <a:pPr marL="609600" indent="-609600" algn="l" eaLnBrk="1" hangingPunct="1">
              <a:buFont typeface="Wingdings" pitchFamily="2" charset="2"/>
              <a:buChar char="§"/>
            </a:pPr>
            <a:r>
              <a:rPr lang="en-US" altLang="en-US" sz="2400"/>
              <a:t>Identification</a:t>
            </a:r>
          </a:p>
          <a:p>
            <a:pPr marL="990600" lvl="1" indent="-533400" algn="l" eaLnBrk="1" hangingPunct="1">
              <a:buFont typeface="Wingdings" pitchFamily="2" charset="2"/>
              <a:buChar char="ü"/>
            </a:pPr>
            <a:r>
              <a:rPr lang="en-US" altLang="en-US" sz="2400"/>
              <a:t>Birth Certificate</a:t>
            </a:r>
          </a:p>
          <a:p>
            <a:pPr marL="990600" lvl="1" indent="-533400" algn="l" eaLnBrk="1" hangingPunct="1">
              <a:buFont typeface="Wingdings" pitchFamily="2" charset="2"/>
              <a:buChar char="ü"/>
            </a:pPr>
            <a:r>
              <a:rPr lang="en-US" altLang="en-US" sz="2400"/>
              <a:t>Social Security Card</a:t>
            </a:r>
          </a:p>
          <a:p>
            <a:pPr marL="990600" lvl="1" indent="-533400" algn="l" eaLnBrk="1" hangingPunct="1">
              <a:buFont typeface="Wingdings" pitchFamily="2" charset="2"/>
              <a:buChar char="ü"/>
            </a:pPr>
            <a:r>
              <a:rPr lang="en-US" altLang="en-US" sz="2400"/>
              <a:t>State ID or Drivers License</a:t>
            </a:r>
          </a:p>
          <a:p>
            <a:pPr marL="990600" lvl="1" indent="-533400" algn="l" eaLnBrk="1" hangingPunct="1">
              <a:buFont typeface="Wingdings" pitchFamily="2" charset="2"/>
              <a:buChar char="ü"/>
            </a:pPr>
            <a:r>
              <a:rPr lang="en-US" altLang="en-US" sz="2400"/>
              <a:t>CDIB (Certificate of Degree of Indian Blood)</a:t>
            </a:r>
          </a:p>
          <a:p>
            <a:pPr marL="990600" lvl="1" indent="-533400" algn="l" eaLnBrk="1" hangingPunct="1">
              <a:buFont typeface="Wingdings" pitchFamily="2" charset="2"/>
              <a:buChar char="ü"/>
            </a:pPr>
            <a:r>
              <a:rPr lang="en-US" altLang="en-US" sz="2400"/>
              <a:t>Passport</a:t>
            </a:r>
            <a:endParaRPr lang="en-US" altLang="en-US"/>
          </a:p>
          <a:p>
            <a:pPr marL="609600" indent="-609600" algn="l" eaLnBrk="1" hangingPunct="1">
              <a:buFontTx/>
              <a:buChar char="•"/>
            </a:pPr>
            <a:endParaRPr lang="en-US" altLang="en-US"/>
          </a:p>
        </p:txBody>
      </p:sp>
      <p:pic>
        <p:nvPicPr>
          <p:cNvPr id="252932" name="Picture 4">
            <a:extLst>
              <a:ext uri="{FF2B5EF4-FFF2-40B4-BE49-F238E27FC236}">
                <a16:creationId xmlns:a16="http://schemas.microsoft.com/office/drawing/2014/main" id="{21581534-DE62-8037-A292-15CB36371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05200"/>
            <a:ext cx="2139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293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931">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2931">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2931">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2931">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29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p:bldP spid="2529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a:extLst>
              <a:ext uri="{FF2B5EF4-FFF2-40B4-BE49-F238E27FC236}">
                <a16:creationId xmlns:a16="http://schemas.microsoft.com/office/drawing/2014/main" id="{8891DD23-6B8B-0747-F226-F94D7BD38E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CD8927-BD9C-C24E-9370-78199BDE19D5}" type="slidenum">
              <a:rPr lang="en-US" altLang="en-US" sz="1400"/>
              <a:pPr/>
              <a:t>8</a:t>
            </a:fld>
            <a:endParaRPr lang="en-US" altLang="en-US" sz="1400"/>
          </a:p>
        </p:txBody>
      </p:sp>
      <p:sp>
        <p:nvSpPr>
          <p:cNvPr id="10243" name="Rectangle 2">
            <a:extLst>
              <a:ext uri="{FF2B5EF4-FFF2-40B4-BE49-F238E27FC236}">
                <a16:creationId xmlns:a16="http://schemas.microsoft.com/office/drawing/2014/main" id="{02A08363-C451-BA63-3FB7-019A922341EE}"/>
              </a:ext>
            </a:extLst>
          </p:cNvPr>
          <p:cNvSpPr>
            <a:spLocks noGrp="1" noChangeArrowheads="1"/>
          </p:cNvSpPr>
          <p:nvPr>
            <p:ph type="title"/>
          </p:nvPr>
        </p:nvSpPr>
        <p:spPr bwMode="auto">
          <a:xfrm>
            <a:off x="-533400" y="1219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Gathering Information</a:t>
            </a:r>
            <a:endParaRPr lang="en-US" altLang="en-US"/>
          </a:p>
        </p:txBody>
      </p:sp>
      <p:sp>
        <p:nvSpPr>
          <p:cNvPr id="10244" name="Rectangle 3">
            <a:extLst>
              <a:ext uri="{FF2B5EF4-FFF2-40B4-BE49-F238E27FC236}">
                <a16:creationId xmlns:a16="http://schemas.microsoft.com/office/drawing/2014/main" id="{D0E469A5-3C85-25CC-ED91-249E246711ED}"/>
              </a:ext>
            </a:extLst>
          </p:cNvPr>
          <p:cNvSpPr>
            <a:spLocks noGrp="1" noChangeArrowheads="1"/>
          </p:cNvSpPr>
          <p:nvPr>
            <p:ph type="body" sz="half" idx="1"/>
          </p:nvPr>
        </p:nvSpPr>
        <p:spPr>
          <a:xfrm>
            <a:off x="381000" y="1752600"/>
            <a:ext cx="8763000" cy="1752600"/>
          </a:xfrm>
        </p:spPr>
        <p:txBody>
          <a:bodyPr/>
          <a:lstStyle/>
          <a:p>
            <a:pPr eaLnBrk="1" hangingPunct="1">
              <a:lnSpc>
                <a:spcPct val="90000"/>
              </a:lnSpc>
              <a:buFontTx/>
              <a:buNone/>
            </a:pPr>
            <a:endParaRPr lang="en-US" altLang="en-US" sz="2000"/>
          </a:p>
          <a:p>
            <a:pPr eaLnBrk="1" hangingPunct="1">
              <a:lnSpc>
                <a:spcPct val="90000"/>
              </a:lnSpc>
            </a:pPr>
            <a:r>
              <a:rPr lang="en-US" altLang="en-US" sz="2800"/>
              <a:t>You need to keep important documents in one place. Things like school records, medical records, family information, school and work history are important to keep.</a:t>
            </a:r>
            <a:endParaRPr lang="en-US" altLang="en-US" sz="2000"/>
          </a:p>
          <a:p>
            <a:pPr eaLnBrk="1" hangingPunct="1">
              <a:lnSpc>
                <a:spcPct val="90000"/>
              </a:lnSpc>
              <a:buFontTx/>
              <a:buNone/>
            </a:pPr>
            <a:endParaRPr lang="en-US" altLang="en-US" sz="2000"/>
          </a:p>
          <a:p>
            <a:pPr eaLnBrk="1" hangingPunct="1">
              <a:lnSpc>
                <a:spcPct val="90000"/>
              </a:lnSpc>
            </a:pPr>
            <a:endParaRPr lang="en-US" altLang="en-US" sz="2000"/>
          </a:p>
        </p:txBody>
      </p:sp>
      <p:sp>
        <p:nvSpPr>
          <p:cNvPr id="10245" name="Rectangle 4">
            <a:extLst>
              <a:ext uri="{FF2B5EF4-FFF2-40B4-BE49-F238E27FC236}">
                <a16:creationId xmlns:a16="http://schemas.microsoft.com/office/drawing/2014/main" id="{86BB36CB-6E03-F0E5-0211-EEAB69957CAB}"/>
              </a:ext>
            </a:extLst>
          </p:cNvPr>
          <p:cNvSpPr>
            <a:spLocks noChangeArrowheads="1"/>
          </p:cNvSpPr>
          <p:nvPr/>
        </p:nvSpPr>
        <p:spPr bwMode="auto">
          <a:xfrm>
            <a:off x="6207125" y="17589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0246" name="Picture 9">
            <a:extLst>
              <a:ext uri="{FF2B5EF4-FFF2-40B4-BE49-F238E27FC236}">
                <a16:creationId xmlns:a16="http://schemas.microsoft.com/office/drawing/2014/main" id="{B98F8FD6-E5F5-3DBD-1AA0-F43616EF1E5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95600" y="3962400"/>
            <a:ext cx="3352800" cy="2598738"/>
          </a:xfrm>
        </p:spPr>
      </p:pic>
    </p:spTree>
  </p:cSld>
  <p:clrMapOvr>
    <a:masterClrMapping/>
  </p:clrMapOvr>
</p:sld>
</file>

<file path=ppt/theme/theme1.xml><?xml version="1.0" encoding="utf-8"?>
<a:theme xmlns:a="http://schemas.openxmlformats.org/drawingml/2006/main" name="SD-TP">
  <a:themeElements>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T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T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T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T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T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T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T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T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T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T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T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T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4778</Words>
  <Application>Microsoft Macintosh PowerPoint</Application>
  <PresentationFormat>On-screen Show (4:3)</PresentationFormat>
  <Paragraphs>867</Paragraphs>
  <Slides>75</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ＭＳ Ｐゴシック</vt:lpstr>
      <vt:lpstr>Helvetica</vt:lpstr>
      <vt:lpstr>Wingdings</vt:lpstr>
      <vt:lpstr>Times</vt:lpstr>
      <vt:lpstr>ヒラギノ角ゴ Pro W3</vt:lpstr>
      <vt:lpstr>SD-TP</vt:lpstr>
      <vt:lpstr>PowerPoint Presentation</vt:lpstr>
      <vt:lpstr>Vision for Further Education</vt:lpstr>
      <vt:lpstr>Vision for Further Education</vt:lpstr>
      <vt:lpstr>Vision for Further Education</vt:lpstr>
      <vt:lpstr>Vision for Further Education</vt:lpstr>
      <vt:lpstr>Vision for Further Education</vt:lpstr>
      <vt:lpstr>We’ll gather important information about your preferences, interests, strengths, and needs.</vt:lpstr>
      <vt:lpstr>Vital and Confidential Records</vt:lpstr>
      <vt:lpstr>Gathering Information</vt:lpstr>
      <vt:lpstr>Input Circle</vt:lpstr>
      <vt:lpstr>Imagine:…</vt:lpstr>
      <vt:lpstr>What did you want to be:</vt:lpstr>
      <vt:lpstr>Vision for Further Education</vt:lpstr>
      <vt:lpstr>Will I continue with my education after graduation?</vt:lpstr>
      <vt:lpstr>Vision for Further Education</vt:lpstr>
      <vt:lpstr>Vision for Further Education</vt:lpstr>
      <vt:lpstr>Vision for Further Education</vt:lpstr>
      <vt:lpstr>Vision for Further Education</vt:lpstr>
      <vt:lpstr>Vision for Education</vt:lpstr>
      <vt:lpstr>Transition IEP</vt:lpstr>
      <vt:lpstr>Considerations About Further Education  (Activity #1)</vt:lpstr>
      <vt:lpstr>PowerPoint Presentation</vt:lpstr>
      <vt:lpstr>Vision for Further Education</vt:lpstr>
      <vt:lpstr>Types of High School Diplomas</vt:lpstr>
      <vt:lpstr>Types of High School Diplomas</vt:lpstr>
      <vt:lpstr>What Will Your Diploma Be?</vt:lpstr>
      <vt:lpstr>Considerations</vt:lpstr>
      <vt:lpstr>College Board Testing - ACT or  SAT</vt:lpstr>
      <vt:lpstr>Common Requirements to Receive Educational Accommodations </vt:lpstr>
      <vt:lpstr>You and Your Family Have Decided You Will Get Further Education or Training, but Where and How?</vt:lpstr>
      <vt:lpstr>Career &amp; Technical Education</vt:lpstr>
      <vt:lpstr> Career &amp; Technical Education         CAREER CLUSTERS</vt:lpstr>
      <vt:lpstr>Community College</vt:lpstr>
      <vt:lpstr>Community College</vt:lpstr>
      <vt:lpstr>  Community College</vt:lpstr>
      <vt:lpstr>University or Four Year College</vt:lpstr>
      <vt:lpstr>University or Four Year College</vt:lpstr>
      <vt:lpstr>Military Education</vt:lpstr>
      <vt:lpstr>Military Education</vt:lpstr>
      <vt:lpstr>Trade School and Apprenticeships</vt:lpstr>
      <vt:lpstr>CSI #1 - U.S.A      (College Scene Investigation)</vt:lpstr>
      <vt:lpstr>CSI Worksheet 1</vt:lpstr>
      <vt:lpstr>CSI Worksheet Findings</vt:lpstr>
      <vt:lpstr>Disability Services Disclosure</vt:lpstr>
      <vt:lpstr>Disclosure</vt:lpstr>
      <vt:lpstr>Confidentiality</vt:lpstr>
      <vt:lpstr>Confidentiality Reminder: </vt:lpstr>
      <vt:lpstr>PowerPoint Presentation</vt:lpstr>
      <vt:lpstr>CSI (#3) ACCOMMODATIONS Activity #4</vt:lpstr>
      <vt:lpstr>Accommodations</vt:lpstr>
      <vt:lpstr>PowerPoint Presentation</vt:lpstr>
      <vt:lpstr>PowerPoint Presentation</vt:lpstr>
      <vt:lpstr>Activity 1: Putting it all Together</vt:lpstr>
      <vt:lpstr>Input Circles</vt:lpstr>
      <vt:lpstr>Case Study 1</vt:lpstr>
      <vt:lpstr>Further Education Interests</vt:lpstr>
      <vt:lpstr>Further Education Interests</vt:lpstr>
      <vt:lpstr>Further Education Interests</vt:lpstr>
      <vt:lpstr>Further Education Interests Summary Statement</vt:lpstr>
      <vt:lpstr>Further Education Strengths</vt:lpstr>
      <vt:lpstr>Further Education Strengths</vt:lpstr>
      <vt:lpstr>Further Education Strengths</vt:lpstr>
      <vt:lpstr>Further Education Strengths</vt:lpstr>
      <vt:lpstr>Further Education Needs</vt:lpstr>
      <vt:lpstr>Further Education Needs</vt:lpstr>
      <vt:lpstr>Further Education Needs</vt:lpstr>
      <vt:lpstr>Further Education Needs - Summary</vt:lpstr>
      <vt:lpstr>Further Education Vision</vt:lpstr>
      <vt:lpstr>Activity: Write your own Vision for Further Education using the Input Circles</vt:lpstr>
      <vt:lpstr>Activity:  Interests, Strengths &amp; Needs Summary Statements</vt:lpstr>
      <vt:lpstr>Vision for Further Education Statement</vt:lpstr>
      <vt:lpstr>Vision for Further Education</vt:lpstr>
      <vt:lpstr>Sharing Your Vision </vt:lpstr>
      <vt:lpstr>PowerPoint Presentation</vt:lpstr>
      <vt:lpstr>PowerPoint Presentation</vt:lpstr>
    </vt:vector>
  </TitlesOfParts>
  <Company>Zarrow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for Further Education</dc:title>
  <cp:lastModifiedBy>Wicker, Melissa</cp:lastModifiedBy>
  <cp:revision>31</cp:revision>
  <dcterms:modified xsi:type="dcterms:W3CDTF">2023-09-07T21:57:35Z</dcterms:modified>
</cp:coreProperties>
</file>