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compatMode="1" strictFirstAndLastChars="0" saveSubsetFonts="1">
  <p:sldMasterIdLst>
    <p:sldMasterId id="2147483649" r:id="rId1"/>
  </p:sldMasterIdLst>
  <p:notesMasterIdLst>
    <p:notesMasterId r:id="rId55"/>
  </p:notesMasterIdLst>
  <p:handoutMasterIdLst>
    <p:handoutMasterId r:id="rId56"/>
  </p:handoutMasterIdLst>
  <p:sldIdLst>
    <p:sldId id="353" r:id="rId2"/>
    <p:sldId id="285" r:id="rId3"/>
    <p:sldId id="325" r:id="rId4"/>
    <p:sldId id="296" r:id="rId5"/>
    <p:sldId id="324" r:id="rId6"/>
    <p:sldId id="295" r:id="rId7"/>
    <p:sldId id="273" r:id="rId8"/>
    <p:sldId id="280" r:id="rId9"/>
    <p:sldId id="263" r:id="rId10"/>
    <p:sldId id="326" r:id="rId11"/>
    <p:sldId id="328" r:id="rId12"/>
    <p:sldId id="327" r:id="rId13"/>
    <p:sldId id="256" r:id="rId14"/>
    <p:sldId id="348" r:id="rId15"/>
    <p:sldId id="315" r:id="rId16"/>
    <p:sldId id="313" r:id="rId17"/>
    <p:sldId id="314" r:id="rId18"/>
    <p:sldId id="350" r:id="rId19"/>
    <p:sldId id="329" r:id="rId20"/>
    <p:sldId id="316" r:id="rId21"/>
    <p:sldId id="267" r:id="rId22"/>
    <p:sldId id="268" r:id="rId23"/>
    <p:sldId id="266" r:id="rId24"/>
    <p:sldId id="275" r:id="rId25"/>
    <p:sldId id="332" r:id="rId26"/>
    <p:sldId id="284" r:id="rId27"/>
    <p:sldId id="283" r:id="rId28"/>
    <p:sldId id="262" r:id="rId29"/>
    <p:sldId id="286"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297" r:id="rId44"/>
    <p:sldId id="298" r:id="rId45"/>
    <p:sldId id="299" r:id="rId46"/>
    <p:sldId id="300" r:id="rId47"/>
    <p:sldId id="334" r:id="rId48"/>
    <p:sldId id="301" r:id="rId49"/>
    <p:sldId id="302" r:id="rId50"/>
    <p:sldId id="304" r:id="rId51"/>
    <p:sldId id="305" r:id="rId52"/>
    <p:sldId id="309" r:id="rId53"/>
    <p:sldId id="349"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0884"/>
  </p:normalViewPr>
  <p:slideViewPr>
    <p:cSldViewPr>
      <p:cViewPr varScale="1">
        <p:scale>
          <a:sx n="116" d="100"/>
          <a:sy n="116" d="100"/>
        </p:scale>
        <p:origin x="10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43737957-DFF0-B8E6-CDE3-4938CA6DF36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211971" name="Rectangle 3">
            <a:extLst>
              <a:ext uri="{FF2B5EF4-FFF2-40B4-BE49-F238E27FC236}">
                <a16:creationId xmlns:a16="http://schemas.microsoft.com/office/drawing/2014/main" id="{3FEC6FC1-181B-A366-9E3C-3DF924EC7F02}"/>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28" charset="-128"/>
              </a:defRPr>
            </a:lvl1pPr>
          </a:lstStyle>
          <a:p>
            <a:pPr>
              <a:defRPr/>
            </a:pPr>
            <a:endParaRPr lang="en-US"/>
          </a:p>
        </p:txBody>
      </p:sp>
      <p:sp>
        <p:nvSpPr>
          <p:cNvPr id="211972" name="Rectangle 4">
            <a:extLst>
              <a:ext uri="{FF2B5EF4-FFF2-40B4-BE49-F238E27FC236}">
                <a16:creationId xmlns:a16="http://schemas.microsoft.com/office/drawing/2014/main" id="{8F17FA45-F71C-EB3C-81DA-9D4ABEE4DC2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211973" name="Rectangle 5">
            <a:extLst>
              <a:ext uri="{FF2B5EF4-FFF2-40B4-BE49-F238E27FC236}">
                <a16:creationId xmlns:a16="http://schemas.microsoft.com/office/drawing/2014/main" id="{37447A79-26D7-B791-1B4A-AA368B5AD336}"/>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F91ECFE-B5C6-004C-849C-452A6F3985E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7B842B7-4C5F-249F-A1C2-2920B23FC8D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4099" name="Rectangle 3">
            <a:extLst>
              <a:ext uri="{FF2B5EF4-FFF2-40B4-BE49-F238E27FC236}">
                <a16:creationId xmlns:a16="http://schemas.microsoft.com/office/drawing/2014/main" id="{A82A661B-00EA-A47E-B552-ECF2EB09500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28" charset="-128"/>
              </a:defRPr>
            </a:lvl1pPr>
          </a:lstStyle>
          <a:p>
            <a:pPr>
              <a:defRPr/>
            </a:pPr>
            <a:endParaRPr lang="en-US"/>
          </a:p>
        </p:txBody>
      </p:sp>
      <p:sp>
        <p:nvSpPr>
          <p:cNvPr id="56324" name="Rectangle 4">
            <a:extLst>
              <a:ext uri="{FF2B5EF4-FFF2-40B4-BE49-F238E27FC236}">
                <a16:creationId xmlns:a16="http://schemas.microsoft.com/office/drawing/2014/main" id="{66CD48FF-9D91-C4DA-9E54-1E5DF846CAF3}"/>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05DDAC0-7652-393A-B83C-AC55BADF477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1CCBCF02-0CF9-FA3B-771F-B188E4E03E5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4103" name="Rectangle 7">
            <a:extLst>
              <a:ext uri="{FF2B5EF4-FFF2-40B4-BE49-F238E27FC236}">
                <a16:creationId xmlns:a16="http://schemas.microsoft.com/office/drawing/2014/main" id="{E430F1C6-8431-33AA-D43C-F9903AC90E6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04B04083-1DE8-3C44-A24E-A406CDB2D9F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2142F18D-6DB8-BDBC-96CF-686E7ACBB5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F63FEC-D41E-0B42-9813-DBEAAD5C3014}" type="slidenum">
              <a:rPr lang="en-US" altLang="en-US" sz="1200"/>
              <a:pPr/>
              <a:t>0</a:t>
            </a:fld>
            <a:endParaRPr lang="en-US" altLang="en-US" sz="1200"/>
          </a:p>
        </p:txBody>
      </p:sp>
      <p:sp>
        <p:nvSpPr>
          <p:cNvPr id="57347" name="Rectangle 2">
            <a:extLst>
              <a:ext uri="{FF2B5EF4-FFF2-40B4-BE49-F238E27FC236}">
                <a16:creationId xmlns:a16="http://schemas.microsoft.com/office/drawing/2014/main" id="{8615EFB2-99DC-29F7-4A44-DD924FC21524}"/>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2C7899F5-FFD1-5CD3-872A-041997EDC7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BB6B9F83-0F95-9A6F-AAB7-FDAE4DEB7B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301E6F-9471-B142-B675-10AC79F90BD1}" type="slidenum">
              <a:rPr lang="en-US" altLang="en-US" sz="1200"/>
              <a:pPr/>
              <a:t>9</a:t>
            </a:fld>
            <a:endParaRPr lang="en-US" altLang="en-US" sz="1200"/>
          </a:p>
        </p:txBody>
      </p:sp>
      <p:sp>
        <p:nvSpPr>
          <p:cNvPr id="66563" name="Rectangle 2">
            <a:extLst>
              <a:ext uri="{FF2B5EF4-FFF2-40B4-BE49-F238E27FC236}">
                <a16:creationId xmlns:a16="http://schemas.microsoft.com/office/drawing/2014/main" id="{9AD10351-F88A-F984-EEA9-D5DA843D32CD}"/>
              </a:ext>
            </a:extLst>
          </p:cNvPr>
          <p:cNvSpPr>
            <a:spLocks noChangeArrowheads="1" noTextEdit="1"/>
          </p:cNvSpPr>
          <p:nvPr>
            <p:ph type="sldImg"/>
          </p:nvPr>
        </p:nvSpPr>
        <p:spPr>
          <a:ln/>
        </p:spPr>
      </p:sp>
      <p:sp>
        <p:nvSpPr>
          <p:cNvPr id="66564" name="Rectangle 3">
            <a:extLst>
              <a:ext uri="{FF2B5EF4-FFF2-40B4-BE49-F238E27FC236}">
                <a16:creationId xmlns:a16="http://schemas.microsoft.com/office/drawing/2014/main" id="{D33EF421-55B1-866F-A2EA-6CFF9F5BC9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CFD72C9-137B-F1B4-76FC-88E818B31F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DDE529-FCF4-F54F-BC38-0EC7CD612CC7}" type="slidenum">
              <a:rPr lang="en-US" altLang="en-US" sz="1200"/>
              <a:pPr/>
              <a:t>10</a:t>
            </a:fld>
            <a:endParaRPr lang="en-US" altLang="en-US" sz="1200"/>
          </a:p>
        </p:txBody>
      </p:sp>
      <p:sp>
        <p:nvSpPr>
          <p:cNvPr id="67587" name="Rectangle 2">
            <a:extLst>
              <a:ext uri="{FF2B5EF4-FFF2-40B4-BE49-F238E27FC236}">
                <a16:creationId xmlns:a16="http://schemas.microsoft.com/office/drawing/2014/main" id="{F614923A-785E-4FA1-1A1F-B4EFD1058EF3}"/>
              </a:ext>
            </a:extLst>
          </p:cNvPr>
          <p:cNvSpPr>
            <a:spLocks noChangeArrowheads="1" noTextEdit="1"/>
          </p:cNvSpPr>
          <p:nvPr>
            <p:ph type="sldImg"/>
          </p:nvPr>
        </p:nvSpPr>
        <p:spPr>
          <a:ln/>
        </p:spPr>
      </p:sp>
      <p:sp>
        <p:nvSpPr>
          <p:cNvPr id="67588" name="Rectangle 3">
            <a:extLst>
              <a:ext uri="{FF2B5EF4-FFF2-40B4-BE49-F238E27FC236}">
                <a16:creationId xmlns:a16="http://schemas.microsoft.com/office/drawing/2014/main" id="{A9E9F149-7198-5DCB-4CF3-BD5712CD3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A2CC831-2B20-F8EA-E5BB-8D0A0B68DC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EB85D4-FBB6-E343-9344-B67AE1219DE2}" type="slidenum">
              <a:rPr lang="en-US" altLang="en-US" sz="1200"/>
              <a:pPr/>
              <a:t>11</a:t>
            </a:fld>
            <a:endParaRPr lang="en-US" altLang="en-US" sz="1200"/>
          </a:p>
        </p:txBody>
      </p:sp>
      <p:sp>
        <p:nvSpPr>
          <p:cNvPr id="68611" name="Rectangle 2">
            <a:extLst>
              <a:ext uri="{FF2B5EF4-FFF2-40B4-BE49-F238E27FC236}">
                <a16:creationId xmlns:a16="http://schemas.microsoft.com/office/drawing/2014/main" id="{75561C57-CB2C-18F5-98FA-6D1E08F74372}"/>
              </a:ext>
            </a:extLst>
          </p:cNvPr>
          <p:cNvSpPr>
            <a:spLocks noChangeArrowheads="1" noTextEdit="1"/>
          </p:cNvSpPr>
          <p:nvPr>
            <p:ph type="sldImg"/>
          </p:nvPr>
        </p:nvSpPr>
        <p:spPr>
          <a:ln/>
        </p:spPr>
      </p:sp>
      <p:sp>
        <p:nvSpPr>
          <p:cNvPr id="68612" name="Rectangle 3">
            <a:extLst>
              <a:ext uri="{FF2B5EF4-FFF2-40B4-BE49-F238E27FC236}">
                <a16:creationId xmlns:a16="http://schemas.microsoft.com/office/drawing/2014/main" id="{67445A61-9415-2F9E-4FDF-572E42834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5A976C2C-1B87-3AD0-F032-086D954D16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03BC54-31C2-A743-9484-94C2B135B8E6}" type="slidenum">
              <a:rPr lang="en-US" altLang="en-US" sz="1200"/>
              <a:pPr/>
              <a:t>12</a:t>
            </a:fld>
            <a:endParaRPr lang="en-US" altLang="en-US" sz="1200"/>
          </a:p>
        </p:txBody>
      </p:sp>
      <p:sp>
        <p:nvSpPr>
          <p:cNvPr id="69635" name="Rectangle 2">
            <a:extLst>
              <a:ext uri="{FF2B5EF4-FFF2-40B4-BE49-F238E27FC236}">
                <a16:creationId xmlns:a16="http://schemas.microsoft.com/office/drawing/2014/main" id="{97247677-8469-3A9E-D8B1-B5076A658AAD}"/>
              </a:ext>
            </a:extLst>
          </p:cNvPr>
          <p:cNvSpPr>
            <a:spLocks noChangeArrowheads="1" noTextEdit="1"/>
          </p:cNvSpPr>
          <p:nvPr>
            <p:ph type="sldImg"/>
          </p:nvPr>
        </p:nvSpPr>
        <p:spPr>
          <a:ln/>
        </p:spPr>
      </p:sp>
      <p:sp>
        <p:nvSpPr>
          <p:cNvPr id="69636" name="Rectangle 3">
            <a:extLst>
              <a:ext uri="{FF2B5EF4-FFF2-40B4-BE49-F238E27FC236}">
                <a16:creationId xmlns:a16="http://schemas.microsoft.com/office/drawing/2014/main" id="{0D7B8F63-080B-9F69-F4DD-49A692CE89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F244EABF-C16E-049A-2C62-5BE7D9E72E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9D38C0-C5FF-1D4A-83E5-B589E4DE5902}" type="slidenum">
              <a:rPr lang="en-US" altLang="en-US" sz="1200"/>
              <a:pPr/>
              <a:t>13</a:t>
            </a:fld>
            <a:endParaRPr lang="en-US" altLang="en-US" sz="1200"/>
          </a:p>
        </p:txBody>
      </p:sp>
      <p:sp>
        <p:nvSpPr>
          <p:cNvPr id="70659" name="Rectangle 2">
            <a:extLst>
              <a:ext uri="{FF2B5EF4-FFF2-40B4-BE49-F238E27FC236}">
                <a16:creationId xmlns:a16="http://schemas.microsoft.com/office/drawing/2014/main" id="{BFA67CE4-F624-DA8E-1774-3B6B75D9BD89}"/>
              </a:ext>
            </a:extLst>
          </p:cNvPr>
          <p:cNvSpPr>
            <a:spLocks noChangeArrowheads="1" noTextEdit="1"/>
          </p:cNvSpPr>
          <p:nvPr>
            <p:ph type="sldImg"/>
          </p:nvPr>
        </p:nvSpPr>
        <p:spPr>
          <a:solidFill>
            <a:srgbClr val="FFFFFF"/>
          </a:solidFill>
          <a:ln/>
        </p:spPr>
      </p:sp>
      <p:sp>
        <p:nvSpPr>
          <p:cNvPr id="70660" name="Rectangle 3">
            <a:extLst>
              <a:ext uri="{FF2B5EF4-FFF2-40B4-BE49-F238E27FC236}">
                <a16:creationId xmlns:a16="http://schemas.microsoft.com/office/drawing/2014/main" id="{F34EA702-BDB2-4C9E-142A-C4BE37ED5D0D}"/>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54F26EF-13F0-8A10-F1E5-48AB07A056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D5A44B-5810-C74F-B23D-150B1CE2E32C}" type="slidenum">
              <a:rPr lang="en-US" altLang="en-US" sz="1200"/>
              <a:pPr/>
              <a:t>14</a:t>
            </a:fld>
            <a:endParaRPr lang="en-US" altLang="en-US" sz="1200"/>
          </a:p>
        </p:txBody>
      </p:sp>
      <p:sp>
        <p:nvSpPr>
          <p:cNvPr id="71683" name="Rectangle 2">
            <a:extLst>
              <a:ext uri="{FF2B5EF4-FFF2-40B4-BE49-F238E27FC236}">
                <a16:creationId xmlns:a16="http://schemas.microsoft.com/office/drawing/2014/main" id="{27935441-49CD-813F-1CD9-DB135B6E70A5}"/>
              </a:ext>
            </a:extLst>
          </p:cNvPr>
          <p:cNvSpPr>
            <a:spLocks noChangeArrowheads="1" noTextEdit="1"/>
          </p:cNvSpPr>
          <p:nvPr>
            <p:ph type="sldImg"/>
          </p:nvPr>
        </p:nvSpPr>
        <p:spPr>
          <a:ln/>
        </p:spPr>
      </p:sp>
      <p:sp>
        <p:nvSpPr>
          <p:cNvPr id="71684" name="Rectangle 3">
            <a:extLst>
              <a:ext uri="{FF2B5EF4-FFF2-40B4-BE49-F238E27FC236}">
                <a16:creationId xmlns:a16="http://schemas.microsoft.com/office/drawing/2014/main" id="{C05E2BA8-4449-1F81-D066-96B44DB70E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421FC6DC-6E10-CA4F-376B-6FF3B8D3F4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78DE7A-90B5-CE4B-AF66-A9DB56A1AF33}" type="slidenum">
              <a:rPr lang="en-US" altLang="en-US" sz="1200"/>
              <a:pPr/>
              <a:t>15</a:t>
            </a:fld>
            <a:endParaRPr lang="en-US" altLang="en-US" sz="1200"/>
          </a:p>
        </p:txBody>
      </p:sp>
      <p:sp>
        <p:nvSpPr>
          <p:cNvPr id="72707" name="Rectangle 2">
            <a:extLst>
              <a:ext uri="{FF2B5EF4-FFF2-40B4-BE49-F238E27FC236}">
                <a16:creationId xmlns:a16="http://schemas.microsoft.com/office/drawing/2014/main" id="{4F3B8AAF-8D0E-9EA7-CD07-148DB52F202A}"/>
              </a:ext>
            </a:extLst>
          </p:cNvPr>
          <p:cNvSpPr>
            <a:spLocks noChangeArrowheads="1" noTextEdit="1"/>
          </p:cNvSpPr>
          <p:nvPr>
            <p:ph type="sldImg"/>
          </p:nvPr>
        </p:nvSpPr>
        <p:spPr>
          <a:ln/>
        </p:spPr>
      </p:sp>
      <p:sp>
        <p:nvSpPr>
          <p:cNvPr id="72708" name="Rectangle 3">
            <a:extLst>
              <a:ext uri="{FF2B5EF4-FFF2-40B4-BE49-F238E27FC236}">
                <a16:creationId xmlns:a16="http://schemas.microsoft.com/office/drawing/2014/main" id="{FD30FE6E-66EE-B40C-83DD-81CBA36DB3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0FCCBD4-9DB5-DE47-B25F-6096EA35AC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DB55B4-23D9-EA41-A281-44DD03800DE3}" type="slidenum">
              <a:rPr lang="en-US" altLang="en-US" sz="1200"/>
              <a:pPr/>
              <a:t>16</a:t>
            </a:fld>
            <a:endParaRPr lang="en-US" altLang="en-US" sz="1200"/>
          </a:p>
        </p:txBody>
      </p:sp>
      <p:sp>
        <p:nvSpPr>
          <p:cNvPr id="73731" name="Rectangle 2">
            <a:extLst>
              <a:ext uri="{FF2B5EF4-FFF2-40B4-BE49-F238E27FC236}">
                <a16:creationId xmlns:a16="http://schemas.microsoft.com/office/drawing/2014/main" id="{C9C48240-597B-0775-1102-9415F84A72E1}"/>
              </a:ext>
            </a:extLst>
          </p:cNvPr>
          <p:cNvSpPr>
            <a:spLocks noChangeArrowheads="1" noTextEdit="1"/>
          </p:cNvSpPr>
          <p:nvPr>
            <p:ph type="sldImg"/>
          </p:nvPr>
        </p:nvSpPr>
        <p:spPr>
          <a:ln/>
        </p:spPr>
      </p:sp>
      <p:sp>
        <p:nvSpPr>
          <p:cNvPr id="73732" name="Rectangle 3">
            <a:extLst>
              <a:ext uri="{FF2B5EF4-FFF2-40B4-BE49-F238E27FC236}">
                <a16:creationId xmlns:a16="http://schemas.microsoft.com/office/drawing/2014/main" id="{E59CE8AF-2408-CBDA-9515-8F7E30B32D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63B8CEB-1F9B-1B16-9096-EAF4E726A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DFA409-C9F0-BD41-9553-9AF69DEFED9A}" type="slidenum">
              <a:rPr lang="en-US" altLang="en-US" sz="1200"/>
              <a:pPr/>
              <a:t>17</a:t>
            </a:fld>
            <a:endParaRPr lang="en-US" altLang="en-US" sz="1200"/>
          </a:p>
        </p:txBody>
      </p:sp>
      <p:sp>
        <p:nvSpPr>
          <p:cNvPr id="74755" name="Rectangle 2">
            <a:extLst>
              <a:ext uri="{FF2B5EF4-FFF2-40B4-BE49-F238E27FC236}">
                <a16:creationId xmlns:a16="http://schemas.microsoft.com/office/drawing/2014/main" id="{6DF730AE-2AA9-79D7-4145-0D8FC2316312}"/>
              </a:ext>
            </a:extLst>
          </p:cNvPr>
          <p:cNvSpPr>
            <a:spLocks noChangeArrowheads="1" noTextEdit="1"/>
          </p:cNvSpPr>
          <p:nvPr>
            <p:ph type="sldImg"/>
          </p:nvPr>
        </p:nvSpPr>
        <p:spPr>
          <a:ln/>
        </p:spPr>
      </p:sp>
      <p:sp>
        <p:nvSpPr>
          <p:cNvPr id="74756" name="Rectangle 3">
            <a:extLst>
              <a:ext uri="{FF2B5EF4-FFF2-40B4-BE49-F238E27FC236}">
                <a16:creationId xmlns:a16="http://schemas.microsoft.com/office/drawing/2014/main" id="{DFB502DE-4652-870C-B0DC-84F32DB3D0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65DC176-6624-A6F9-5088-B09B9A323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17C487-64AC-0446-8817-52C16CA2DE1C}" type="slidenum">
              <a:rPr lang="en-US" altLang="en-US" sz="1200"/>
              <a:pPr/>
              <a:t>18</a:t>
            </a:fld>
            <a:endParaRPr lang="en-US" altLang="en-US" sz="1200"/>
          </a:p>
        </p:txBody>
      </p:sp>
      <p:sp>
        <p:nvSpPr>
          <p:cNvPr id="75779" name="Rectangle 2">
            <a:extLst>
              <a:ext uri="{FF2B5EF4-FFF2-40B4-BE49-F238E27FC236}">
                <a16:creationId xmlns:a16="http://schemas.microsoft.com/office/drawing/2014/main" id="{277518E1-2317-75AE-251B-9CF74ECF4F31}"/>
              </a:ext>
            </a:extLst>
          </p:cNvPr>
          <p:cNvSpPr>
            <a:spLocks noChangeArrowheads="1" noTextEdit="1"/>
          </p:cNvSpPr>
          <p:nvPr>
            <p:ph type="sldImg"/>
          </p:nvPr>
        </p:nvSpPr>
        <p:spPr>
          <a:ln/>
        </p:spPr>
      </p:sp>
      <p:sp>
        <p:nvSpPr>
          <p:cNvPr id="75780" name="Rectangle 3">
            <a:extLst>
              <a:ext uri="{FF2B5EF4-FFF2-40B4-BE49-F238E27FC236}">
                <a16:creationId xmlns:a16="http://schemas.microsoft.com/office/drawing/2014/main" id="{ACD2AD37-AED9-60EA-42FA-D070B2E4A9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Students should already have their IEP from Lesson 2. Have them look at the transition pages.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D4CB24B8-5440-90D6-79B2-E33A50837F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75A9DB-49D8-0842-86F6-804B17584CED}" type="slidenum">
              <a:rPr lang="en-US" altLang="en-US" sz="1200"/>
              <a:pPr/>
              <a:t>1</a:t>
            </a:fld>
            <a:endParaRPr lang="en-US" altLang="en-US" sz="1200"/>
          </a:p>
        </p:txBody>
      </p:sp>
      <p:sp>
        <p:nvSpPr>
          <p:cNvPr id="58371" name="Rectangle 2">
            <a:extLst>
              <a:ext uri="{FF2B5EF4-FFF2-40B4-BE49-F238E27FC236}">
                <a16:creationId xmlns:a16="http://schemas.microsoft.com/office/drawing/2014/main" id="{F80E272B-652D-BF07-6CEC-2FD117426897}"/>
              </a:ext>
            </a:extLst>
          </p:cNvPr>
          <p:cNvSpPr>
            <a:spLocks noChangeArrowheads="1" noTextEdit="1"/>
          </p:cNvSpPr>
          <p:nvPr>
            <p:ph type="sldImg"/>
          </p:nvPr>
        </p:nvSpPr>
        <p:spPr>
          <a:solidFill>
            <a:srgbClr val="FFFFFF"/>
          </a:solidFill>
          <a:ln/>
        </p:spPr>
      </p:sp>
      <p:sp>
        <p:nvSpPr>
          <p:cNvPr id="58372" name="Rectangle 3">
            <a:extLst>
              <a:ext uri="{FF2B5EF4-FFF2-40B4-BE49-F238E27FC236}">
                <a16:creationId xmlns:a16="http://schemas.microsoft.com/office/drawing/2014/main" id="{509C9283-FC8C-FC42-F8B1-CAF37BD591B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B00EDC6-ED8E-1B1F-9B04-6FB010CA2C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E6C02C-6ECA-3241-80E6-E8F3AFCE763B}" type="slidenum">
              <a:rPr lang="en-US" altLang="en-US" sz="1200"/>
              <a:pPr/>
              <a:t>19</a:t>
            </a:fld>
            <a:endParaRPr lang="en-US" altLang="en-US" sz="1200"/>
          </a:p>
        </p:txBody>
      </p:sp>
      <p:sp>
        <p:nvSpPr>
          <p:cNvPr id="76803" name="Rectangle 2">
            <a:extLst>
              <a:ext uri="{FF2B5EF4-FFF2-40B4-BE49-F238E27FC236}">
                <a16:creationId xmlns:a16="http://schemas.microsoft.com/office/drawing/2014/main" id="{1F051F89-B757-4B12-A4B2-055B8396F713}"/>
              </a:ext>
            </a:extLst>
          </p:cNvPr>
          <p:cNvSpPr>
            <a:spLocks noChangeArrowheads="1" noTextEdit="1"/>
          </p:cNvSpPr>
          <p:nvPr>
            <p:ph type="sldImg"/>
          </p:nvPr>
        </p:nvSpPr>
        <p:spPr>
          <a:ln/>
        </p:spPr>
      </p:sp>
      <p:sp>
        <p:nvSpPr>
          <p:cNvPr id="76804" name="Rectangle 3">
            <a:extLst>
              <a:ext uri="{FF2B5EF4-FFF2-40B4-BE49-F238E27FC236}">
                <a16:creationId xmlns:a16="http://schemas.microsoft.com/office/drawing/2014/main" id="{865638FA-971B-C8B8-A055-1EB8BD54C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06F1D99-67C6-E036-1C4D-BDAA0C9340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6D12F2-1245-984F-8896-569807C1891C}" type="slidenum">
              <a:rPr lang="en-US" altLang="en-US" sz="1200"/>
              <a:pPr/>
              <a:t>20</a:t>
            </a:fld>
            <a:endParaRPr lang="en-US" altLang="en-US" sz="1200"/>
          </a:p>
        </p:txBody>
      </p:sp>
      <p:sp>
        <p:nvSpPr>
          <p:cNvPr id="77827" name="Rectangle 2">
            <a:extLst>
              <a:ext uri="{FF2B5EF4-FFF2-40B4-BE49-F238E27FC236}">
                <a16:creationId xmlns:a16="http://schemas.microsoft.com/office/drawing/2014/main" id="{DFCC5853-1EF8-4DB9-FB23-29B6D3640E13}"/>
              </a:ext>
            </a:extLst>
          </p:cNvPr>
          <p:cNvSpPr>
            <a:spLocks noChangeArrowheads="1" noTextEdit="1"/>
          </p:cNvSpPr>
          <p:nvPr>
            <p:ph type="sldImg"/>
          </p:nvPr>
        </p:nvSpPr>
        <p:spPr>
          <a:ln/>
        </p:spPr>
      </p:sp>
      <p:sp>
        <p:nvSpPr>
          <p:cNvPr id="77828" name="Rectangle 3">
            <a:extLst>
              <a:ext uri="{FF2B5EF4-FFF2-40B4-BE49-F238E27FC236}">
                <a16:creationId xmlns:a16="http://schemas.microsoft.com/office/drawing/2014/main" id="{65824D66-36C5-7892-99F0-0DD891E6D0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4B156BF-E4D5-7CBA-0337-B48E9F1F7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0BCC31-779C-0F4E-9620-07FCCB58277E}" type="slidenum">
              <a:rPr lang="en-US" altLang="en-US" sz="1200"/>
              <a:pPr/>
              <a:t>21</a:t>
            </a:fld>
            <a:endParaRPr lang="en-US" altLang="en-US" sz="1200"/>
          </a:p>
        </p:txBody>
      </p:sp>
      <p:sp>
        <p:nvSpPr>
          <p:cNvPr id="78851" name="Rectangle 2">
            <a:extLst>
              <a:ext uri="{FF2B5EF4-FFF2-40B4-BE49-F238E27FC236}">
                <a16:creationId xmlns:a16="http://schemas.microsoft.com/office/drawing/2014/main" id="{F4BE905C-DDF0-9026-8C1B-B6BB31D52393}"/>
              </a:ext>
            </a:extLst>
          </p:cNvPr>
          <p:cNvSpPr>
            <a:spLocks noChangeArrowheads="1" noTextEdit="1"/>
          </p:cNvSpPr>
          <p:nvPr>
            <p:ph type="sldImg"/>
          </p:nvPr>
        </p:nvSpPr>
        <p:spPr>
          <a:ln/>
        </p:spPr>
      </p:sp>
      <p:sp>
        <p:nvSpPr>
          <p:cNvPr id="78852" name="Rectangle 3">
            <a:extLst>
              <a:ext uri="{FF2B5EF4-FFF2-40B4-BE49-F238E27FC236}">
                <a16:creationId xmlns:a16="http://schemas.microsoft.com/office/drawing/2014/main" id="{3A098C1F-9DA8-6BF2-9693-D791EDE2C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E744C5E-C5C6-67A7-AC21-D1BC444E75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65911C-EF9A-0541-80E6-2BC004AD6484}" type="slidenum">
              <a:rPr lang="en-US" altLang="en-US" sz="1200"/>
              <a:pPr/>
              <a:t>22</a:t>
            </a:fld>
            <a:endParaRPr lang="en-US" altLang="en-US" sz="1200"/>
          </a:p>
        </p:txBody>
      </p:sp>
      <p:sp>
        <p:nvSpPr>
          <p:cNvPr id="79875" name="Rectangle 2">
            <a:extLst>
              <a:ext uri="{FF2B5EF4-FFF2-40B4-BE49-F238E27FC236}">
                <a16:creationId xmlns:a16="http://schemas.microsoft.com/office/drawing/2014/main" id="{F2D29A36-9F55-26D7-FDF8-605C3B331209}"/>
              </a:ext>
            </a:extLst>
          </p:cNvPr>
          <p:cNvSpPr>
            <a:spLocks noChangeArrowheads="1" noTextEdit="1"/>
          </p:cNvSpPr>
          <p:nvPr>
            <p:ph type="sldImg"/>
          </p:nvPr>
        </p:nvSpPr>
        <p:spPr>
          <a:ln/>
        </p:spPr>
      </p:sp>
      <p:sp>
        <p:nvSpPr>
          <p:cNvPr id="79876" name="Rectangle 3">
            <a:extLst>
              <a:ext uri="{FF2B5EF4-FFF2-40B4-BE49-F238E27FC236}">
                <a16:creationId xmlns:a16="http://schemas.microsoft.com/office/drawing/2014/main" id="{240A3DD0-293F-9BA4-15DF-F030B19AA6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423477C-1519-6AD4-95C8-4BA7D2486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8914BD-885D-4340-B8B9-0746915624E8}" type="slidenum">
              <a:rPr lang="en-US" altLang="en-US" sz="1200"/>
              <a:pPr/>
              <a:t>23</a:t>
            </a:fld>
            <a:endParaRPr lang="en-US" altLang="en-US" sz="1200"/>
          </a:p>
        </p:txBody>
      </p:sp>
      <p:sp>
        <p:nvSpPr>
          <p:cNvPr id="80899" name="Rectangle 2">
            <a:extLst>
              <a:ext uri="{FF2B5EF4-FFF2-40B4-BE49-F238E27FC236}">
                <a16:creationId xmlns:a16="http://schemas.microsoft.com/office/drawing/2014/main" id="{FADC3FC8-CF5D-8A87-9434-24483873798E}"/>
              </a:ext>
            </a:extLst>
          </p:cNvPr>
          <p:cNvSpPr>
            <a:spLocks noChangeArrowheads="1" noTextEdit="1"/>
          </p:cNvSpPr>
          <p:nvPr>
            <p:ph type="sldImg"/>
          </p:nvPr>
        </p:nvSpPr>
        <p:spPr>
          <a:ln/>
        </p:spPr>
      </p:sp>
      <p:sp>
        <p:nvSpPr>
          <p:cNvPr id="80900" name="Rectangle 3">
            <a:extLst>
              <a:ext uri="{FF2B5EF4-FFF2-40B4-BE49-F238E27FC236}">
                <a16:creationId xmlns:a16="http://schemas.microsoft.com/office/drawing/2014/main" id="{5B7BB5E8-B7B2-5EE2-EECD-C2628660FB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6180B608-4B88-EE47-6024-A237C69746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4FA9F8-1B57-6F4F-BDEB-325D01E97395}" type="slidenum">
              <a:rPr lang="en-US" altLang="en-US" sz="1200"/>
              <a:pPr/>
              <a:t>24</a:t>
            </a:fld>
            <a:endParaRPr lang="en-US" altLang="en-US" sz="1200"/>
          </a:p>
        </p:txBody>
      </p:sp>
      <p:sp>
        <p:nvSpPr>
          <p:cNvPr id="81923" name="Rectangle 2">
            <a:extLst>
              <a:ext uri="{FF2B5EF4-FFF2-40B4-BE49-F238E27FC236}">
                <a16:creationId xmlns:a16="http://schemas.microsoft.com/office/drawing/2014/main" id="{83B13FBC-F5E3-335D-85E9-8347ACF9FEC6}"/>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2A97DB5E-C956-0DF3-6F09-0D467ED480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82B89555-D9BD-F97B-429A-6B8D329995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0DE30C-942A-884A-AD6D-72C51D49EDE7}" type="slidenum">
              <a:rPr lang="en-US" altLang="en-US" sz="1200"/>
              <a:pPr/>
              <a:t>25</a:t>
            </a:fld>
            <a:endParaRPr lang="en-US" altLang="en-US" sz="1200"/>
          </a:p>
        </p:txBody>
      </p:sp>
      <p:sp>
        <p:nvSpPr>
          <p:cNvPr id="82947" name="Rectangle 2">
            <a:extLst>
              <a:ext uri="{FF2B5EF4-FFF2-40B4-BE49-F238E27FC236}">
                <a16:creationId xmlns:a16="http://schemas.microsoft.com/office/drawing/2014/main" id="{71BA4277-7D91-544D-3D06-CA6083E403E9}"/>
              </a:ext>
            </a:extLst>
          </p:cNvPr>
          <p:cNvSpPr>
            <a:spLocks noChangeArrowheads="1" noTextEdit="1"/>
          </p:cNvSpPr>
          <p:nvPr>
            <p:ph type="sldImg"/>
          </p:nvPr>
        </p:nvSpPr>
        <p:spPr>
          <a:ln/>
        </p:spPr>
      </p:sp>
      <p:sp>
        <p:nvSpPr>
          <p:cNvPr id="82948" name="Rectangle 3">
            <a:extLst>
              <a:ext uri="{FF2B5EF4-FFF2-40B4-BE49-F238E27FC236}">
                <a16:creationId xmlns:a16="http://schemas.microsoft.com/office/drawing/2014/main" id="{099D031A-221E-1918-5913-25E1ADD779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2DFB7A9-3E1E-95B7-1226-DD7801C7C1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58697E-706C-FB48-87D3-05DB1F1830E9}" type="slidenum">
              <a:rPr lang="en-US" altLang="en-US" sz="1200"/>
              <a:pPr/>
              <a:t>26</a:t>
            </a:fld>
            <a:endParaRPr lang="en-US" altLang="en-US" sz="1200"/>
          </a:p>
        </p:txBody>
      </p:sp>
      <p:sp>
        <p:nvSpPr>
          <p:cNvPr id="83971" name="Rectangle 2">
            <a:extLst>
              <a:ext uri="{FF2B5EF4-FFF2-40B4-BE49-F238E27FC236}">
                <a16:creationId xmlns:a16="http://schemas.microsoft.com/office/drawing/2014/main" id="{C72E7B1E-9682-86E3-8152-424435CA0BB2}"/>
              </a:ext>
            </a:extLst>
          </p:cNvPr>
          <p:cNvSpPr>
            <a:spLocks noChangeArrowheads="1" noTextEdit="1"/>
          </p:cNvSpPr>
          <p:nvPr>
            <p:ph type="sldImg"/>
          </p:nvPr>
        </p:nvSpPr>
        <p:spPr>
          <a:ln/>
        </p:spPr>
      </p:sp>
      <p:sp>
        <p:nvSpPr>
          <p:cNvPr id="83972" name="Rectangle 3">
            <a:extLst>
              <a:ext uri="{FF2B5EF4-FFF2-40B4-BE49-F238E27FC236}">
                <a16:creationId xmlns:a16="http://schemas.microsoft.com/office/drawing/2014/main" id="{69E7E4AB-81C3-D46A-5AD0-450726DB3B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60F2A5D-53C4-119B-5CFC-716F74FC22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9969FC-6E58-BB47-8243-F84C3D7ADFA2}" type="slidenum">
              <a:rPr lang="en-US" altLang="en-US" sz="1200"/>
              <a:pPr/>
              <a:t>27</a:t>
            </a:fld>
            <a:endParaRPr lang="en-US" altLang="en-US" sz="1200"/>
          </a:p>
        </p:txBody>
      </p:sp>
      <p:sp>
        <p:nvSpPr>
          <p:cNvPr id="84995" name="Rectangle 2">
            <a:extLst>
              <a:ext uri="{FF2B5EF4-FFF2-40B4-BE49-F238E27FC236}">
                <a16:creationId xmlns:a16="http://schemas.microsoft.com/office/drawing/2014/main" id="{A57D875C-35FD-B9F6-61C6-4AEBAC285AC4}"/>
              </a:ext>
            </a:extLst>
          </p:cNvPr>
          <p:cNvSpPr>
            <a:spLocks noChangeArrowheads="1" noTextEdit="1"/>
          </p:cNvSpPr>
          <p:nvPr>
            <p:ph type="sldImg"/>
          </p:nvPr>
        </p:nvSpPr>
        <p:spPr>
          <a:ln/>
        </p:spPr>
      </p:sp>
      <p:sp>
        <p:nvSpPr>
          <p:cNvPr id="84996" name="Rectangle 3">
            <a:extLst>
              <a:ext uri="{FF2B5EF4-FFF2-40B4-BE49-F238E27FC236}">
                <a16:creationId xmlns:a16="http://schemas.microsoft.com/office/drawing/2014/main" id="{5DCEF780-A00E-5763-5FA8-5EF32DA1F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Make circle words appear separately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DD141CC-3B07-12B0-D9F4-8D7FAEC2CC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8C5DD8-329C-7149-933D-8B0DE0F132F4}" type="slidenum">
              <a:rPr lang="en-US" altLang="en-US" sz="1200"/>
              <a:pPr/>
              <a:t>28</a:t>
            </a:fld>
            <a:endParaRPr lang="en-US" altLang="en-US" sz="1200"/>
          </a:p>
        </p:txBody>
      </p:sp>
      <p:sp>
        <p:nvSpPr>
          <p:cNvPr id="86019" name="Rectangle 2">
            <a:extLst>
              <a:ext uri="{FF2B5EF4-FFF2-40B4-BE49-F238E27FC236}">
                <a16:creationId xmlns:a16="http://schemas.microsoft.com/office/drawing/2014/main" id="{5D1E7DF4-DF1D-E7D2-F995-A10AAB7DE0DA}"/>
              </a:ext>
            </a:extLst>
          </p:cNvPr>
          <p:cNvSpPr>
            <a:spLocks noChangeArrowheads="1" noTextEdit="1"/>
          </p:cNvSpPr>
          <p:nvPr>
            <p:ph type="sldImg"/>
          </p:nvPr>
        </p:nvSpPr>
        <p:spPr>
          <a:solidFill>
            <a:srgbClr val="FFFFFF"/>
          </a:solidFill>
          <a:ln/>
        </p:spPr>
      </p:sp>
      <p:sp>
        <p:nvSpPr>
          <p:cNvPr id="86020" name="Rectangle 3">
            <a:extLst>
              <a:ext uri="{FF2B5EF4-FFF2-40B4-BE49-F238E27FC236}">
                <a16:creationId xmlns:a16="http://schemas.microsoft.com/office/drawing/2014/main" id="{7103A23B-DDC7-6D43-42C2-B11528B38C9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91694539-1DBD-4E31-7019-4D8F9AEA07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F8118F-499B-9A48-A8EA-F7F551689C59}" type="slidenum">
              <a:rPr lang="en-US" altLang="en-US" sz="1200"/>
              <a:pPr/>
              <a:t>2</a:t>
            </a:fld>
            <a:endParaRPr lang="en-US" altLang="en-US" sz="1200"/>
          </a:p>
        </p:txBody>
      </p:sp>
      <p:sp>
        <p:nvSpPr>
          <p:cNvPr id="59395" name="Rectangle 2">
            <a:extLst>
              <a:ext uri="{FF2B5EF4-FFF2-40B4-BE49-F238E27FC236}">
                <a16:creationId xmlns:a16="http://schemas.microsoft.com/office/drawing/2014/main" id="{961F250E-A8AE-7BDA-7F24-FA582211BC2A}"/>
              </a:ext>
            </a:extLst>
          </p:cNvPr>
          <p:cNvSpPr>
            <a:spLocks noChangeArrowheads="1" noTextEdit="1"/>
          </p:cNvSpPr>
          <p:nvPr>
            <p:ph type="sldImg"/>
          </p:nvPr>
        </p:nvSpPr>
        <p:spPr>
          <a:ln/>
        </p:spPr>
      </p:sp>
      <p:sp>
        <p:nvSpPr>
          <p:cNvPr id="59396" name="Rectangle 3">
            <a:extLst>
              <a:ext uri="{FF2B5EF4-FFF2-40B4-BE49-F238E27FC236}">
                <a16:creationId xmlns:a16="http://schemas.microsoft.com/office/drawing/2014/main" id="{054C2019-8021-502A-B86B-96ED152E86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D70DDFF1-D1CF-60B5-722D-5E82F72DBE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5BD3B9A-CDB1-554E-9B7A-D49231CFE821}" type="slidenum">
              <a:rPr lang="en-US" altLang="en-US" sz="1200"/>
              <a:pPr/>
              <a:t>29</a:t>
            </a:fld>
            <a:endParaRPr lang="en-US" altLang="en-US" sz="1200"/>
          </a:p>
        </p:txBody>
      </p:sp>
      <p:sp>
        <p:nvSpPr>
          <p:cNvPr id="87043" name="Rectangle 2">
            <a:extLst>
              <a:ext uri="{FF2B5EF4-FFF2-40B4-BE49-F238E27FC236}">
                <a16:creationId xmlns:a16="http://schemas.microsoft.com/office/drawing/2014/main" id="{3ECDD5FB-14F5-165F-0BF8-2D7B093CC610}"/>
              </a:ext>
            </a:extLst>
          </p:cNvPr>
          <p:cNvSpPr>
            <a:spLocks noChangeArrowheads="1" noTextEdit="1"/>
          </p:cNvSpPr>
          <p:nvPr>
            <p:ph type="sldImg"/>
          </p:nvPr>
        </p:nvSpPr>
        <p:spPr>
          <a:solidFill>
            <a:srgbClr val="FFFFFF"/>
          </a:solidFill>
          <a:ln/>
        </p:spPr>
      </p:sp>
      <p:sp>
        <p:nvSpPr>
          <p:cNvPr id="87044" name="Rectangle 3">
            <a:extLst>
              <a:ext uri="{FF2B5EF4-FFF2-40B4-BE49-F238E27FC236}">
                <a16:creationId xmlns:a16="http://schemas.microsoft.com/office/drawing/2014/main" id="{F00FB0AD-6C91-269B-5D8A-AB8DC623E0E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4D9E6FE-3EFF-7D7B-EDAF-8C09711B54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6D9A88-117A-0440-93F7-34214DB8B804}" type="slidenum">
              <a:rPr lang="en-US" altLang="en-US" sz="1200"/>
              <a:pPr/>
              <a:t>30</a:t>
            </a:fld>
            <a:endParaRPr lang="en-US" altLang="en-US" sz="1200"/>
          </a:p>
        </p:txBody>
      </p:sp>
      <p:sp>
        <p:nvSpPr>
          <p:cNvPr id="88067" name="Rectangle 2">
            <a:extLst>
              <a:ext uri="{FF2B5EF4-FFF2-40B4-BE49-F238E27FC236}">
                <a16:creationId xmlns:a16="http://schemas.microsoft.com/office/drawing/2014/main" id="{5C9CCF02-CE67-99C9-8D0B-5A38687C745D}"/>
              </a:ext>
            </a:extLst>
          </p:cNvPr>
          <p:cNvSpPr>
            <a:spLocks noChangeArrowheads="1" noTextEdit="1"/>
          </p:cNvSpPr>
          <p:nvPr>
            <p:ph type="sldImg"/>
          </p:nvPr>
        </p:nvSpPr>
        <p:spPr>
          <a:solidFill>
            <a:srgbClr val="FFFFFF"/>
          </a:solidFill>
          <a:ln/>
        </p:spPr>
      </p:sp>
      <p:sp>
        <p:nvSpPr>
          <p:cNvPr id="88068" name="Rectangle 3">
            <a:extLst>
              <a:ext uri="{FF2B5EF4-FFF2-40B4-BE49-F238E27FC236}">
                <a16:creationId xmlns:a16="http://schemas.microsoft.com/office/drawing/2014/main" id="{0FED5399-7C5D-26E2-6AEC-356A421E142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D49D698-78C7-515A-89DB-D5BE12CEF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1A614F-1317-004F-8170-F5936364A60D}" type="slidenum">
              <a:rPr lang="en-US" altLang="en-US" sz="1200"/>
              <a:pPr/>
              <a:t>31</a:t>
            </a:fld>
            <a:endParaRPr lang="en-US" altLang="en-US" sz="1200"/>
          </a:p>
        </p:txBody>
      </p:sp>
      <p:sp>
        <p:nvSpPr>
          <p:cNvPr id="89091" name="Rectangle 2">
            <a:extLst>
              <a:ext uri="{FF2B5EF4-FFF2-40B4-BE49-F238E27FC236}">
                <a16:creationId xmlns:a16="http://schemas.microsoft.com/office/drawing/2014/main" id="{ECC5D4CF-11EA-D330-5255-58044F2607CB}"/>
              </a:ext>
            </a:extLst>
          </p:cNvPr>
          <p:cNvSpPr>
            <a:spLocks noChangeArrowheads="1" noTextEdit="1"/>
          </p:cNvSpPr>
          <p:nvPr>
            <p:ph type="sldImg"/>
          </p:nvPr>
        </p:nvSpPr>
        <p:spPr>
          <a:solidFill>
            <a:srgbClr val="FFFFFF"/>
          </a:solidFill>
          <a:ln/>
        </p:spPr>
      </p:sp>
      <p:sp>
        <p:nvSpPr>
          <p:cNvPr id="89092" name="Rectangle 3">
            <a:extLst>
              <a:ext uri="{FF2B5EF4-FFF2-40B4-BE49-F238E27FC236}">
                <a16:creationId xmlns:a16="http://schemas.microsoft.com/office/drawing/2014/main" id="{EBBF3F9C-8204-E981-BC14-AFFF0A50F0C0}"/>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D1D13FB-BB90-EB90-6F24-3EF0C8F71A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4DDA23-44DD-CA49-B813-E3AB2BA8099F}" type="slidenum">
              <a:rPr lang="en-US" altLang="en-US" sz="1200"/>
              <a:pPr/>
              <a:t>32</a:t>
            </a:fld>
            <a:endParaRPr lang="en-US" altLang="en-US" sz="1200"/>
          </a:p>
        </p:txBody>
      </p:sp>
      <p:sp>
        <p:nvSpPr>
          <p:cNvPr id="90115" name="Rectangle 2">
            <a:extLst>
              <a:ext uri="{FF2B5EF4-FFF2-40B4-BE49-F238E27FC236}">
                <a16:creationId xmlns:a16="http://schemas.microsoft.com/office/drawing/2014/main" id="{8A2260D6-44A4-3B5E-02F3-4723F2433D9E}"/>
              </a:ext>
            </a:extLst>
          </p:cNvPr>
          <p:cNvSpPr>
            <a:spLocks noChangeArrowheads="1" noTextEdit="1"/>
          </p:cNvSpPr>
          <p:nvPr>
            <p:ph type="sldImg"/>
          </p:nvPr>
        </p:nvSpPr>
        <p:spPr>
          <a:solidFill>
            <a:srgbClr val="FFFFFF"/>
          </a:solidFill>
          <a:ln/>
        </p:spPr>
      </p:sp>
      <p:sp>
        <p:nvSpPr>
          <p:cNvPr id="90116" name="Rectangle 3">
            <a:extLst>
              <a:ext uri="{FF2B5EF4-FFF2-40B4-BE49-F238E27FC236}">
                <a16:creationId xmlns:a16="http://schemas.microsoft.com/office/drawing/2014/main" id="{34D5B6BC-AE54-8F61-6244-5CBDDE0185E6}"/>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B2142354-6A77-9805-A0CF-80B7318860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9D48FB-A00E-CF49-A488-351806C8E300}" type="slidenum">
              <a:rPr lang="en-US" altLang="en-US" sz="1200"/>
              <a:pPr/>
              <a:t>33</a:t>
            </a:fld>
            <a:endParaRPr lang="en-US" altLang="en-US" sz="1200"/>
          </a:p>
        </p:txBody>
      </p:sp>
      <p:sp>
        <p:nvSpPr>
          <p:cNvPr id="91139" name="Rectangle 2">
            <a:extLst>
              <a:ext uri="{FF2B5EF4-FFF2-40B4-BE49-F238E27FC236}">
                <a16:creationId xmlns:a16="http://schemas.microsoft.com/office/drawing/2014/main" id="{A466CAE6-4995-22EC-54DD-AC97CA6D6492}"/>
              </a:ext>
            </a:extLst>
          </p:cNvPr>
          <p:cNvSpPr>
            <a:spLocks noChangeArrowheads="1" noTextEdit="1"/>
          </p:cNvSpPr>
          <p:nvPr>
            <p:ph type="sldImg"/>
          </p:nvPr>
        </p:nvSpPr>
        <p:spPr>
          <a:solidFill>
            <a:srgbClr val="FFFFFF"/>
          </a:solidFill>
          <a:ln/>
        </p:spPr>
      </p:sp>
      <p:sp>
        <p:nvSpPr>
          <p:cNvPr id="91140" name="Rectangle 3">
            <a:extLst>
              <a:ext uri="{FF2B5EF4-FFF2-40B4-BE49-F238E27FC236}">
                <a16:creationId xmlns:a16="http://schemas.microsoft.com/office/drawing/2014/main" id="{C768B4B8-013A-71C2-75DD-B4995A2A9EAA}"/>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CEB2F2F0-B2FA-05CA-39AC-662F4739EB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E33384-FDDA-1A4E-8B8B-9094EAD9B1AC}" type="slidenum">
              <a:rPr lang="en-US" altLang="en-US" sz="1200"/>
              <a:pPr/>
              <a:t>34</a:t>
            </a:fld>
            <a:endParaRPr lang="en-US" altLang="en-US" sz="1200"/>
          </a:p>
        </p:txBody>
      </p:sp>
      <p:sp>
        <p:nvSpPr>
          <p:cNvPr id="92163" name="Rectangle 2">
            <a:extLst>
              <a:ext uri="{FF2B5EF4-FFF2-40B4-BE49-F238E27FC236}">
                <a16:creationId xmlns:a16="http://schemas.microsoft.com/office/drawing/2014/main" id="{D15D6491-694F-48DC-DE98-4D6597601823}"/>
              </a:ext>
            </a:extLst>
          </p:cNvPr>
          <p:cNvSpPr>
            <a:spLocks noChangeArrowheads="1" noTextEdit="1"/>
          </p:cNvSpPr>
          <p:nvPr>
            <p:ph type="sldImg"/>
          </p:nvPr>
        </p:nvSpPr>
        <p:spPr>
          <a:solidFill>
            <a:srgbClr val="FFFFFF"/>
          </a:solidFill>
          <a:ln/>
        </p:spPr>
      </p:sp>
      <p:sp>
        <p:nvSpPr>
          <p:cNvPr id="92164" name="Rectangle 3">
            <a:extLst>
              <a:ext uri="{FF2B5EF4-FFF2-40B4-BE49-F238E27FC236}">
                <a16:creationId xmlns:a16="http://schemas.microsoft.com/office/drawing/2014/main" id="{1D4A3622-B716-1786-C013-E09030C309ED}"/>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6BEB7988-CF89-EE38-F093-BE790780EC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84045B-4A15-7549-873E-0B32089EFBDE}" type="slidenum">
              <a:rPr lang="en-US" altLang="en-US" sz="1200"/>
              <a:pPr/>
              <a:t>35</a:t>
            </a:fld>
            <a:endParaRPr lang="en-US" altLang="en-US" sz="1200"/>
          </a:p>
        </p:txBody>
      </p:sp>
      <p:sp>
        <p:nvSpPr>
          <p:cNvPr id="93187" name="Rectangle 2">
            <a:extLst>
              <a:ext uri="{FF2B5EF4-FFF2-40B4-BE49-F238E27FC236}">
                <a16:creationId xmlns:a16="http://schemas.microsoft.com/office/drawing/2014/main" id="{D20ECB19-814D-B173-B726-6ED2194ECDA1}"/>
              </a:ext>
            </a:extLst>
          </p:cNvPr>
          <p:cNvSpPr>
            <a:spLocks noChangeArrowheads="1" noTextEdit="1"/>
          </p:cNvSpPr>
          <p:nvPr>
            <p:ph type="sldImg"/>
          </p:nvPr>
        </p:nvSpPr>
        <p:spPr>
          <a:solidFill>
            <a:srgbClr val="FFFFFF"/>
          </a:solidFill>
          <a:ln/>
        </p:spPr>
      </p:sp>
      <p:sp>
        <p:nvSpPr>
          <p:cNvPr id="93188" name="Rectangle 3">
            <a:extLst>
              <a:ext uri="{FF2B5EF4-FFF2-40B4-BE49-F238E27FC236}">
                <a16:creationId xmlns:a16="http://schemas.microsoft.com/office/drawing/2014/main" id="{57003518-E669-1D65-3287-2C1D41AFEDD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53233529-082A-8A28-5C9D-065BA54B8A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AF658F-5366-D64B-B9C5-6492134444E2}" type="slidenum">
              <a:rPr lang="en-US" altLang="en-US" sz="1200"/>
              <a:pPr/>
              <a:t>36</a:t>
            </a:fld>
            <a:endParaRPr lang="en-US" altLang="en-US" sz="1200"/>
          </a:p>
        </p:txBody>
      </p:sp>
      <p:sp>
        <p:nvSpPr>
          <p:cNvPr id="94211" name="Rectangle 2">
            <a:extLst>
              <a:ext uri="{FF2B5EF4-FFF2-40B4-BE49-F238E27FC236}">
                <a16:creationId xmlns:a16="http://schemas.microsoft.com/office/drawing/2014/main" id="{90EF0DBA-4B24-43E7-2BEF-7BF6AEE25AAA}"/>
              </a:ext>
            </a:extLst>
          </p:cNvPr>
          <p:cNvSpPr>
            <a:spLocks noChangeArrowheads="1" noTextEdit="1"/>
          </p:cNvSpPr>
          <p:nvPr>
            <p:ph type="sldImg"/>
          </p:nvPr>
        </p:nvSpPr>
        <p:spPr>
          <a:solidFill>
            <a:srgbClr val="FFFFFF"/>
          </a:solidFill>
          <a:ln/>
        </p:spPr>
      </p:sp>
      <p:sp>
        <p:nvSpPr>
          <p:cNvPr id="94212" name="Rectangle 3">
            <a:extLst>
              <a:ext uri="{FF2B5EF4-FFF2-40B4-BE49-F238E27FC236}">
                <a16:creationId xmlns:a16="http://schemas.microsoft.com/office/drawing/2014/main" id="{D1774261-B2F9-703B-99EA-97DCA71E27A4}"/>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3F0B177-A046-5B2E-1A0D-289D569042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3CE7C7-EE58-4E44-83F0-D2059A0774BF}" type="slidenum">
              <a:rPr lang="en-US" altLang="en-US" sz="1200"/>
              <a:pPr/>
              <a:t>37</a:t>
            </a:fld>
            <a:endParaRPr lang="en-US" altLang="en-US" sz="1200"/>
          </a:p>
        </p:txBody>
      </p:sp>
      <p:sp>
        <p:nvSpPr>
          <p:cNvPr id="95235" name="Rectangle 2">
            <a:extLst>
              <a:ext uri="{FF2B5EF4-FFF2-40B4-BE49-F238E27FC236}">
                <a16:creationId xmlns:a16="http://schemas.microsoft.com/office/drawing/2014/main" id="{5557061A-3C0C-FCB0-314A-A4C5155F71CC}"/>
              </a:ext>
            </a:extLst>
          </p:cNvPr>
          <p:cNvSpPr>
            <a:spLocks noChangeArrowheads="1" noTextEdit="1"/>
          </p:cNvSpPr>
          <p:nvPr>
            <p:ph type="sldImg"/>
          </p:nvPr>
        </p:nvSpPr>
        <p:spPr>
          <a:solidFill>
            <a:srgbClr val="FFFFFF"/>
          </a:solidFill>
          <a:ln/>
        </p:spPr>
      </p:sp>
      <p:sp>
        <p:nvSpPr>
          <p:cNvPr id="95236" name="Rectangle 3">
            <a:extLst>
              <a:ext uri="{FF2B5EF4-FFF2-40B4-BE49-F238E27FC236}">
                <a16:creationId xmlns:a16="http://schemas.microsoft.com/office/drawing/2014/main" id="{B7A5087A-8B21-C67F-EA6A-09B3FB830B7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651D65E4-219A-5808-1932-8E7DA20066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0BD47E4-BEF4-B249-A059-4FE1AEC884D8}" type="slidenum">
              <a:rPr lang="en-US" altLang="en-US" sz="1200"/>
              <a:pPr/>
              <a:t>38</a:t>
            </a:fld>
            <a:endParaRPr lang="en-US" altLang="en-US" sz="1200"/>
          </a:p>
        </p:txBody>
      </p:sp>
      <p:sp>
        <p:nvSpPr>
          <p:cNvPr id="96259" name="Rectangle 2">
            <a:extLst>
              <a:ext uri="{FF2B5EF4-FFF2-40B4-BE49-F238E27FC236}">
                <a16:creationId xmlns:a16="http://schemas.microsoft.com/office/drawing/2014/main" id="{84F00D29-7037-2627-0BBD-D023A5A763D3}"/>
              </a:ext>
            </a:extLst>
          </p:cNvPr>
          <p:cNvSpPr>
            <a:spLocks noChangeArrowheads="1" noTextEdit="1"/>
          </p:cNvSpPr>
          <p:nvPr>
            <p:ph type="sldImg"/>
          </p:nvPr>
        </p:nvSpPr>
        <p:spPr>
          <a:solidFill>
            <a:srgbClr val="FFFFFF"/>
          </a:solidFill>
          <a:ln/>
        </p:spPr>
      </p:sp>
      <p:sp>
        <p:nvSpPr>
          <p:cNvPr id="96260" name="Rectangle 3">
            <a:extLst>
              <a:ext uri="{FF2B5EF4-FFF2-40B4-BE49-F238E27FC236}">
                <a16:creationId xmlns:a16="http://schemas.microsoft.com/office/drawing/2014/main" id="{531AF2A3-CFDF-7C0E-4A70-789D3238772B}"/>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44BF994-52C6-4187-68CE-3CFF70941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3EA8DF-CC49-0B4C-88DF-B9102801E297}" type="slidenum">
              <a:rPr lang="en-US" altLang="en-US" sz="1200"/>
              <a:pPr/>
              <a:t>3</a:t>
            </a:fld>
            <a:endParaRPr lang="en-US" altLang="en-US" sz="1200"/>
          </a:p>
        </p:txBody>
      </p:sp>
      <p:sp>
        <p:nvSpPr>
          <p:cNvPr id="60419" name="Rectangle 2">
            <a:extLst>
              <a:ext uri="{FF2B5EF4-FFF2-40B4-BE49-F238E27FC236}">
                <a16:creationId xmlns:a16="http://schemas.microsoft.com/office/drawing/2014/main" id="{190723C0-D055-0586-89EB-E159BDF07C47}"/>
              </a:ext>
            </a:extLst>
          </p:cNvPr>
          <p:cNvSpPr>
            <a:spLocks noChangeArrowheads="1" noTextEdit="1"/>
          </p:cNvSpPr>
          <p:nvPr>
            <p:ph type="sldImg"/>
          </p:nvPr>
        </p:nvSpPr>
        <p:spPr>
          <a:ln/>
        </p:spPr>
      </p:sp>
      <p:sp>
        <p:nvSpPr>
          <p:cNvPr id="60420" name="Rectangle 3">
            <a:extLst>
              <a:ext uri="{FF2B5EF4-FFF2-40B4-BE49-F238E27FC236}">
                <a16:creationId xmlns:a16="http://schemas.microsoft.com/office/drawing/2014/main" id="{614F913F-7E3F-4B2B-8123-2FAE1AFF77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67115CB9-31A1-921D-BE5A-C3FDEA8396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2EF080-0A58-D24A-BE07-519314402AB1}" type="slidenum">
              <a:rPr lang="en-US" altLang="en-US" sz="1200"/>
              <a:pPr/>
              <a:t>39</a:t>
            </a:fld>
            <a:endParaRPr lang="en-US" altLang="en-US" sz="1200"/>
          </a:p>
        </p:txBody>
      </p:sp>
      <p:sp>
        <p:nvSpPr>
          <p:cNvPr id="97283" name="Rectangle 2">
            <a:extLst>
              <a:ext uri="{FF2B5EF4-FFF2-40B4-BE49-F238E27FC236}">
                <a16:creationId xmlns:a16="http://schemas.microsoft.com/office/drawing/2014/main" id="{3920CA21-FAE2-80FE-9CA8-48DA999F9898}"/>
              </a:ext>
            </a:extLst>
          </p:cNvPr>
          <p:cNvSpPr>
            <a:spLocks noChangeArrowheads="1" noTextEdit="1"/>
          </p:cNvSpPr>
          <p:nvPr>
            <p:ph type="sldImg"/>
          </p:nvPr>
        </p:nvSpPr>
        <p:spPr>
          <a:solidFill>
            <a:srgbClr val="FFFFFF"/>
          </a:solidFill>
          <a:ln/>
        </p:spPr>
      </p:sp>
      <p:sp>
        <p:nvSpPr>
          <p:cNvPr id="97284" name="Rectangle 3">
            <a:extLst>
              <a:ext uri="{FF2B5EF4-FFF2-40B4-BE49-F238E27FC236}">
                <a16:creationId xmlns:a16="http://schemas.microsoft.com/office/drawing/2014/main" id="{FC0048F9-A833-7A05-6A93-1A026C00E6D6}"/>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94D4BA39-C45D-C102-D500-4408B805D2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492BEF-C4EB-3541-9F85-3FD02D9C5A2C}" type="slidenum">
              <a:rPr lang="en-US" altLang="en-US" sz="1200"/>
              <a:pPr/>
              <a:t>40</a:t>
            </a:fld>
            <a:endParaRPr lang="en-US" altLang="en-US" sz="1200"/>
          </a:p>
        </p:txBody>
      </p:sp>
      <p:sp>
        <p:nvSpPr>
          <p:cNvPr id="98307" name="Rectangle 2">
            <a:extLst>
              <a:ext uri="{FF2B5EF4-FFF2-40B4-BE49-F238E27FC236}">
                <a16:creationId xmlns:a16="http://schemas.microsoft.com/office/drawing/2014/main" id="{908E6944-FE09-3FB4-69B7-7018B330158B}"/>
              </a:ext>
            </a:extLst>
          </p:cNvPr>
          <p:cNvSpPr>
            <a:spLocks noChangeArrowheads="1" noTextEdit="1"/>
          </p:cNvSpPr>
          <p:nvPr>
            <p:ph type="sldImg"/>
          </p:nvPr>
        </p:nvSpPr>
        <p:spPr>
          <a:solidFill>
            <a:srgbClr val="FFFFFF"/>
          </a:solidFill>
          <a:ln/>
        </p:spPr>
      </p:sp>
      <p:sp>
        <p:nvSpPr>
          <p:cNvPr id="98308" name="Rectangle 3">
            <a:extLst>
              <a:ext uri="{FF2B5EF4-FFF2-40B4-BE49-F238E27FC236}">
                <a16:creationId xmlns:a16="http://schemas.microsoft.com/office/drawing/2014/main" id="{F377689B-5038-0C76-D6C5-CF3230DDBBEA}"/>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964FE14B-8CDA-4917-F07B-B82F2A16AA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73528A-B1D4-4A48-91ED-B154D6209E31}" type="slidenum">
              <a:rPr lang="en-US" altLang="en-US" sz="1200"/>
              <a:pPr/>
              <a:t>41</a:t>
            </a:fld>
            <a:endParaRPr lang="en-US" altLang="en-US" sz="1200"/>
          </a:p>
        </p:txBody>
      </p:sp>
      <p:sp>
        <p:nvSpPr>
          <p:cNvPr id="99331" name="Rectangle 2">
            <a:extLst>
              <a:ext uri="{FF2B5EF4-FFF2-40B4-BE49-F238E27FC236}">
                <a16:creationId xmlns:a16="http://schemas.microsoft.com/office/drawing/2014/main" id="{C7234C76-BE4F-E10E-4095-B48097F63DF7}"/>
              </a:ext>
            </a:extLst>
          </p:cNvPr>
          <p:cNvSpPr>
            <a:spLocks noChangeArrowheads="1" noTextEdit="1"/>
          </p:cNvSpPr>
          <p:nvPr>
            <p:ph type="sldImg"/>
          </p:nvPr>
        </p:nvSpPr>
        <p:spPr>
          <a:solidFill>
            <a:srgbClr val="FFFFFF"/>
          </a:solidFill>
          <a:ln/>
        </p:spPr>
      </p:sp>
      <p:sp>
        <p:nvSpPr>
          <p:cNvPr id="99332" name="Rectangle 3">
            <a:extLst>
              <a:ext uri="{FF2B5EF4-FFF2-40B4-BE49-F238E27FC236}">
                <a16:creationId xmlns:a16="http://schemas.microsoft.com/office/drawing/2014/main" id="{3D822F06-9AA9-34F4-1494-BC257E3F0D6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F82E0CD2-F89C-69F2-052A-165ADD2CA5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6EE5F3-A45F-2046-8413-A1FE91E871D1}" type="slidenum">
              <a:rPr lang="en-US" altLang="en-US" sz="1200"/>
              <a:pPr/>
              <a:t>42</a:t>
            </a:fld>
            <a:endParaRPr lang="en-US" altLang="en-US" sz="1200"/>
          </a:p>
        </p:txBody>
      </p:sp>
      <p:sp>
        <p:nvSpPr>
          <p:cNvPr id="100355" name="Rectangle 2">
            <a:extLst>
              <a:ext uri="{FF2B5EF4-FFF2-40B4-BE49-F238E27FC236}">
                <a16:creationId xmlns:a16="http://schemas.microsoft.com/office/drawing/2014/main" id="{DB9495AB-657E-A0D6-723C-346862C60B65}"/>
              </a:ext>
            </a:extLst>
          </p:cNvPr>
          <p:cNvSpPr>
            <a:spLocks noChangeArrowheads="1" noTextEdit="1"/>
          </p:cNvSpPr>
          <p:nvPr>
            <p:ph type="sldImg"/>
          </p:nvPr>
        </p:nvSpPr>
        <p:spPr>
          <a:ln/>
        </p:spPr>
      </p:sp>
      <p:sp>
        <p:nvSpPr>
          <p:cNvPr id="100356" name="Rectangle 3">
            <a:extLst>
              <a:ext uri="{FF2B5EF4-FFF2-40B4-BE49-F238E27FC236}">
                <a16:creationId xmlns:a16="http://schemas.microsoft.com/office/drawing/2014/main" id="{D70745BE-62D0-6326-747C-DB4C61751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Question regarding the need for circles for all of these…vs. just looking at strengths, needs, and finally coming up with a vision statement.,   IS THIS TOO MUCH TO DO FOR HOMEWORK IN ONE NIGHT?  IT WOULD BE LIKE GOING THROUGH BOB’S EXAMPLE WITH THE STUDENTS….???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1B91791F-96CB-7351-E437-CB4CA2F1BF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8A5A61B-5A6D-D54F-BDAB-B894BCC58F4E}" type="slidenum">
              <a:rPr lang="en-US" altLang="en-US" sz="1200"/>
              <a:pPr/>
              <a:t>43</a:t>
            </a:fld>
            <a:endParaRPr lang="en-US" altLang="en-US" sz="1200"/>
          </a:p>
        </p:txBody>
      </p:sp>
      <p:sp>
        <p:nvSpPr>
          <p:cNvPr id="101379" name="Rectangle 2">
            <a:extLst>
              <a:ext uri="{FF2B5EF4-FFF2-40B4-BE49-F238E27FC236}">
                <a16:creationId xmlns:a16="http://schemas.microsoft.com/office/drawing/2014/main" id="{7031D1C6-666F-725B-E54F-94621B3F836E}"/>
              </a:ext>
            </a:extLst>
          </p:cNvPr>
          <p:cNvSpPr>
            <a:spLocks noChangeArrowheads="1" noTextEdit="1"/>
          </p:cNvSpPr>
          <p:nvPr>
            <p:ph type="sldImg"/>
          </p:nvPr>
        </p:nvSpPr>
        <p:spPr>
          <a:ln/>
        </p:spPr>
      </p:sp>
      <p:sp>
        <p:nvSpPr>
          <p:cNvPr id="101380" name="Rectangle 3">
            <a:extLst>
              <a:ext uri="{FF2B5EF4-FFF2-40B4-BE49-F238E27FC236}">
                <a16:creationId xmlns:a16="http://schemas.microsoft.com/office/drawing/2014/main" id="{13E65BF5-B449-5C85-C94B-AEA74A95A3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158B5B16-1614-0CE5-0EAB-E9ADBE6D0C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0D86988-3CF7-3843-B25C-6506F2ED406C}" type="slidenum">
              <a:rPr lang="en-US" altLang="en-US" sz="1200"/>
              <a:pPr/>
              <a:t>44</a:t>
            </a:fld>
            <a:endParaRPr lang="en-US" altLang="en-US" sz="1200"/>
          </a:p>
        </p:txBody>
      </p:sp>
      <p:sp>
        <p:nvSpPr>
          <p:cNvPr id="102403" name="Rectangle 2">
            <a:extLst>
              <a:ext uri="{FF2B5EF4-FFF2-40B4-BE49-F238E27FC236}">
                <a16:creationId xmlns:a16="http://schemas.microsoft.com/office/drawing/2014/main" id="{0E858E99-54D4-F5DA-6B89-A64B27BD638B}"/>
              </a:ext>
            </a:extLst>
          </p:cNvPr>
          <p:cNvSpPr>
            <a:spLocks noChangeArrowheads="1" noTextEdit="1"/>
          </p:cNvSpPr>
          <p:nvPr>
            <p:ph type="sldImg"/>
          </p:nvPr>
        </p:nvSpPr>
        <p:spPr>
          <a:ln/>
        </p:spPr>
      </p:sp>
      <p:sp>
        <p:nvSpPr>
          <p:cNvPr id="102404" name="Rectangle 3">
            <a:extLst>
              <a:ext uri="{FF2B5EF4-FFF2-40B4-BE49-F238E27FC236}">
                <a16:creationId xmlns:a16="http://schemas.microsoft.com/office/drawing/2014/main" id="{57D63243-B32F-41FD-A82E-8328F2879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3040911-E829-1715-6CFC-B40A577C1F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05ED72-66BB-A74F-86A2-768C87E341A2}" type="slidenum">
              <a:rPr lang="en-US" altLang="en-US" sz="1200"/>
              <a:pPr/>
              <a:t>45</a:t>
            </a:fld>
            <a:endParaRPr lang="en-US" altLang="en-US" sz="1200"/>
          </a:p>
        </p:txBody>
      </p:sp>
      <p:sp>
        <p:nvSpPr>
          <p:cNvPr id="103427" name="Rectangle 2">
            <a:extLst>
              <a:ext uri="{FF2B5EF4-FFF2-40B4-BE49-F238E27FC236}">
                <a16:creationId xmlns:a16="http://schemas.microsoft.com/office/drawing/2014/main" id="{F9FD0B53-E369-2C40-BD5A-AE66742A3F74}"/>
              </a:ext>
            </a:extLst>
          </p:cNvPr>
          <p:cNvSpPr>
            <a:spLocks noChangeArrowheads="1" noTextEdit="1"/>
          </p:cNvSpPr>
          <p:nvPr>
            <p:ph type="sldImg"/>
          </p:nvPr>
        </p:nvSpPr>
        <p:spPr>
          <a:ln/>
        </p:spPr>
      </p:sp>
      <p:sp>
        <p:nvSpPr>
          <p:cNvPr id="103428" name="Rectangle 3">
            <a:extLst>
              <a:ext uri="{FF2B5EF4-FFF2-40B4-BE49-F238E27FC236}">
                <a16:creationId xmlns:a16="http://schemas.microsoft.com/office/drawing/2014/main" id="{AEE4B5A1-A702-A84A-5E97-5B6C1283A9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C66B5645-0502-7EA2-1287-AE439A4CBD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ED5AA62-EE98-DC4A-BF31-4F835E96CF03}" type="slidenum">
              <a:rPr lang="en-US" altLang="en-US" sz="1200"/>
              <a:pPr/>
              <a:t>46</a:t>
            </a:fld>
            <a:endParaRPr lang="en-US" altLang="en-US" sz="1200"/>
          </a:p>
        </p:txBody>
      </p:sp>
      <p:sp>
        <p:nvSpPr>
          <p:cNvPr id="104451" name="Rectangle 2">
            <a:extLst>
              <a:ext uri="{FF2B5EF4-FFF2-40B4-BE49-F238E27FC236}">
                <a16:creationId xmlns:a16="http://schemas.microsoft.com/office/drawing/2014/main" id="{5FF34BC4-1F75-9987-4A59-CCAC27E4A430}"/>
              </a:ext>
            </a:extLst>
          </p:cNvPr>
          <p:cNvSpPr>
            <a:spLocks noChangeArrowheads="1" noTextEdit="1"/>
          </p:cNvSpPr>
          <p:nvPr>
            <p:ph type="sldImg"/>
          </p:nvPr>
        </p:nvSpPr>
        <p:spPr>
          <a:ln/>
        </p:spPr>
      </p:sp>
      <p:sp>
        <p:nvSpPr>
          <p:cNvPr id="104452" name="Rectangle 3">
            <a:extLst>
              <a:ext uri="{FF2B5EF4-FFF2-40B4-BE49-F238E27FC236}">
                <a16:creationId xmlns:a16="http://schemas.microsoft.com/office/drawing/2014/main" id="{219E5EF0-0549-7D60-2CF5-2E5578F8C6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876F6864-B934-F6B8-B0CE-0EFEED5327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43614C-14EC-EE49-8654-03F3686E079F}" type="slidenum">
              <a:rPr lang="en-US" altLang="en-US" sz="1200"/>
              <a:pPr/>
              <a:t>47</a:t>
            </a:fld>
            <a:endParaRPr lang="en-US" altLang="en-US" sz="1200"/>
          </a:p>
        </p:txBody>
      </p:sp>
      <p:sp>
        <p:nvSpPr>
          <p:cNvPr id="105475" name="Rectangle 2">
            <a:extLst>
              <a:ext uri="{FF2B5EF4-FFF2-40B4-BE49-F238E27FC236}">
                <a16:creationId xmlns:a16="http://schemas.microsoft.com/office/drawing/2014/main" id="{8BCEB08C-ADBD-3D9E-0555-D15DFAFCE311}"/>
              </a:ext>
            </a:extLst>
          </p:cNvPr>
          <p:cNvSpPr>
            <a:spLocks noChangeArrowheads="1" noTextEdit="1"/>
          </p:cNvSpPr>
          <p:nvPr>
            <p:ph type="sldImg"/>
          </p:nvPr>
        </p:nvSpPr>
        <p:spPr>
          <a:ln/>
        </p:spPr>
      </p:sp>
      <p:sp>
        <p:nvSpPr>
          <p:cNvPr id="105476" name="Rectangle 3">
            <a:extLst>
              <a:ext uri="{FF2B5EF4-FFF2-40B4-BE49-F238E27FC236}">
                <a16:creationId xmlns:a16="http://schemas.microsoft.com/office/drawing/2014/main" id="{933C5C6D-EEC5-D7E9-E74E-42369428D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BDC30CE6-4A66-B5F7-D430-970ACB0DCF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CE2952-7127-EF40-A03A-D750F6AD77F9}" type="slidenum">
              <a:rPr lang="en-US" altLang="en-US" sz="1200"/>
              <a:pPr/>
              <a:t>48</a:t>
            </a:fld>
            <a:endParaRPr lang="en-US" altLang="en-US" sz="1200"/>
          </a:p>
        </p:txBody>
      </p:sp>
      <p:sp>
        <p:nvSpPr>
          <p:cNvPr id="106499" name="Rectangle 2">
            <a:extLst>
              <a:ext uri="{FF2B5EF4-FFF2-40B4-BE49-F238E27FC236}">
                <a16:creationId xmlns:a16="http://schemas.microsoft.com/office/drawing/2014/main" id="{A8096D63-1D5A-3F0D-65A9-7032CF64D60C}"/>
              </a:ext>
            </a:extLst>
          </p:cNvPr>
          <p:cNvSpPr>
            <a:spLocks noChangeArrowheads="1" noTextEdit="1"/>
          </p:cNvSpPr>
          <p:nvPr>
            <p:ph type="sldImg"/>
          </p:nvPr>
        </p:nvSpPr>
        <p:spPr>
          <a:ln/>
        </p:spPr>
      </p:sp>
      <p:sp>
        <p:nvSpPr>
          <p:cNvPr id="106500" name="Rectangle 3">
            <a:extLst>
              <a:ext uri="{FF2B5EF4-FFF2-40B4-BE49-F238E27FC236}">
                <a16:creationId xmlns:a16="http://schemas.microsoft.com/office/drawing/2014/main" id="{A8333369-0719-6611-B9E3-F0A2D30432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Need to change wording in the circle to say “VISION”,..,.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8BEAA1B-20D0-7454-D615-7F11A0626A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D53D1C-0890-9C4A-8172-7580F787884A}" type="slidenum">
              <a:rPr lang="en-US" altLang="en-US" sz="1200"/>
              <a:pPr/>
              <a:t>4</a:t>
            </a:fld>
            <a:endParaRPr lang="en-US" altLang="en-US" sz="1200"/>
          </a:p>
        </p:txBody>
      </p:sp>
      <p:sp>
        <p:nvSpPr>
          <p:cNvPr id="61443" name="Rectangle 2">
            <a:extLst>
              <a:ext uri="{FF2B5EF4-FFF2-40B4-BE49-F238E27FC236}">
                <a16:creationId xmlns:a16="http://schemas.microsoft.com/office/drawing/2014/main" id="{173AAB2E-D3D5-5E54-277B-706BBEB948EF}"/>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646604DF-8548-B5F4-D556-F54C1E8821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11426E60-F252-0172-FBD2-34CC806911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AC7864-D4C2-834B-8938-F420A924B7F9}" type="slidenum">
              <a:rPr lang="en-US" altLang="en-US" sz="1200"/>
              <a:pPr/>
              <a:t>49</a:t>
            </a:fld>
            <a:endParaRPr lang="en-US" altLang="en-US" sz="1200"/>
          </a:p>
        </p:txBody>
      </p:sp>
      <p:sp>
        <p:nvSpPr>
          <p:cNvPr id="107523" name="Rectangle 2">
            <a:extLst>
              <a:ext uri="{FF2B5EF4-FFF2-40B4-BE49-F238E27FC236}">
                <a16:creationId xmlns:a16="http://schemas.microsoft.com/office/drawing/2014/main" id="{D6C4CC2D-583B-7E3E-156D-DFB217E8BA82}"/>
              </a:ext>
            </a:extLst>
          </p:cNvPr>
          <p:cNvSpPr>
            <a:spLocks noChangeArrowheads="1" noTextEdit="1"/>
          </p:cNvSpPr>
          <p:nvPr>
            <p:ph type="sldImg"/>
          </p:nvPr>
        </p:nvSpPr>
        <p:spPr>
          <a:ln/>
        </p:spPr>
      </p:sp>
      <p:sp>
        <p:nvSpPr>
          <p:cNvPr id="107524" name="Rectangle 3">
            <a:extLst>
              <a:ext uri="{FF2B5EF4-FFF2-40B4-BE49-F238E27FC236}">
                <a16:creationId xmlns:a16="http://schemas.microsoft.com/office/drawing/2014/main" id="{462C5AFD-14E6-1A27-270E-32BCC5334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F03EE984-A604-860E-2323-D85B94889F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CD9FD8C-921C-3A45-9649-E5C796FCAA6A}" type="slidenum">
              <a:rPr lang="en-US" altLang="en-US" sz="1200"/>
              <a:pPr/>
              <a:t>50</a:t>
            </a:fld>
            <a:endParaRPr lang="en-US" altLang="en-US" sz="1200"/>
          </a:p>
        </p:txBody>
      </p:sp>
      <p:sp>
        <p:nvSpPr>
          <p:cNvPr id="108547" name="Rectangle 2">
            <a:extLst>
              <a:ext uri="{FF2B5EF4-FFF2-40B4-BE49-F238E27FC236}">
                <a16:creationId xmlns:a16="http://schemas.microsoft.com/office/drawing/2014/main" id="{B07C4B2A-D3B4-C314-6733-B277264F449E}"/>
              </a:ext>
            </a:extLst>
          </p:cNvPr>
          <p:cNvSpPr>
            <a:spLocks noChangeArrowheads="1" noTextEdit="1"/>
          </p:cNvSpPr>
          <p:nvPr>
            <p:ph type="sldImg"/>
          </p:nvPr>
        </p:nvSpPr>
        <p:spPr>
          <a:ln/>
        </p:spPr>
      </p:sp>
      <p:sp>
        <p:nvSpPr>
          <p:cNvPr id="108548" name="Rectangle 3">
            <a:extLst>
              <a:ext uri="{FF2B5EF4-FFF2-40B4-BE49-F238E27FC236}">
                <a16:creationId xmlns:a16="http://schemas.microsoft.com/office/drawing/2014/main" id="{BC5776D2-11B4-4A1B-C046-22C05F7AD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A9005A6E-0663-3F70-0B01-A78E19BB09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69B384-1CBF-1042-93D9-93A5E8D6AB19}" type="slidenum">
              <a:rPr lang="en-US" altLang="en-US" sz="1200"/>
              <a:pPr/>
              <a:t>51</a:t>
            </a:fld>
            <a:endParaRPr lang="en-US" altLang="en-US" sz="1200"/>
          </a:p>
        </p:txBody>
      </p:sp>
      <p:sp>
        <p:nvSpPr>
          <p:cNvPr id="109571" name="Rectangle 2">
            <a:extLst>
              <a:ext uri="{FF2B5EF4-FFF2-40B4-BE49-F238E27FC236}">
                <a16:creationId xmlns:a16="http://schemas.microsoft.com/office/drawing/2014/main" id="{647D02AE-33A6-60A6-D486-371E7B55AB6C}"/>
              </a:ext>
            </a:extLst>
          </p:cNvPr>
          <p:cNvSpPr>
            <a:spLocks noChangeArrowheads="1" noTextEdit="1"/>
          </p:cNvSpPr>
          <p:nvPr>
            <p:ph type="sldImg"/>
          </p:nvPr>
        </p:nvSpPr>
        <p:spPr>
          <a:ln/>
        </p:spPr>
      </p:sp>
      <p:sp>
        <p:nvSpPr>
          <p:cNvPr id="109572" name="Rectangle 3">
            <a:extLst>
              <a:ext uri="{FF2B5EF4-FFF2-40B4-BE49-F238E27FC236}">
                <a16:creationId xmlns:a16="http://schemas.microsoft.com/office/drawing/2014/main" id="{75A4DB39-122A-9829-6E16-20BEF46EF5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F9B1980A-B91D-F313-90CC-C7DDEAF945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7A0EB6-8B62-904A-844A-8AAE08720AA1}" type="slidenum">
              <a:rPr lang="en-US" altLang="en-US" sz="1200"/>
              <a:pPr/>
              <a:t>52</a:t>
            </a:fld>
            <a:endParaRPr lang="en-US" altLang="en-US" sz="1200"/>
          </a:p>
        </p:txBody>
      </p:sp>
      <p:sp>
        <p:nvSpPr>
          <p:cNvPr id="110595" name="Rectangle 2">
            <a:extLst>
              <a:ext uri="{FF2B5EF4-FFF2-40B4-BE49-F238E27FC236}">
                <a16:creationId xmlns:a16="http://schemas.microsoft.com/office/drawing/2014/main" id="{94728BD3-4284-5E07-5B9A-4B35238F707A}"/>
              </a:ext>
            </a:extLst>
          </p:cNvPr>
          <p:cNvSpPr>
            <a:spLocks noChangeArrowheads="1" noTextEdit="1"/>
          </p:cNvSpPr>
          <p:nvPr>
            <p:ph type="sldImg"/>
          </p:nvPr>
        </p:nvSpPr>
        <p:spPr>
          <a:ln/>
        </p:spPr>
      </p:sp>
      <p:sp>
        <p:nvSpPr>
          <p:cNvPr id="110596" name="Rectangle 3">
            <a:extLst>
              <a:ext uri="{FF2B5EF4-FFF2-40B4-BE49-F238E27FC236}">
                <a16:creationId xmlns:a16="http://schemas.microsoft.com/office/drawing/2014/main" id="{F2D8B0A3-5F8B-F58D-3697-39119173AF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32B82C2-850B-A964-D523-AF09FEFBC5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B00D62-5E31-6B4D-9080-F03DC9BE6379}" type="slidenum">
              <a:rPr lang="en-US" altLang="en-US" sz="1200"/>
              <a:pPr/>
              <a:t>5</a:t>
            </a:fld>
            <a:endParaRPr lang="en-US" altLang="en-US" sz="1200"/>
          </a:p>
        </p:txBody>
      </p:sp>
      <p:sp>
        <p:nvSpPr>
          <p:cNvPr id="62467" name="Rectangle 2">
            <a:extLst>
              <a:ext uri="{FF2B5EF4-FFF2-40B4-BE49-F238E27FC236}">
                <a16:creationId xmlns:a16="http://schemas.microsoft.com/office/drawing/2014/main" id="{8441DBA1-0A57-D437-A8D4-039239E3539C}"/>
              </a:ext>
            </a:extLst>
          </p:cNvPr>
          <p:cNvSpPr>
            <a:spLocks noChangeArrowheads="1" noTextEdit="1"/>
          </p:cNvSpPr>
          <p:nvPr>
            <p:ph type="sldImg"/>
          </p:nvPr>
        </p:nvSpPr>
        <p:spPr>
          <a:ln/>
        </p:spPr>
      </p:sp>
      <p:sp>
        <p:nvSpPr>
          <p:cNvPr id="62468" name="Rectangle 3">
            <a:extLst>
              <a:ext uri="{FF2B5EF4-FFF2-40B4-BE49-F238E27FC236}">
                <a16:creationId xmlns:a16="http://schemas.microsoft.com/office/drawing/2014/main" id="{E345F020-1284-433D-0C0A-E547F19ADA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4DF28C1D-AA1E-8B1B-E69C-70E8B9087C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36E343-FB7F-1049-A753-AD163097E1CA}" type="slidenum">
              <a:rPr lang="en-US" altLang="en-US" sz="1200"/>
              <a:pPr/>
              <a:t>6</a:t>
            </a:fld>
            <a:endParaRPr lang="en-US" altLang="en-US" sz="1200"/>
          </a:p>
        </p:txBody>
      </p:sp>
      <p:sp>
        <p:nvSpPr>
          <p:cNvPr id="63491" name="Rectangle 2">
            <a:extLst>
              <a:ext uri="{FF2B5EF4-FFF2-40B4-BE49-F238E27FC236}">
                <a16:creationId xmlns:a16="http://schemas.microsoft.com/office/drawing/2014/main" id="{37D68F42-C30F-CD2C-EA78-3924779DDDF1}"/>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FC1EF90A-D5C7-8DC2-93BF-B821EA8ED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D26E782-4A90-FD0F-366B-A9D3BBF98F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8C5009-E752-E346-8E08-D35075FE6428}" type="slidenum">
              <a:rPr lang="en-US" altLang="en-US" sz="1200"/>
              <a:pPr/>
              <a:t>7</a:t>
            </a:fld>
            <a:endParaRPr lang="en-US" altLang="en-US" sz="1200"/>
          </a:p>
        </p:txBody>
      </p:sp>
      <p:sp>
        <p:nvSpPr>
          <p:cNvPr id="64515" name="Rectangle 2">
            <a:extLst>
              <a:ext uri="{FF2B5EF4-FFF2-40B4-BE49-F238E27FC236}">
                <a16:creationId xmlns:a16="http://schemas.microsoft.com/office/drawing/2014/main" id="{E0357F41-7C01-122A-23E2-FA0F79FDEE11}"/>
              </a:ext>
            </a:extLst>
          </p:cNvPr>
          <p:cNvSpPr>
            <a:spLocks noChangeArrowheads="1" noTextEdit="1"/>
          </p:cNvSpPr>
          <p:nvPr>
            <p:ph type="sldImg"/>
          </p:nvPr>
        </p:nvSpPr>
        <p:spPr>
          <a:solidFill>
            <a:srgbClr val="FFFFFF"/>
          </a:solidFill>
          <a:ln/>
        </p:spPr>
      </p:sp>
      <p:sp>
        <p:nvSpPr>
          <p:cNvPr id="64516" name="Rectangle 3">
            <a:extLst>
              <a:ext uri="{FF2B5EF4-FFF2-40B4-BE49-F238E27FC236}">
                <a16:creationId xmlns:a16="http://schemas.microsoft.com/office/drawing/2014/main" id="{C1715073-A640-54A4-0E4A-77DF987911B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ED56933-A037-B7CB-475B-8830D0D9B3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3F3B17-8D53-014A-8795-7844AFF88F28}" type="slidenum">
              <a:rPr lang="en-US" altLang="en-US" sz="1200"/>
              <a:pPr/>
              <a:t>8</a:t>
            </a:fld>
            <a:endParaRPr lang="en-US" altLang="en-US" sz="1200"/>
          </a:p>
        </p:txBody>
      </p:sp>
      <p:sp>
        <p:nvSpPr>
          <p:cNvPr id="65539" name="Rectangle 2">
            <a:extLst>
              <a:ext uri="{FF2B5EF4-FFF2-40B4-BE49-F238E27FC236}">
                <a16:creationId xmlns:a16="http://schemas.microsoft.com/office/drawing/2014/main" id="{523F3880-11D5-8EE4-9447-B833003E2B5F}"/>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BE00E630-5CD1-75AB-BDC0-79087FD1D2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6B3C938-7C1E-13F7-B05F-9E961782B0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844F8B-BC40-34FF-B5A0-39CE1EE5F7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C74762-3FDF-BED2-8CAD-79CCFD7D65C5}"/>
              </a:ext>
            </a:extLst>
          </p:cNvPr>
          <p:cNvSpPr>
            <a:spLocks noGrp="1" noChangeArrowheads="1"/>
          </p:cNvSpPr>
          <p:nvPr>
            <p:ph type="sldNum" sz="quarter" idx="12"/>
          </p:nvPr>
        </p:nvSpPr>
        <p:spPr>
          <a:ln/>
        </p:spPr>
        <p:txBody>
          <a:bodyPr/>
          <a:lstStyle>
            <a:lvl1pPr>
              <a:defRPr/>
            </a:lvl1pPr>
          </a:lstStyle>
          <a:p>
            <a:fld id="{ABB916D5-F741-B041-8336-5A1EB273279A}" type="slidenum">
              <a:rPr lang="en-US" altLang="en-US"/>
              <a:pPr/>
              <a:t>‹#›</a:t>
            </a:fld>
            <a:endParaRPr lang="en-US" altLang="en-US"/>
          </a:p>
        </p:txBody>
      </p:sp>
    </p:spTree>
    <p:extLst>
      <p:ext uri="{BB962C8B-B14F-4D97-AF65-F5344CB8AC3E}">
        <p14:creationId xmlns:p14="http://schemas.microsoft.com/office/powerpoint/2010/main" val="331145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0B61B9-81D1-3F81-48CD-89D17C72AC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2B89CE-BE61-41D2-02CF-3797702BDF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9E7B12-7AA4-1CF5-4D59-17ED587710B4}"/>
              </a:ext>
            </a:extLst>
          </p:cNvPr>
          <p:cNvSpPr>
            <a:spLocks noGrp="1" noChangeArrowheads="1"/>
          </p:cNvSpPr>
          <p:nvPr>
            <p:ph type="sldNum" sz="quarter" idx="12"/>
          </p:nvPr>
        </p:nvSpPr>
        <p:spPr>
          <a:ln/>
        </p:spPr>
        <p:txBody>
          <a:bodyPr/>
          <a:lstStyle>
            <a:lvl1pPr>
              <a:defRPr/>
            </a:lvl1pPr>
          </a:lstStyle>
          <a:p>
            <a:fld id="{4092484A-A1F5-A342-A700-9DAD8BABC14D}" type="slidenum">
              <a:rPr lang="en-US" altLang="en-US"/>
              <a:pPr/>
              <a:t>‹#›</a:t>
            </a:fld>
            <a:endParaRPr lang="en-US" altLang="en-US"/>
          </a:p>
        </p:txBody>
      </p:sp>
    </p:spTree>
    <p:extLst>
      <p:ext uri="{BB962C8B-B14F-4D97-AF65-F5344CB8AC3E}">
        <p14:creationId xmlns:p14="http://schemas.microsoft.com/office/powerpoint/2010/main" val="391815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510602-869E-D219-B8F3-504698838C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F7893E-15A9-C25C-0727-AF9991A36E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C01645-057B-BC47-F726-5B50473AA17F}"/>
              </a:ext>
            </a:extLst>
          </p:cNvPr>
          <p:cNvSpPr>
            <a:spLocks noGrp="1" noChangeArrowheads="1"/>
          </p:cNvSpPr>
          <p:nvPr>
            <p:ph type="sldNum" sz="quarter" idx="12"/>
          </p:nvPr>
        </p:nvSpPr>
        <p:spPr>
          <a:ln/>
        </p:spPr>
        <p:txBody>
          <a:bodyPr/>
          <a:lstStyle>
            <a:lvl1pPr>
              <a:defRPr/>
            </a:lvl1pPr>
          </a:lstStyle>
          <a:p>
            <a:fld id="{684C7C59-8ED2-FB42-BA83-3CFF5700E6E4}" type="slidenum">
              <a:rPr lang="en-US" altLang="en-US"/>
              <a:pPr/>
              <a:t>‹#›</a:t>
            </a:fld>
            <a:endParaRPr lang="en-US" altLang="en-US"/>
          </a:p>
        </p:txBody>
      </p:sp>
    </p:spTree>
    <p:extLst>
      <p:ext uri="{BB962C8B-B14F-4D97-AF65-F5344CB8AC3E}">
        <p14:creationId xmlns:p14="http://schemas.microsoft.com/office/powerpoint/2010/main" val="304263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70F837C4-CFC7-58FE-0F4D-A8260A68B5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8A7E02-A21A-1C0F-E77E-8B5DDBF87D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52AF63-03C7-8D3A-AD0F-BF404C43155D}"/>
              </a:ext>
            </a:extLst>
          </p:cNvPr>
          <p:cNvSpPr>
            <a:spLocks noGrp="1" noChangeArrowheads="1"/>
          </p:cNvSpPr>
          <p:nvPr>
            <p:ph type="sldNum" sz="quarter" idx="12"/>
          </p:nvPr>
        </p:nvSpPr>
        <p:spPr>
          <a:ln/>
        </p:spPr>
        <p:txBody>
          <a:bodyPr/>
          <a:lstStyle>
            <a:lvl1pPr>
              <a:defRPr/>
            </a:lvl1pPr>
          </a:lstStyle>
          <a:p>
            <a:fld id="{A802C918-54F1-BE42-B065-18204AA7BCA9}" type="slidenum">
              <a:rPr lang="en-US" altLang="en-US"/>
              <a:pPr/>
              <a:t>‹#›</a:t>
            </a:fld>
            <a:endParaRPr lang="en-US" altLang="en-US"/>
          </a:p>
        </p:txBody>
      </p:sp>
    </p:spTree>
    <p:extLst>
      <p:ext uri="{BB962C8B-B14F-4D97-AF65-F5344CB8AC3E}">
        <p14:creationId xmlns:p14="http://schemas.microsoft.com/office/powerpoint/2010/main" val="80293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685800" y="1905000"/>
            <a:ext cx="3810000" cy="4114800"/>
          </a:xfrm>
        </p:spPr>
        <p:txBody>
          <a:bodyPr/>
          <a:lstStyle/>
          <a:p>
            <a:pPr lvl="0"/>
            <a:endParaRPr lang="en-US" noProof="0"/>
          </a:p>
        </p:txBody>
      </p:sp>
      <p:sp>
        <p:nvSpPr>
          <p:cNvPr id="4" name="Text Placeholder 3"/>
          <p:cNvSpPr>
            <a:spLocks noGrp="1"/>
          </p:cNvSpPr>
          <p:nvPr>
            <p:ph type="body"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60C247B-CC37-2E34-8B09-A0FDA97FB3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5DB112-14C9-D589-1D55-F42DAB0B8A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4AF711-8852-64F0-CF97-F00C24CB2948}"/>
              </a:ext>
            </a:extLst>
          </p:cNvPr>
          <p:cNvSpPr>
            <a:spLocks noGrp="1" noChangeArrowheads="1"/>
          </p:cNvSpPr>
          <p:nvPr>
            <p:ph type="sldNum" sz="quarter" idx="12"/>
          </p:nvPr>
        </p:nvSpPr>
        <p:spPr>
          <a:ln/>
        </p:spPr>
        <p:txBody>
          <a:bodyPr/>
          <a:lstStyle>
            <a:lvl1pPr>
              <a:defRPr/>
            </a:lvl1pPr>
          </a:lstStyle>
          <a:p>
            <a:fld id="{DD873455-6935-1540-B2ED-8E683EE92FA4}" type="slidenum">
              <a:rPr lang="en-US" altLang="en-US"/>
              <a:pPr/>
              <a:t>‹#›</a:t>
            </a:fld>
            <a:endParaRPr lang="en-US" altLang="en-US"/>
          </a:p>
        </p:txBody>
      </p:sp>
    </p:spTree>
    <p:extLst>
      <p:ext uri="{BB962C8B-B14F-4D97-AF65-F5344CB8AC3E}">
        <p14:creationId xmlns:p14="http://schemas.microsoft.com/office/powerpoint/2010/main" val="738733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E4F610-500C-2D8A-D202-D03FD6431E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76665B-1626-DCA1-FA24-F29FE5B222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8E1E87-C60E-2BEB-3B02-C1B7B7DBBFD2}"/>
              </a:ext>
            </a:extLst>
          </p:cNvPr>
          <p:cNvSpPr>
            <a:spLocks noGrp="1" noChangeArrowheads="1"/>
          </p:cNvSpPr>
          <p:nvPr>
            <p:ph type="sldNum" sz="quarter" idx="12"/>
          </p:nvPr>
        </p:nvSpPr>
        <p:spPr>
          <a:ln/>
        </p:spPr>
        <p:txBody>
          <a:bodyPr/>
          <a:lstStyle>
            <a:lvl1pPr>
              <a:defRPr/>
            </a:lvl1pPr>
          </a:lstStyle>
          <a:p>
            <a:fld id="{B2D12599-6D3C-754D-9087-2195F9758308}" type="slidenum">
              <a:rPr lang="en-US" altLang="en-US"/>
              <a:pPr/>
              <a:t>‹#›</a:t>
            </a:fld>
            <a:endParaRPr lang="en-US" altLang="en-US"/>
          </a:p>
        </p:txBody>
      </p:sp>
    </p:spTree>
    <p:extLst>
      <p:ext uri="{BB962C8B-B14F-4D97-AF65-F5344CB8AC3E}">
        <p14:creationId xmlns:p14="http://schemas.microsoft.com/office/powerpoint/2010/main" val="383526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F7017E-2DDC-652C-35A2-F0199DBFE7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5C4BEB9-B313-523B-18D6-EAD693BE13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C5B71A1-D1A2-1C40-35DC-0F9743954BC4}"/>
              </a:ext>
            </a:extLst>
          </p:cNvPr>
          <p:cNvSpPr>
            <a:spLocks noGrp="1" noChangeArrowheads="1"/>
          </p:cNvSpPr>
          <p:nvPr>
            <p:ph type="sldNum" sz="quarter" idx="12"/>
          </p:nvPr>
        </p:nvSpPr>
        <p:spPr>
          <a:ln/>
        </p:spPr>
        <p:txBody>
          <a:bodyPr/>
          <a:lstStyle>
            <a:lvl1pPr>
              <a:defRPr/>
            </a:lvl1pPr>
          </a:lstStyle>
          <a:p>
            <a:fld id="{4D5A338C-1D11-5548-B6A8-A12EBA8CB6DD}" type="slidenum">
              <a:rPr lang="en-US" altLang="en-US"/>
              <a:pPr/>
              <a:t>‹#›</a:t>
            </a:fld>
            <a:endParaRPr lang="en-US" altLang="en-US"/>
          </a:p>
        </p:txBody>
      </p:sp>
    </p:spTree>
    <p:extLst>
      <p:ext uri="{BB962C8B-B14F-4D97-AF65-F5344CB8AC3E}">
        <p14:creationId xmlns:p14="http://schemas.microsoft.com/office/powerpoint/2010/main" val="321825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9171D4-AD27-346F-4D6E-5F62371DD9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8A5205-024F-24C3-278C-686A63B65C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AC0219-CF01-24DB-9249-3981E1002C67}"/>
              </a:ext>
            </a:extLst>
          </p:cNvPr>
          <p:cNvSpPr>
            <a:spLocks noGrp="1" noChangeArrowheads="1"/>
          </p:cNvSpPr>
          <p:nvPr>
            <p:ph type="sldNum" sz="quarter" idx="12"/>
          </p:nvPr>
        </p:nvSpPr>
        <p:spPr>
          <a:ln/>
        </p:spPr>
        <p:txBody>
          <a:bodyPr/>
          <a:lstStyle>
            <a:lvl1pPr>
              <a:defRPr/>
            </a:lvl1pPr>
          </a:lstStyle>
          <a:p>
            <a:fld id="{0FF7923B-0B91-544B-A0A4-E3858C713F53}" type="slidenum">
              <a:rPr lang="en-US" altLang="en-US"/>
              <a:pPr/>
              <a:t>‹#›</a:t>
            </a:fld>
            <a:endParaRPr lang="en-US" altLang="en-US"/>
          </a:p>
        </p:txBody>
      </p:sp>
    </p:spTree>
    <p:extLst>
      <p:ext uri="{BB962C8B-B14F-4D97-AF65-F5344CB8AC3E}">
        <p14:creationId xmlns:p14="http://schemas.microsoft.com/office/powerpoint/2010/main" val="30820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A88E35D-AFFF-52EA-FE89-78FEFFDC7C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0C9372-C0B2-299F-A414-6FAE29565E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5FCEE2-A2D6-5E03-EB4C-854D9CF6F5EE}"/>
              </a:ext>
            </a:extLst>
          </p:cNvPr>
          <p:cNvSpPr>
            <a:spLocks noGrp="1" noChangeArrowheads="1"/>
          </p:cNvSpPr>
          <p:nvPr>
            <p:ph type="sldNum" sz="quarter" idx="12"/>
          </p:nvPr>
        </p:nvSpPr>
        <p:spPr>
          <a:ln/>
        </p:spPr>
        <p:txBody>
          <a:bodyPr/>
          <a:lstStyle>
            <a:lvl1pPr>
              <a:defRPr/>
            </a:lvl1pPr>
          </a:lstStyle>
          <a:p>
            <a:fld id="{5CF14E1B-467A-0F46-ABB1-8E6CDD99EB28}" type="slidenum">
              <a:rPr lang="en-US" altLang="en-US"/>
              <a:pPr/>
              <a:t>‹#›</a:t>
            </a:fld>
            <a:endParaRPr lang="en-US" altLang="en-US"/>
          </a:p>
        </p:txBody>
      </p:sp>
    </p:spTree>
    <p:extLst>
      <p:ext uri="{BB962C8B-B14F-4D97-AF65-F5344CB8AC3E}">
        <p14:creationId xmlns:p14="http://schemas.microsoft.com/office/powerpoint/2010/main" val="52415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6B0401D-4B2A-5F29-FBA0-BC51C1EA95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C3B688-C1B8-2841-B9F0-5CBB158899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2A6F75-5484-7A81-3DB3-96E2CC62BFFF}"/>
              </a:ext>
            </a:extLst>
          </p:cNvPr>
          <p:cNvSpPr>
            <a:spLocks noGrp="1" noChangeArrowheads="1"/>
          </p:cNvSpPr>
          <p:nvPr>
            <p:ph type="sldNum" sz="quarter" idx="12"/>
          </p:nvPr>
        </p:nvSpPr>
        <p:spPr>
          <a:ln/>
        </p:spPr>
        <p:txBody>
          <a:bodyPr/>
          <a:lstStyle>
            <a:lvl1pPr>
              <a:defRPr/>
            </a:lvl1pPr>
          </a:lstStyle>
          <a:p>
            <a:fld id="{76D202F8-A2A8-984F-ADED-3A19CCB70AB0}" type="slidenum">
              <a:rPr lang="en-US" altLang="en-US"/>
              <a:pPr/>
              <a:t>‹#›</a:t>
            </a:fld>
            <a:endParaRPr lang="en-US" altLang="en-US"/>
          </a:p>
        </p:txBody>
      </p:sp>
    </p:spTree>
    <p:extLst>
      <p:ext uri="{BB962C8B-B14F-4D97-AF65-F5344CB8AC3E}">
        <p14:creationId xmlns:p14="http://schemas.microsoft.com/office/powerpoint/2010/main" val="129108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C60A9EF-4F09-AA03-F6AB-80C6C7E826C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2BC2128-A761-C9FC-E5A4-C9A24A4800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D69B16F-3412-8AB1-3B5D-05E331E5CC8F}"/>
              </a:ext>
            </a:extLst>
          </p:cNvPr>
          <p:cNvSpPr>
            <a:spLocks noGrp="1" noChangeArrowheads="1"/>
          </p:cNvSpPr>
          <p:nvPr>
            <p:ph type="sldNum" sz="quarter" idx="12"/>
          </p:nvPr>
        </p:nvSpPr>
        <p:spPr>
          <a:ln/>
        </p:spPr>
        <p:txBody>
          <a:bodyPr/>
          <a:lstStyle>
            <a:lvl1pPr>
              <a:defRPr/>
            </a:lvl1pPr>
          </a:lstStyle>
          <a:p>
            <a:fld id="{E6EE9F37-A120-6341-B98A-9515FC71D97E}" type="slidenum">
              <a:rPr lang="en-US" altLang="en-US"/>
              <a:pPr/>
              <a:t>‹#›</a:t>
            </a:fld>
            <a:endParaRPr lang="en-US" altLang="en-US"/>
          </a:p>
        </p:txBody>
      </p:sp>
    </p:spTree>
    <p:extLst>
      <p:ext uri="{BB962C8B-B14F-4D97-AF65-F5344CB8AC3E}">
        <p14:creationId xmlns:p14="http://schemas.microsoft.com/office/powerpoint/2010/main" val="329415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91FA5694-796D-B60F-2A22-84BB610FCFA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CA7CDC9-E824-0BA6-5806-903B6B362E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D44F2F4-D1B0-13A0-C8BD-484267C813BD}"/>
              </a:ext>
            </a:extLst>
          </p:cNvPr>
          <p:cNvSpPr>
            <a:spLocks noGrp="1" noChangeArrowheads="1"/>
          </p:cNvSpPr>
          <p:nvPr>
            <p:ph type="sldNum" sz="quarter" idx="12"/>
          </p:nvPr>
        </p:nvSpPr>
        <p:spPr>
          <a:ln/>
        </p:spPr>
        <p:txBody>
          <a:bodyPr/>
          <a:lstStyle>
            <a:lvl1pPr>
              <a:defRPr/>
            </a:lvl1pPr>
          </a:lstStyle>
          <a:p>
            <a:fld id="{1C81F2EC-CBB5-9B45-A55B-89C8BEE4BD45}" type="slidenum">
              <a:rPr lang="en-US" altLang="en-US"/>
              <a:pPr/>
              <a:t>‹#›</a:t>
            </a:fld>
            <a:endParaRPr lang="en-US" altLang="en-US"/>
          </a:p>
        </p:txBody>
      </p:sp>
    </p:spTree>
    <p:extLst>
      <p:ext uri="{BB962C8B-B14F-4D97-AF65-F5344CB8AC3E}">
        <p14:creationId xmlns:p14="http://schemas.microsoft.com/office/powerpoint/2010/main" val="9830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D76D246-D498-8D86-B931-26EC41AB74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0CDDB5-8E3B-E3AA-8BF0-D616C5AAE0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4C969CF-8BFC-4A73-42CD-365FC5043576}"/>
              </a:ext>
            </a:extLst>
          </p:cNvPr>
          <p:cNvSpPr>
            <a:spLocks noGrp="1" noChangeArrowheads="1"/>
          </p:cNvSpPr>
          <p:nvPr>
            <p:ph type="sldNum" sz="quarter" idx="12"/>
          </p:nvPr>
        </p:nvSpPr>
        <p:spPr>
          <a:ln/>
        </p:spPr>
        <p:txBody>
          <a:bodyPr/>
          <a:lstStyle>
            <a:lvl1pPr>
              <a:defRPr/>
            </a:lvl1pPr>
          </a:lstStyle>
          <a:p>
            <a:fld id="{F3CC4145-0D42-2B4F-94EA-5A4FA86F00C0}" type="slidenum">
              <a:rPr lang="en-US" altLang="en-US"/>
              <a:pPr/>
              <a:t>‹#›</a:t>
            </a:fld>
            <a:endParaRPr lang="en-US" altLang="en-US"/>
          </a:p>
        </p:txBody>
      </p:sp>
    </p:spTree>
    <p:extLst>
      <p:ext uri="{BB962C8B-B14F-4D97-AF65-F5344CB8AC3E}">
        <p14:creationId xmlns:p14="http://schemas.microsoft.com/office/powerpoint/2010/main" val="180291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A5B6BA-084C-7970-2AEF-42FA56E0E8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158846-C450-C844-DA3D-B2AE107169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AE6B71-D53B-4FD5-E2FE-B67BBC2AE0B3}"/>
              </a:ext>
            </a:extLst>
          </p:cNvPr>
          <p:cNvSpPr>
            <a:spLocks noGrp="1" noChangeArrowheads="1"/>
          </p:cNvSpPr>
          <p:nvPr>
            <p:ph type="sldNum" sz="quarter" idx="12"/>
          </p:nvPr>
        </p:nvSpPr>
        <p:spPr>
          <a:ln/>
        </p:spPr>
        <p:txBody>
          <a:bodyPr/>
          <a:lstStyle>
            <a:lvl1pPr>
              <a:defRPr/>
            </a:lvl1pPr>
          </a:lstStyle>
          <a:p>
            <a:fld id="{E72A9FC3-3679-524A-B5F7-A920D895AEBD}" type="slidenum">
              <a:rPr lang="en-US" altLang="en-US"/>
              <a:pPr/>
              <a:t>‹#›</a:t>
            </a:fld>
            <a:endParaRPr lang="en-US" altLang="en-US"/>
          </a:p>
        </p:txBody>
      </p:sp>
    </p:spTree>
    <p:extLst>
      <p:ext uri="{BB962C8B-B14F-4D97-AF65-F5344CB8AC3E}">
        <p14:creationId xmlns:p14="http://schemas.microsoft.com/office/powerpoint/2010/main" val="392306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470801E-CB25-1123-EA10-C568DCA5B5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36377B-EA92-F3A6-BF4D-B774167D71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D1CA1C9-6ED1-8453-A0E3-8AE8740A52D7}"/>
              </a:ext>
            </a:extLst>
          </p:cNvPr>
          <p:cNvSpPr>
            <a:spLocks noGrp="1" noChangeArrowheads="1"/>
          </p:cNvSpPr>
          <p:nvPr>
            <p:ph type="sldNum" sz="quarter" idx="12"/>
          </p:nvPr>
        </p:nvSpPr>
        <p:spPr>
          <a:ln/>
        </p:spPr>
        <p:txBody>
          <a:bodyPr/>
          <a:lstStyle>
            <a:lvl1pPr>
              <a:defRPr/>
            </a:lvl1pPr>
          </a:lstStyle>
          <a:p>
            <a:fld id="{15B9D8BF-3467-FC41-80EF-4BEE5F7186FD}" type="slidenum">
              <a:rPr lang="en-US" altLang="en-US"/>
              <a:pPr/>
              <a:t>‹#›</a:t>
            </a:fld>
            <a:endParaRPr lang="en-US" altLang="en-US"/>
          </a:p>
        </p:txBody>
      </p:sp>
    </p:spTree>
    <p:extLst>
      <p:ext uri="{BB962C8B-B14F-4D97-AF65-F5344CB8AC3E}">
        <p14:creationId xmlns:p14="http://schemas.microsoft.com/office/powerpoint/2010/main" val="265905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59F8F3-751F-BB95-4EA9-EE26065A215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0438" y="-3175"/>
            <a:ext cx="18526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37539F96-B955-A309-A5A5-8A55F7C4FE9F}"/>
              </a:ext>
            </a:extLst>
          </p:cNvPr>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3FEB443D-1EE4-59FA-7360-A72FA9F8E4E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128" charset="-128"/>
              </a:defRPr>
            </a:lvl1pPr>
          </a:lstStyle>
          <a:p>
            <a:pPr>
              <a:defRPr/>
            </a:pPr>
            <a:endParaRPr lang="en-US"/>
          </a:p>
        </p:txBody>
      </p:sp>
      <p:sp>
        <p:nvSpPr>
          <p:cNvPr id="3077" name="Rectangle 5">
            <a:extLst>
              <a:ext uri="{FF2B5EF4-FFF2-40B4-BE49-F238E27FC236}">
                <a16:creationId xmlns:a16="http://schemas.microsoft.com/office/drawing/2014/main" id="{EF4CA931-24EC-A89C-62EE-DA76E271AC5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pitchFamily="-128" charset="-128"/>
              </a:defRPr>
            </a:lvl1pPr>
          </a:lstStyle>
          <a:p>
            <a:pPr>
              <a:defRPr/>
            </a:pPr>
            <a:endParaRPr lang="en-US"/>
          </a:p>
        </p:txBody>
      </p:sp>
      <p:sp>
        <p:nvSpPr>
          <p:cNvPr id="3078" name="Rectangle 6">
            <a:extLst>
              <a:ext uri="{FF2B5EF4-FFF2-40B4-BE49-F238E27FC236}">
                <a16:creationId xmlns:a16="http://schemas.microsoft.com/office/drawing/2014/main" id="{F29BBD96-DF78-1A3F-8205-745646F9FD1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B55E7339-55AB-AF44-86B3-46D0D5F35EBE}" type="slidenum">
              <a:rPr lang="en-US" altLang="en-US"/>
              <a:pPr/>
              <a:t>‹#›</a:t>
            </a:fld>
            <a:endParaRPr lang="en-US" altLang="en-US"/>
          </a:p>
        </p:txBody>
      </p:sp>
      <p:sp>
        <p:nvSpPr>
          <p:cNvPr id="3079" name="Line 7">
            <a:extLst>
              <a:ext uri="{FF2B5EF4-FFF2-40B4-BE49-F238E27FC236}">
                <a16:creationId xmlns:a16="http://schemas.microsoft.com/office/drawing/2014/main" id="{31F9AA55-D80F-41C7-4A40-5711755817DE}"/>
              </a:ext>
            </a:extLst>
          </p:cNvPr>
          <p:cNvSpPr>
            <a:spLocks noChangeShapeType="1"/>
          </p:cNvSpPr>
          <p:nvPr/>
        </p:nvSpPr>
        <p:spPr bwMode="auto">
          <a:xfrm>
            <a:off x="0" y="5334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
        <p:nvSpPr>
          <p:cNvPr id="3080" name="Text Box 8">
            <a:extLst>
              <a:ext uri="{FF2B5EF4-FFF2-40B4-BE49-F238E27FC236}">
                <a16:creationId xmlns:a16="http://schemas.microsoft.com/office/drawing/2014/main" id="{248D19E6-02E8-417D-31AE-A531DB582DE2}"/>
              </a:ext>
            </a:extLst>
          </p:cNvPr>
          <p:cNvSpPr txBox="1">
            <a:spLocks noChangeArrowheads="1"/>
          </p:cNvSpPr>
          <p:nvPr/>
        </p:nvSpPr>
        <p:spPr bwMode="auto">
          <a:xfrm>
            <a:off x="304800" y="609600"/>
            <a:ext cx="6348413" cy="457200"/>
          </a:xfrm>
          <a:prstGeom prst="rect">
            <a:avLst/>
          </a:prstGeom>
          <a:noFill/>
          <a:ln w="9525">
            <a:noFill/>
            <a:miter lim="800000"/>
            <a:headEnd/>
            <a:tailEnd/>
          </a:ln>
        </p:spPr>
        <p:txBody>
          <a:bodyPr wrap="none">
            <a:spAutoFit/>
          </a:bodyPr>
          <a:lstStyle/>
          <a:p>
            <a:pPr>
              <a:defRPr/>
            </a:pPr>
            <a:r>
              <a:rPr lang="en-US">
                <a:solidFill>
                  <a:srgbClr val="AB009D"/>
                </a:solidFill>
                <a:latin typeface="Arial Black" pitchFamily="1" charset="0"/>
                <a:ea typeface="ＭＳ Ｐゴシック" pitchFamily="-128" charset="-128"/>
              </a:rPr>
              <a:t>Student-Directed Transition Planning</a:t>
            </a:r>
          </a:p>
        </p:txBody>
      </p:sp>
      <p:sp>
        <p:nvSpPr>
          <p:cNvPr id="3081" name="Line 9">
            <a:extLst>
              <a:ext uri="{FF2B5EF4-FFF2-40B4-BE49-F238E27FC236}">
                <a16:creationId xmlns:a16="http://schemas.microsoft.com/office/drawing/2014/main" id="{94E3653A-9013-41D6-ABD8-10834CB137B7}"/>
              </a:ext>
            </a:extLst>
          </p:cNvPr>
          <p:cNvSpPr>
            <a:spLocks noChangeShapeType="1"/>
          </p:cNvSpPr>
          <p:nvPr/>
        </p:nvSpPr>
        <p:spPr bwMode="auto">
          <a:xfrm>
            <a:off x="0" y="11430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6BD7BBF0-1EAA-815E-1EEE-1EAC8B3C0EA4}"/>
              </a:ext>
            </a:extLst>
          </p:cNvPr>
          <p:cNvSpPr txBox="1">
            <a:spLocks noChangeArrowheads="1"/>
          </p:cNvSpPr>
          <p:nvPr/>
        </p:nvSpPr>
        <p:spPr bwMode="auto">
          <a:xfrm>
            <a:off x="2078038" y="1524000"/>
            <a:ext cx="4541837"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latin typeface="Helvetica" pitchFamily="2" charset="0"/>
              </a:rPr>
              <a:t>Student-Directed Transition Planning</a:t>
            </a:r>
          </a:p>
          <a:p>
            <a:pPr algn="ctr"/>
            <a:endParaRPr lang="en-US" altLang="en-US" sz="1400">
              <a:latin typeface="Helvetica" pitchFamily="2" charset="0"/>
            </a:endParaRPr>
          </a:p>
          <a:p>
            <a:pPr algn="ctr"/>
            <a:r>
              <a:rPr lang="en-US" altLang="en-US" sz="1400" b="1">
                <a:latin typeface="Helvetica" pitchFamily="2" charset="0"/>
              </a:rPr>
              <a:t>Lesson 3</a:t>
            </a:r>
          </a:p>
          <a:p>
            <a:pPr algn="ctr"/>
            <a:r>
              <a:rPr lang="en-US" altLang="en-US" sz="1400" b="1">
                <a:latin typeface="Helvetica" pitchFamily="2" charset="0"/>
              </a:rPr>
              <a:t>Vision for Employment</a:t>
            </a:r>
            <a:endParaRPr lang="en-US" altLang="en-US" sz="1400">
              <a:latin typeface="Helvetica" pitchFamily="2" charset="0"/>
            </a:endParaRPr>
          </a:p>
          <a:p>
            <a:pPr algn="ctr"/>
            <a:endParaRPr lang="en-US" altLang="en-US" sz="1400">
              <a:latin typeface="Helvetica" pitchFamily="2" charset="0"/>
            </a:endParaRPr>
          </a:p>
          <a:p>
            <a:pPr algn="ctr"/>
            <a:r>
              <a:rPr lang="en-US" altLang="en-US" sz="1400">
                <a:latin typeface="Helvetica" pitchFamily="2" charset="0"/>
              </a:rPr>
              <a:t>By</a:t>
            </a:r>
          </a:p>
          <a:p>
            <a:pPr algn="ctr"/>
            <a:r>
              <a:rPr lang="en-US" altLang="en-US" sz="1400">
                <a:latin typeface="Helvetica" pitchFamily="2" charset="0"/>
              </a:rPr>
              <a:t>Lorraine Sylvester, Lee L. Woods, and James E. Martin</a:t>
            </a:r>
          </a:p>
          <a:p>
            <a:pPr algn="ctr"/>
            <a:endParaRPr lang="en-US" altLang="en-US" sz="1400">
              <a:latin typeface="Helvetica" pitchFamily="2" charset="0"/>
            </a:endParaRPr>
          </a:p>
          <a:p>
            <a:pPr algn="ctr"/>
            <a:r>
              <a:rPr lang="en-US" altLang="en-US" sz="1400">
                <a:latin typeface="Helvetica" pitchFamily="2" charset="0"/>
              </a:rPr>
              <a:t>University of Oklahoma</a:t>
            </a:r>
          </a:p>
          <a:p>
            <a:pPr algn="ctr"/>
            <a:r>
              <a:rPr lang="en-US" altLang="en-US" sz="1400">
                <a:latin typeface="Helvetica" pitchFamily="2" charset="0"/>
              </a:rPr>
              <a:t>College of Education</a:t>
            </a:r>
          </a:p>
          <a:p>
            <a:pPr algn="ctr"/>
            <a:r>
              <a:rPr lang="en-US" altLang="en-US" sz="1400">
                <a:latin typeface="Helvetica" pitchFamily="2" charset="0"/>
              </a:rPr>
              <a:t>Department of Educational Psychology</a:t>
            </a:r>
          </a:p>
          <a:p>
            <a:pPr algn="ctr"/>
            <a:r>
              <a:rPr lang="en-US" altLang="en-US" sz="1400">
                <a:latin typeface="Helvetica" pitchFamily="2" charset="0"/>
              </a:rPr>
              <a:t>Zarrow Center for Learning Enrichment</a:t>
            </a:r>
          </a:p>
        </p:txBody>
      </p:sp>
      <p:sp>
        <p:nvSpPr>
          <p:cNvPr id="2051" name="Rectangle 3">
            <a:extLst>
              <a:ext uri="{FF2B5EF4-FFF2-40B4-BE49-F238E27FC236}">
                <a16:creationId xmlns:a16="http://schemas.microsoft.com/office/drawing/2014/main" id="{5AA4C0E8-C8A4-F91E-45A7-D64E8F2AF266}"/>
              </a:ext>
            </a:extLst>
          </p:cNvPr>
          <p:cNvSpPr>
            <a:spLocks noChangeArrowheads="1"/>
          </p:cNvSpPr>
          <p:nvPr/>
        </p:nvSpPr>
        <p:spPr bwMode="auto">
          <a:xfrm>
            <a:off x="838200" y="4724400"/>
            <a:ext cx="739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Helvetica" pitchFamily="2" charset="0"/>
              </a:rPr>
              <a:t>Preparation of SDTP supported in part by funding provided by the U.S. Dept. of Education, Office of Special Education Programs, Award #: H324C040136</a:t>
            </a:r>
          </a:p>
          <a:p>
            <a:endParaRPr lang="en-US" altLang="en-US" sz="1200">
              <a:latin typeface="Helvetica" pitchFamily="2" charset="0"/>
            </a:endParaRPr>
          </a:p>
          <a:p>
            <a:endParaRPr lang="en-US" altLang="en-US" sz="1200">
              <a:latin typeface="Helvetica" pitchFamily="2" charset="0"/>
            </a:endParaRPr>
          </a:p>
          <a:p>
            <a:r>
              <a:rPr lang="en-US" altLang="en-US" sz="1200">
                <a:latin typeface="Helvetica" pitchFamily="2" charset="0"/>
              </a:rPr>
              <a:t>Copyright 2007 by University of Oklahoma</a:t>
            </a:r>
          </a:p>
          <a:p>
            <a:r>
              <a:rPr lang="en-US" altLang="en-US" sz="1200">
                <a:latin typeface="Helvetica" pitchFamily="2" charset="0"/>
              </a:rPr>
              <a:t>Permission is granted for the user to duplicate the student materials and PowerPoint files for educational purposes. If needed, permission is also granted for the user to modify the PowerPoint files and lesson materials to meet unique student needs.</a:t>
            </a:r>
            <a:endParaRPr lang="en-US" altLang="en-US" sz="1400">
              <a:latin typeface="Helvetica" pitchFamily="2" charset="0"/>
            </a:endParaRPr>
          </a:p>
        </p:txBody>
      </p:sp>
      <p:sp>
        <p:nvSpPr>
          <p:cNvPr id="2052" name="Rectangle 4">
            <a:extLst>
              <a:ext uri="{FF2B5EF4-FFF2-40B4-BE49-F238E27FC236}">
                <a16:creationId xmlns:a16="http://schemas.microsoft.com/office/drawing/2014/main" id="{3EFA05A9-C575-4E89-D779-0A187AFC5ECF}"/>
              </a:ext>
            </a:extLst>
          </p:cNvPr>
          <p:cNvSpPr>
            <a:spLocks noChangeArrowheads="1"/>
          </p:cNvSpPr>
          <p:nvPr/>
        </p:nvSpPr>
        <p:spPr bwMode="auto">
          <a:xfrm>
            <a:off x="8215313" y="60436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EBF56E98-D509-0B11-BAF3-57FACAA758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6E00ED-2742-9143-9CBC-606D1245F246}" type="slidenum">
              <a:rPr lang="en-US" altLang="en-US" sz="1400"/>
              <a:pPr/>
              <a:t>9</a:t>
            </a:fld>
            <a:endParaRPr lang="en-US" altLang="en-US" sz="1400"/>
          </a:p>
        </p:txBody>
      </p:sp>
      <p:sp>
        <p:nvSpPr>
          <p:cNvPr id="11267" name="Rectangle 2">
            <a:extLst>
              <a:ext uri="{FF2B5EF4-FFF2-40B4-BE49-F238E27FC236}">
                <a16:creationId xmlns:a16="http://schemas.microsoft.com/office/drawing/2014/main" id="{9FBB1ABE-5B48-A045-9DD2-A0495532EA87}"/>
              </a:ext>
            </a:extLst>
          </p:cNvPr>
          <p:cNvSpPr>
            <a:spLocks noGrp="1" noChangeArrowheads="1"/>
          </p:cNvSpPr>
          <p:nvPr>
            <p:ph type="title"/>
          </p:nvPr>
        </p:nvSpPr>
        <p:spPr bwMode="auto">
          <a:xfrm>
            <a:off x="0" y="1524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i="1"/>
              <a:t>What did you want to be:</a:t>
            </a:r>
            <a:endParaRPr lang="en-US" altLang="en-US"/>
          </a:p>
        </p:txBody>
      </p:sp>
      <p:sp>
        <p:nvSpPr>
          <p:cNvPr id="11268" name="Rectangle 3">
            <a:extLst>
              <a:ext uri="{FF2B5EF4-FFF2-40B4-BE49-F238E27FC236}">
                <a16:creationId xmlns:a16="http://schemas.microsoft.com/office/drawing/2014/main" id="{BC3782B0-A6EE-FE57-A716-10111C00E7AA}"/>
              </a:ext>
            </a:extLst>
          </p:cNvPr>
          <p:cNvSpPr>
            <a:spLocks noGrp="1" noChangeArrowheads="1"/>
          </p:cNvSpPr>
          <p:nvPr>
            <p:ph type="body" idx="1"/>
          </p:nvPr>
        </p:nvSpPr>
        <p:spPr>
          <a:xfrm>
            <a:off x="609600" y="2743200"/>
            <a:ext cx="7772400" cy="4114800"/>
          </a:xfrm>
        </p:spPr>
        <p:txBody>
          <a:bodyPr/>
          <a:lstStyle/>
          <a:p>
            <a:pPr eaLnBrk="1" hangingPunct="1"/>
            <a:r>
              <a:rPr lang="en-US" altLang="en-US"/>
              <a:t>In Elementary School?</a:t>
            </a:r>
          </a:p>
          <a:p>
            <a:pPr eaLnBrk="1" hangingPunct="1"/>
            <a:endParaRPr lang="en-US" altLang="en-US"/>
          </a:p>
          <a:p>
            <a:pPr eaLnBrk="1" hangingPunct="1"/>
            <a:r>
              <a:rPr lang="en-US" altLang="en-US"/>
              <a:t>In Middle School or Junior High?</a:t>
            </a:r>
          </a:p>
          <a:p>
            <a:pPr eaLnBrk="1" hangingPunct="1"/>
            <a:endParaRPr lang="en-US" altLang="en-US"/>
          </a:p>
          <a:p>
            <a:pPr eaLnBrk="1" hangingPunct="1"/>
            <a:r>
              <a:rPr lang="en-US" altLang="en-US"/>
              <a:t>Now?</a:t>
            </a:r>
          </a:p>
          <a:p>
            <a:pPr lvl="1" eaLnBrk="1" hangingPunct="1"/>
            <a:r>
              <a:rPr lang="en-US" altLang="en-US"/>
              <a:t>How have your ideas changed over the years?  Why?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6AB9BD07-19C8-E926-AD15-536CB913AB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B7EA78-72A1-024F-AC54-E62CAB2C8080}" type="slidenum">
              <a:rPr lang="en-US" altLang="en-US" sz="1400"/>
              <a:pPr/>
              <a:t>10</a:t>
            </a:fld>
            <a:endParaRPr lang="en-US" altLang="en-US" sz="1400"/>
          </a:p>
        </p:txBody>
      </p:sp>
      <p:sp>
        <p:nvSpPr>
          <p:cNvPr id="12291" name="Rectangle 2">
            <a:extLst>
              <a:ext uri="{FF2B5EF4-FFF2-40B4-BE49-F238E27FC236}">
                <a16:creationId xmlns:a16="http://schemas.microsoft.com/office/drawing/2014/main" id="{5ADE76D9-6498-61D8-15B0-1596F05E4691}"/>
              </a:ext>
            </a:extLst>
          </p:cNvPr>
          <p:cNvSpPr>
            <a:spLocks noGrp="1" noChangeArrowheads="1"/>
          </p:cNvSpPr>
          <p:nvPr>
            <p:ph type="title"/>
          </p:nvPr>
        </p:nvSpPr>
        <p:spPr bwMode="auto">
          <a:xfrm>
            <a:off x="0" y="1295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Homework Activity</a:t>
            </a:r>
          </a:p>
        </p:txBody>
      </p:sp>
      <p:sp>
        <p:nvSpPr>
          <p:cNvPr id="12292" name="Rectangle 3">
            <a:extLst>
              <a:ext uri="{FF2B5EF4-FFF2-40B4-BE49-F238E27FC236}">
                <a16:creationId xmlns:a16="http://schemas.microsoft.com/office/drawing/2014/main" id="{46561467-4BC3-AB08-6B60-D24CB8258E80}"/>
              </a:ext>
            </a:extLst>
          </p:cNvPr>
          <p:cNvSpPr>
            <a:spLocks noGrp="1" noChangeArrowheads="1"/>
          </p:cNvSpPr>
          <p:nvPr>
            <p:ph type="body" idx="1"/>
          </p:nvPr>
        </p:nvSpPr>
        <p:spPr>
          <a:xfrm>
            <a:off x="685800" y="2362200"/>
            <a:ext cx="7772400" cy="4114800"/>
          </a:xfrm>
        </p:spPr>
        <p:txBody>
          <a:bodyPr/>
          <a:lstStyle/>
          <a:p>
            <a:pPr eaLnBrk="1" hangingPunct="1"/>
            <a:r>
              <a:rPr lang="en-US" altLang="en-US"/>
              <a:t>You will take the activity sheet home and have 1 or 2 family members answer questions about what they thought you would be when you grew up.</a:t>
            </a:r>
          </a:p>
          <a:p>
            <a:pPr eaLnBrk="1" hangingPunct="1"/>
            <a:r>
              <a:rPr lang="en-US" altLang="en-US"/>
              <a:t>We’ll discuss your thoughts and those of your family members in class.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AD0E7361-73B4-7499-FEDE-1F497EA5D8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4BBF3A-2860-484B-B628-4D08E7BEEBEE}" type="slidenum">
              <a:rPr lang="en-US" altLang="en-US" sz="1400"/>
              <a:pPr/>
              <a:t>11</a:t>
            </a:fld>
            <a:endParaRPr lang="en-US" altLang="en-US" sz="1400"/>
          </a:p>
        </p:txBody>
      </p:sp>
      <p:sp>
        <p:nvSpPr>
          <p:cNvPr id="13315" name="Rectangle 2">
            <a:extLst>
              <a:ext uri="{FF2B5EF4-FFF2-40B4-BE49-F238E27FC236}">
                <a16:creationId xmlns:a16="http://schemas.microsoft.com/office/drawing/2014/main" id="{50C6792A-4C69-481F-F460-E46F7D582257}"/>
              </a:ext>
            </a:extLst>
          </p:cNvPr>
          <p:cNvSpPr>
            <a:spLocks noGrp="1" noChangeArrowheads="1"/>
          </p:cNvSpPr>
          <p:nvPr>
            <p:ph type="title"/>
          </p:nvPr>
        </p:nvSpPr>
        <p:spPr bwMode="auto">
          <a:xfrm>
            <a:off x="304800" y="12192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a:t>Vision for Employment</a:t>
            </a:r>
          </a:p>
        </p:txBody>
      </p:sp>
      <p:sp>
        <p:nvSpPr>
          <p:cNvPr id="13316" name="Rectangle 3">
            <a:extLst>
              <a:ext uri="{FF2B5EF4-FFF2-40B4-BE49-F238E27FC236}">
                <a16:creationId xmlns:a16="http://schemas.microsoft.com/office/drawing/2014/main" id="{51618886-BBC8-EDE4-BF25-F0407E970D34}"/>
              </a:ext>
            </a:extLst>
          </p:cNvPr>
          <p:cNvSpPr>
            <a:spLocks noGrp="1" noChangeArrowheads="1"/>
          </p:cNvSpPr>
          <p:nvPr>
            <p:ph type="body" sz="half" idx="2"/>
          </p:nvPr>
        </p:nvSpPr>
        <p:spPr>
          <a:xfrm>
            <a:off x="4876800" y="2133600"/>
            <a:ext cx="3962400" cy="4724400"/>
          </a:xfrm>
        </p:spPr>
        <p:txBody>
          <a:bodyPr/>
          <a:lstStyle/>
          <a:p>
            <a:pPr eaLnBrk="1" hangingPunct="1"/>
            <a:r>
              <a:rPr lang="en-US" altLang="en-US" sz="2400"/>
              <a:t>How did you know what kind of job you wanted as you got older?</a:t>
            </a:r>
          </a:p>
          <a:p>
            <a:pPr eaLnBrk="1" hangingPunct="1"/>
            <a:r>
              <a:rPr lang="en-US" altLang="en-US" sz="2400"/>
              <a:t>What made you want to do these jobs?</a:t>
            </a:r>
          </a:p>
          <a:p>
            <a:pPr eaLnBrk="1" hangingPunct="1"/>
            <a:r>
              <a:rPr lang="en-US" altLang="en-US" sz="2400"/>
              <a:t>What ideas did your family members come up with for you?</a:t>
            </a:r>
          </a:p>
          <a:p>
            <a:pPr eaLnBrk="1" hangingPunct="1"/>
            <a:endParaRPr lang="en-US" altLang="en-US" sz="2000"/>
          </a:p>
          <a:p>
            <a:pPr eaLnBrk="1" hangingPunct="1">
              <a:buFontTx/>
              <a:buNone/>
            </a:pPr>
            <a:endParaRPr lang="en-US" altLang="en-US" sz="2000"/>
          </a:p>
        </p:txBody>
      </p:sp>
      <p:sp>
        <p:nvSpPr>
          <p:cNvPr id="13317" name="Text Box 5">
            <a:extLst>
              <a:ext uri="{FF2B5EF4-FFF2-40B4-BE49-F238E27FC236}">
                <a16:creationId xmlns:a16="http://schemas.microsoft.com/office/drawing/2014/main" id="{EA698FFF-B194-0FB0-B4A9-94B5A5112DF1}"/>
              </a:ext>
            </a:extLst>
          </p:cNvPr>
          <p:cNvSpPr txBox="1">
            <a:spLocks noChangeArrowheads="1"/>
          </p:cNvSpPr>
          <p:nvPr/>
        </p:nvSpPr>
        <p:spPr bwMode="auto">
          <a:xfrm>
            <a:off x="1447800" y="62484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pic>
        <p:nvPicPr>
          <p:cNvPr id="13318" name="Picture 7">
            <a:extLst>
              <a:ext uri="{FF2B5EF4-FFF2-40B4-BE49-F238E27FC236}">
                <a16:creationId xmlns:a16="http://schemas.microsoft.com/office/drawing/2014/main" id="{9CA034A3-38DB-A3B9-349F-E45377422790}"/>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022475"/>
            <a:ext cx="3810000" cy="38798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0B9A357-C7A5-BB56-B152-E2A63B589BE8}"/>
              </a:ext>
            </a:extLst>
          </p:cNvPr>
          <p:cNvSpPr>
            <a:spLocks noChangeArrowheads="1"/>
          </p:cNvSpPr>
          <p:nvPr>
            <p:ph type="ctrTitle"/>
          </p:nvPr>
        </p:nvSpPr>
        <p:spPr bwMode="auto">
          <a:xfrm>
            <a:off x="0" y="1371600"/>
            <a:ext cx="77724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Employment</a:t>
            </a:r>
          </a:p>
        </p:txBody>
      </p:sp>
      <p:sp>
        <p:nvSpPr>
          <p:cNvPr id="14339" name="Rectangle 3">
            <a:extLst>
              <a:ext uri="{FF2B5EF4-FFF2-40B4-BE49-F238E27FC236}">
                <a16:creationId xmlns:a16="http://schemas.microsoft.com/office/drawing/2014/main" id="{27C9A29D-FB37-886D-4FF6-222D602DFE90}"/>
              </a:ext>
            </a:extLst>
          </p:cNvPr>
          <p:cNvSpPr>
            <a:spLocks noGrp="1" noChangeArrowheads="1"/>
          </p:cNvSpPr>
          <p:nvPr>
            <p:ph type="subTitle" idx="1"/>
          </p:nvPr>
        </p:nvSpPr>
        <p:spPr>
          <a:xfrm>
            <a:off x="609600" y="2514600"/>
            <a:ext cx="8001000" cy="3505200"/>
          </a:xfrm>
        </p:spPr>
        <p:txBody>
          <a:bodyPr/>
          <a:lstStyle/>
          <a:p>
            <a:pPr marL="609600" indent="-609600" algn="l" eaLnBrk="1" hangingPunct="1">
              <a:buFont typeface="Wingdings" pitchFamily="2" charset="2"/>
              <a:buChar char="§"/>
            </a:pPr>
            <a:r>
              <a:rPr lang="en-US" altLang="en-US"/>
              <a:t>Your preferences guide you toward what you want to be. </a:t>
            </a:r>
          </a:p>
          <a:p>
            <a:pPr marL="609600" indent="-609600" algn="l" eaLnBrk="1" hangingPunct="1">
              <a:buFont typeface="Wingdings" pitchFamily="2" charset="2"/>
              <a:buChar char="§"/>
            </a:pPr>
            <a:r>
              <a:rPr lang="en-US" altLang="en-US"/>
              <a:t>Your interests, strengths, and needs also affect your choices. </a:t>
            </a:r>
          </a:p>
          <a:p>
            <a:pPr marL="609600" indent="-609600" algn="l" eaLnBrk="1" hangingPunct="1">
              <a:buFont typeface="Wingdings" pitchFamily="2" charset="2"/>
              <a:buChar char="§"/>
            </a:pPr>
            <a:r>
              <a:rPr lang="en-US" altLang="en-US"/>
              <a:t>Your parents consider these things, and what is good for your whole family.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8ABC8F0A-922E-FCB6-B533-488086DF47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02CE44-9092-8540-A24A-F3BC4C0A0E06}" type="slidenum">
              <a:rPr lang="en-US" altLang="en-US" sz="1400"/>
              <a:pPr/>
              <a:t>13</a:t>
            </a:fld>
            <a:endParaRPr lang="en-US" altLang="en-US" sz="1400"/>
          </a:p>
        </p:txBody>
      </p:sp>
      <p:sp>
        <p:nvSpPr>
          <p:cNvPr id="15363" name="Rectangle 2">
            <a:extLst>
              <a:ext uri="{FF2B5EF4-FFF2-40B4-BE49-F238E27FC236}">
                <a16:creationId xmlns:a16="http://schemas.microsoft.com/office/drawing/2014/main" id="{218EA41D-3EBA-5D79-BFCE-48C2251BE319}"/>
              </a:ext>
            </a:extLst>
          </p:cNvPr>
          <p:cNvSpPr>
            <a:spLocks noGrp="1" noChangeArrowheads="1"/>
          </p:cNvSpPr>
          <p:nvPr>
            <p:ph type="title"/>
          </p:nvPr>
        </p:nvSpPr>
        <p:spPr bwMode="auto">
          <a:xfrm>
            <a:off x="0" y="1143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Employment</a:t>
            </a:r>
            <a:endParaRPr lang="en-US" altLang="en-US"/>
          </a:p>
        </p:txBody>
      </p:sp>
      <p:sp>
        <p:nvSpPr>
          <p:cNvPr id="215043" name="Rectangle 3">
            <a:extLst>
              <a:ext uri="{FF2B5EF4-FFF2-40B4-BE49-F238E27FC236}">
                <a16:creationId xmlns:a16="http://schemas.microsoft.com/office/drawing/2014/main" id="{017FC14D-87EB-246C-AF3F-E03863BCBA83}"/>
              </a:ext>
            </a:extLst>
          </p:cNvPr>
          <p:cNvSpPr>
            <a:spLocks noGrp="1" noChangeArrowheads="1"/>
          </p:cNvSpPr>
          <p:nvPr>
            <p:ph type="body" idx="1"/>
          </p:nvPr>
        </p:nvSpPr>
        <p:spPr>
          <a:xfrm>
            <a:off x="685800" y="2133600"/>
            <a:ext cx="7772400" cy="4114800"/>
          </a:xfrm>
        </p:spPr>
        <p:txBody>
          <a:bodyPr/>
          <a:lstStyle/>
          <a:p>
            <a:pPr eaLnBrk="1" hangingPunct="1">
              <a:lnSpc>
                <a:spcPct val="90000"/>
              </a:lnSpc>
            </a:pPr>
            <a:r>
              <a:rPr lang="en-US" altLang="en-US" sz="2400" b="1"/>
              <a:t>Preferences</a:t>
            </a:r>
            <a:r>
              <a:rPr lang="en-US" altLang="en-US" sz="2400"/>
              <a:t> - </a:t>
            </a:r>
            <a:r>
              <a:rPr lang="en-US" altLang="en-US" sz="2400" i="1"/>
              <a:t>A preference is liking one job over another. </a:t>
            </a:r>
          </a:p>
          <a:p>
            <a:pPr lvl="1" eaLnBrk="1" hangingPunct="1">
              <a:lnSpc>
                <a:spcPct val="90000"/>
              </a:lnSpc>
            </a:pPr>
            <a:r>
              <a:rPr lang="en-US" altLang="en-US" sz="2400" i="1"/>
              <a:t>You may have a preference for a welding career rather than construction.</a:t>
            </a:r>
          </a:p>
          <a:p>
            <a:pPr lvl="1" eaLnBrk="1" hangingPunct="1">
              <a:lnSpc>
                <a:spcPct val="90000"/>
              </a:lnSpc>
            </a:pPr>
            <a:r>
              <a:rPr lang="en-US" altLang="en-US" sz="2400" i="1"/>
              <a:t>You might have a preference to work with animals in a veterinarian’s office rather than in a pet store. </a:t>
            </a:r>
          </a:p>
          <a:p>
            <a:pPr lvl="1" eaLnBrk="1" hangingPunct="1">
              <a:lnSpc>
                <a:spcPct val="90000"/>
              </a:lnSpc>
            </a:pPr>
            <a:endParaRPr lang="en-US" altLang="en-US" sz="2400"/>
          </a:p>
          <a:p>
            <a:pPr eaLnBrk="1" hangingPunct="1">
              <a:lnSpc>
                <a:spcPct val="90000"/>
              </a:lnSpc>
              <a:buFontTx/>
              <a:buNone/>
            </a:pPr>
            <a:r>
              <a:rPr lang="en-US" altLang="en-US" sz="2400"/>
              <a:t>What are your preferences for employment after high school?</a:t>
            </a:r>
          </a:p>
          <a:p>
            <a:pPr eaLnBrk="1" hangingPunct="1">
              <a:lnSpc>
                <a:spcPct val="90000"/>
              </a:lnSpc>
              <a:buFontTx/>
              <a:buNone/>
            </a:pPr>
            <a:r>
              <a:rPr lang="en-US" altLang="en-US" sz="2400"/>
              <a:t>What are your family’s preferences for your employment?</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C940C2A3-C0DA-09DA-9E58-D7CDD781A8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F3633D-489D-6245-A40D-D683B9EA880B}" type="slidenum">
              <a:rPr lang="en-US" altLang="en-US" sz="1400"/>
              <a:pPr/>
              <a:t>14</a:t>
            </a:fld>
            <a:endParaRPr lang="en-US" altLang="en-US" sz="1400"/>
          </a:p>
        </p:txBody>
      </p:sp>
      <p:sp>
        <p:nvSpPr>
          <p:cNvPr id="16387" name="Rectangle 2">
            <a:extLst>
              <a:ext uri="{FF2B5EF4-FFF2-40B4-BE49-F238E27FC236}">
                <a16:creationId xmlns:a16="http://schemas.microsoft.com/office/drawing/2014/main" id="{E9265960-36C8-DD81-5B23-C81FF22D785A}"/>
              </a:ext>
            </a:extLst>
          </p:cNvPr>
          <p:cNvSpPr>
            <a:spLocks noGrp="1" noChangeArrowheads="1"/>
          </p:cNvSpPr>
          <p:nvPr>
            <p:ph type="title"/>
          </p:nvPr>
        </p:nvSpPr>
        <p:spPr bwMode="auto">
          <a:xfrm>
            <a:off x="0" y="1143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Employment</a:t>
            </a:r>
          </a:p>
        </p:txBody>
      </p:sp>
      <p:sp>
        <p:nvSpPr>
          <p:cNvPr id="16388" name="Rectangle 3">
            <a:extLst>
              <a:ext uri="{FF2B5EF4-FFF2-40B4-BE49-F238E27FC236}">
                <a16:creationId xmlns:a16="http://schemas.microsoft.com/office/drawing/2014/main" id="{16432FF4-85C8-6A9F-C2FC-39B31E03A699}"/>
              </a:ext>
            </a:extLst>
          </p:cNvPr>
          <p:cNvSpPr>
            <a:spLocks noGrp="1" noChangeArrowheads="1"/>
          </p:cNvSpPr>
          <p:nvPr>
            <p:ph type="body" idx="1"/>
          </p:nvPr>
        </p:nvSpPr>
        <p:spPr>
          <a:xfrm>
            <a:off x="685800" y="2209800"/>
            <a:ext cx="7772400" cy="4114800"/>
          </a:xfrm>
        </p:spPr>
        <p:txBody>
          <a:bodyPr/>
          <a:lstStyle/>
          <a:p>
            <a:pPr eaLnBrk="1" hangingPunct="1"/>
            <a:r>
              <a:rPr lang="en-US" altLang="en-US" sz="3600" b="1"/>
              <a:t>Interests</a:t>
            </a:r>
            <a:r>
              <a:rPr lang="en-US" altLang="en-US" sz="3600"/>
              <a:t> - </a:t>
            </a:r>
            <a:r>
              <a:rPr lang="en-US" altLang="en-US" sz="3600" i="1"/>
              <a:t>Jobs you like and want to learn more about or do.</a:t>
            </a:r>
          </a:p>
          <a:p>
            <a:pPr eaLnBrk="1" hangingPunct="1">
              <a:buFontTx/>
              <a:buNone/>
            </a:pPr>
            <a:endParaRPr lang="en-US" altLang="en-US" sz="3600" i="1"/>
          </a:p>
          <a:p>
            <a:pPr eaLnBrk="1" hangingPunct="1">
              <a:buFontTx/>
              <a:buNone/>
            </a:pPr>
            <a:r>
              <a:rPr lang="en-US" altLang="en-US"/>
              <a:t>What are your job interests?</a:t>
            </a:r>
          </a:p>
          <a:p>
            <a:pPr eaLnBrk="1" hangingPunct="1">
              <a:buFontTx/>
              <a:buNone/>
            </a:pPr>
            <a:r>
              <a:rPr lang="en-US" altLang="en-US"/>
              <a:t>What are the interests your family has for you?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9C008523-92C7-C65F-6307-0A716A853E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2DA3B3-BE43-0340-8191-34FAAA4F6315}" type="slidenum">
              <a:rPr lang="en-US" altLang="en-US" sz="1400"/>
              <a:pPr/>
              <a:t>15</a:t>
            </a:fld>
            <a:endParaRPr lang="en-US" altLang="en-US" sz="1400"/>
          </a:p>
        </p:txBody>
      </p:sp>
      <p:sp>
        <p:nvSpPr>
          <p:cNvPr id="17411" name="Rectangle 2">
            <a:extLst>
              <a:ext uri="{FF2B5EF4-FFF2-40B4-BE49-F238E27FC236}">
                <a16:creationId xmlns:a16="http://schemas.microsoft.com/office/drawing/2014/main" id="{F1F48B34-E795-87DB-DCC1-2D6175E05AB8}"/>
              </a:ext>
            </a:extLst>
          </p:cNvPr>
          <p:cNvSpPr>
            <a:spLocks noGrp="1" noChangeArrowheads="1"/>
          </p:cNvSpPr>
          <p:nvPr>
            <p:ph type="title"/>
          </p:nvPr>
        </p:nvSpPr>
        <p:spPr bwMode="auto">
          <a:xfrm>
            <a:off x="0" y="12192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Employment</a:t>
            </a:r>
          </a:p>
        </p:txBody>
      </p:sp>
      <p:sp>
        <p:nvSpPr>
          <p:cNvPr id="17412" name="Rectangle 3">
            <a:extLst>
              <a:ext uri="{FF2B5EF4-FFF2-40B4-BE49-F238E27FC236}">
                <a16:creationId xmlns:a16="http://schemas.microsoft.com/office/drawing/2014/main" id="{B7B63D9C-DF85-3710-6CE3-B3F4E8553F60}"/>
              </a:ext>
            </a:extLst>
          </p:cNvPr>
          <p:cNvSpPr>
            <a:spLocks noGrp="1" noChangeArrowheads="1"/>
          </p:cNvSpPr>
          <p:nvPr>
            <p:ph type="body" idx="1"/>
          </p:nvPr>
        </p:nvSpPr>
        <p:spPr>
          <a:xfrm>
            <a:off x="685800" y="2209800"/>
            <a:ext cx="7772400" cy="4114800"/>
          </a:xfrm>
        </p:spPr>
        <p:txBody>
          <a:bodyPr/>
          <a:lstStyle/>
          <a:p>
            <a:pPr eaLnBrk="1" hangingPunct="1">
              <a:buFontTx/>
              <a:buNone/>
            </a:pPr>
            <a:r>
              <a:rPr lang="en-US" altLang="en-US" b="1"/>
              <a:t>Strengths </a:t>
            </a:r>
            <a:r>
              <a:rPr lang="en-US" altLang="en-US"/>
              <a:t>- </a:t>
            </a:r>
            <a:r>
              <a:rPr lang="en-US" altLang="en-US" i="1"/>
              <a:t>What you do well on a job</a:t>
            </a:r>
            <a:endParaRPr lang="en-US" altLang="en-US" sz="2800"/>
          </a:p>
          <a:p>
            <a:pPr eaLnBrk="1" hangingPunct="1"/>
            <a:endParaRPr lang="en-US" altLang="en-US" sz="2800"/>
          </a:p>
          <a:p>
            <a:pPr eaLnBrk="1" hangingPunct="1"/>
            <a:r>
              <a:rPr lang="en-US" altLang="en-US" sz="2800"/>
              <a:t>What are your strengths?</a:t>
            </a:r>
          </a:p>
          <a:p>
            <a:pPr eaLnBrk="1" hangingPunct="1"/>
            <a:r>
              <a:rPr lang="en-US" altLang="en-US" sz="2800"/>
              <a:t>What does your family think are your strengths?</a:t>
            </a:r>
          </a:p>
          <a:p>
            <a:pPr eaLnBrk="1" hangingPunct="1"/>
            <a:r>
              <a:rPr lang="en-US" altLang="en-US" sz="2800"/>
              <a:t>What are your family’s strengths?</a:t>
            </a:r>
          </a:p>
          <a:p>
            <a:pPr eaLnBrk="1" hangingPunct="1"/>
            <a:r>
              <a:rPr lang="en-US" altLang="en-US" sz="2800"/>
              <a:t>Describe some strengths of your community.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8946C7EA-8B8C-D9D9-83DF-2DE400159A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A4356C2-1533-144D-9CDD-F3219D08B21A}" type="slidenum">
              <a:rPr lang="en-US" altLang="en-US" sz="1400"/>
              <a:pPr/>
              <a:t>16</a:t>
            </a:fld>
            <a:endParaRPr lang="en-US" altLang="en-US" sz="1400"/>
          </a:p>
        </p:txBody>
      </p:sp>
      <p:sp>
        <p:nvSpPr>
          <p:cNvPr id="18435" name="Rectangle 2">
            <a:extLst>
              <a:ext uri="{FF2B5EF4-FFF2-40B4-BE49-F238E27FC236}">
                <a16:creationId xmlns:a16="http://schemas.microsoft.com/office/drawing/2014/main" id="{A4151947-7E8C-D33A-0D62-26DA724246E2}"/>
              </a:ext>
            </a:extLst>
          </p:cNvPr>
          <p:cNvSpPr>
            <a:spLocks noGrp="1" noChangeArrowheads="1"/>
          </p:cNvSpPr>
          <p:nvPr>
            <p:ph type="title"/>
          </p:nvPr>
        </p:nvSpPr>
        <p:spPr bwMode="auto">
          <a:xfrm>
            <a:off x="0" y="11430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Employment</a:t>
            </a:r>
          </a:p>
        </p:txBody>
      </p:sp>
      <p:sp>
        <p:nvSpPr>
          <p:cNvPr id="18436" name="Rectangle 3">
            <a:extLst>
              <a:ext uri="{FF2B5EF4-FFF2-40B4-BE49-F238E27FC236}">
                <a16:creationId xmlns:a16="http://schemas.microsoft.com/office/drawing/2014/main" id="{788B6F2C-B265-DB8F-895F-5CCBE326D691}"/>
              </a:ext>
            </a:extLst>
          </p:cNvPr>
          <p:cNvSpPr>
            <a:spLocks noGrp="1" noChangeArrowheads="1"/>
          </p:cNvSpPr>
          <p:nvPr>
            <p:ph type="body" idx="1"/>
          </p:nvPr>
        </p:nvSpPr>
        <p:spPr>
          <a:xfrm>
            <a:off x="685800" y="2209800"/>
            <a:ext cx="8001000" cy="4114800"/>
          </a:xfrm>
        </p:spPr>
        <p:txBody>
          <a:bodyPr/>
          <a:lstStyle/>
          <a:p>
            <a:pPr eaLnBrk="1" hangingPunct="1"/>
            <a:r>
              <a:rPr lang="en-US" altLang="en-US" b="1"/>
              <a:t>Needs - </a:t>
            </a:r>
            <a:r>
              <a:rPr lang="en-US" altLang="en-US" sz="2800" b="1" i="1">
                <a:latin typeface="Times" pitchFamily="1" charset="0"/>
              </a:rPr>
              <a:t>Needs are what you have trouble doing that may require supports or accommodations to achieve your employment goal after graduation.</a:t>
            </a:r>
            <a:endParaRPr lang="en-US" altLang="en-US" i="1"/>
          </a:p>
          <a:p>
            <a:pPr eaLnBrk="1" hangingPunct="1"/>
            <a:endParaRPr lang="en-US" altLang="en-US"/>
          </a:p>
          <a:p>
            <a:pPr eaLnBrk="1" hangingPunct="1">
              <a:buFontTx/>
              <a:buNone/>
            </a:pPr>
            <a:r>
              <a:rPr lang="en-US" altLang="en-US" sz="2800"/>
              <a:t>What do you need to be successful on the job?</a:t>
            </a:r>
          </a:p>
          <a:p>
            <a:pPr eaLnBrk="1" hangingPunct="1">
              <a:buFontTx/>
              <a:buNone/>
            </a:pPr>
            <a:endParaRPr lang="en-US" altLang="en-US" sz="2800"/>
          </a:p>
          <a:p>
            <a:pPr eaLnBrk="1" hangingPunct="1">
              <a:buFontTx/>
              <a:buNone/>
            </a:pPr>
            <a:r>
              <a:rPr lang="en-US" altLang="en-US" sz="2800"/>
              <a:t>What does your family think you need to be successful on the job?</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A02F2B13-76F1-C186-6111-90F3782635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F8F879-CF1E-6C43-884C-AD31BCA6D888}" type="slidenum">
              <a:rPr lang="en-US" altLang="en-US" sz="1400"/>
              <a:pPr/>
              <a:t>17</a:t>
            </a:fld>
            <a:endParaRPr lang="en-US" altLang="en-US" sz="1400"/>
          </a:p>
        </p:txBody>
      </p:sp>
      <p:sp>
        <p:nvSpPr>
          <p:cNvPr id="19459" name="Rectangle 2">
            <a:extLst>
              <a:ext uri="{FF2B5EF4-FFF2-40B4-BE49-F238E27FC236}">
                <a16:creationId xmlns:a16="http://schemas.microsoft.com/office/drawing/2014/main" id="{D4DDF071-C5C6-941D-6CBF-9078996D0E2C}"/>
              </a:ext>
            </a:extLst>
          </p:cNvPr>
          <p:cNvSpPr>
            <a:spLocks noGrp="1" noChangeArrowheads="1"/>
          </p:cNvSpPr>
          <p:nvPr>
            <p:ph type="title"/>
          </p:nvPr>
        </p:nvSpPr>
        <p:spPr bwMode="auto">
          <a:xfrm>
            <a:off x="304800" y="1600200"/>
            <a:ext cx="4343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What do you need from your family? </a:t>
            </a:r>
            <a:br>
              <a:rPr lang="en-US" altLang="en-US"/>
            </a:br>
            <a:br>
              <a:rPr lang="en-US" altLang="en-US"/>
            </a:br>
            <a:r>
              <a:rPr lang="en-US" altLang="en-US"/>
              <a:t>What does your family need from you?</a:t>
            </a:r>
          </a:p>
        </p:txBody>
      </p:sp>
      <p:pic>
        <p:nvPicPr>
          <p:cNvPr id="19460" name="Picture 8" descr="33386481">
            <a:extLst>
              <a:ext uri="{FF2B5EF4-FFF2-40B4-BE49-F238E27FC236}">
                <a16:creationId xmlns:a16="http://schemas.microsoft.com/office/drawing/2014/main" id="{3D4A789F-6582-BD69-715E-94903887D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1828800"/>
            <a:ext cx="42926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9">
            <a:extLst>
              <a:ext uri="{FF2B5EF4-FFF2-40B4-BE49-F238E27FC236}">
                <a16:creationId xmlns:a16="http://schemas.microsoft.com/office/drawing/2014/main" id="{41C18011-36A1-CBA6-2F07-CB7027FB0A7F}"/>
              </a:ext>
            </a:extLst>
          </p:cNvPr>
          <p:cNvSpPr txBox="1">
            <a:spLocks noChangeArrowheads="1"/>
          </p:cNvSpPr>
          <p:nvPr/>
        </p:nvSpPr>
        <p:spPr bwMode="auto">
          <a:xfrm>
            <a:off x="457200" y="655320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90F1F1C4-A455-A5C7-D20C-3332F62762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649CD8-516A-FE46-9574-97D1EDE26524}" type="slidenum">
              <a:rPr lang="en-US" altLang="en-US" sz="1400"/>
              <a:pPr/>
              <a:t>18</a:t>
            </a:fld>
            <a:endParaRPr lang="en-US" altLang="en-US" sz="1400"/>
          </a:p>
        </p:txBody>
      </p:sp>
      <p:sp>
        <p:nvSpPr>
          <p:cNvPr id="20483" name="Rectangle 2">
            <a:extLst>
              <a:ext uri="{FF2B5EF4-FFF2-40B4-BE49-F238E27FC236}">
                <a16:creationId xmlns:a16="http://schemas.microsoft.com/office/drawing/2014/main" id="{DC821088-B646-A25B-6DC4-97CC9906A532}"/>
              </a:ext>
            </a:extLst>
          </p:cNvPr>
          <p:cNvSpPr>
            <a:spLocks noGrp="1" noChangeArrowheads="1"/>
          </p:cNvSpPr>
          <p:nvPr>
            <p:ph type="title"/>
          </p:nvPr>
        </p:nvSpPr>
        <p:spPr bwMode="auto">
          <a:xfrm>
            <a:off x="609600" y="13716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Transition IEP</a:t>
            </a:r>
          </a:p>
        </p:txBody>
      </p:sp>
      <p:sp>
        <p:nvSpPr>
          <p:cNvPr id="20484" name="Rectangle 3">
            <a:extLst>
              <a:ext uri="{FF2B5EF4-FFF2-40B4-BE49-F238E27FC236}">
                <a16:creationId xmlns:a16="http://schemas.microsoft.com/office/drawing/2014/main" id="{D2FB86E8-DD2F-2B98-BA8B-13723FAA7401}"/>
              </a:ext>
            </a:extLst>
          </p:cNvPr>
          <p:cNvSpPr>
            <a:spLocks noGrp="1" noChangeArrowheads="1"/>
          </p:cNvSpPr>
          <p:nvPr>
            <p:ph type="body" idx="1"/>
          </p:nvPr>
        </p:nvSpPr>
        <p:spPr>
          <a:xfrm>
            <a:off x="685800" y="2362200"/>
            <a:ext cx="7772400" cy="4114800"/>
          </a:xfrm>
        </p:spPr>
        <p:txBody>
          <a:bodyPr/>
          <a:lstStyle/>
          <a:p>
            <a:pPr eaLnBrk="1" hangingPunct="1">
              <a:lnSpc>
                <a:spcPct val="90000"/>
              </a:lnSpc>
            </a:pPr>
            <a:r>
              <a:rPr lang="en-US" altLang="en-US"/>
              <a:t>In the Terms &amp; Concepts lesson you found where your interests, strengths and needs were located on an IEP.</a:t>
            </a:r>
          </a:p>
          <a:p>
            <a:pPr eaLnBrk="1" hangingPunct="1">
              <a:lnSpc>
                <a:spcPct val="90000"/>
              </a:lnSpc>
            </a:pPr>
            <a:r>
              <a:rPr lang="en-US" altLang="en-US"/>
              <a:t>The transition pages of your IEP specifically address your interests and preferences, strengths, and needs about employment. </a:t>
            </a:r>
          </a:p>
          <a:p>
            <a:pPr eaLnBrk="1" hangingPunct="1">
              <a:lnSpc>
                <a:spcPct val="90000"/>
              </a:lnSpc>
            </a:pPr>
            <a:r>
              <a:rPr lang="en-US" altLang="en-US"/>
              <a:t>Find this section.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F04AE2-69EE-BFF3-712D-7DC0D58BF6E7}"/>
              </a:ext>
            </a:extLst>
          </p:cNvPr>
          <p:cNvSpPr>
            <a:spLocks noChangeArrowheads="1"/>
          </p:cNvSpPr>
          <p:nvPr>
            <p:ph type="ctrTitle"/>
          </p:nvPr>
        </p:nvSpPr>
        <p:spPr bwMode="auto">
          <a:xfrm>
            <a:off x="228600" y="3429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Gathering Input</a:t>
            </a:r>
          </a:p>
        </p:txBody>
      </p:sp>
      <p:sp>
        <p:nvSpPr>
          <p:cNvPr id="3075" name="Rectangle 3">
            <a:extLst>
              <a:ext uri="{FF2B5EF4-FFF2-40B4-BE49-F238E27FC236}">
                <a16:creationId xmlns:a16="http://schemas.microsoft.com/office/drawing/2014/main" id="{D23053BE-8DFF-52AB-919A-A6DF96271BEB}"/>
              </a:ext>
            </a:extLst>
          </p:cNvPr>
          <p:cNvSpPr>
            <a:spLocks noGrp="1" noChangeArrowheads="1"/>
          </p:cNvSpPr>
          <p:nvPr>
            <p:ph type="subTitle" idx="1"/>
          </p:nvPr>
        </p:nvSpPr>
        <p:spPr>
          <a:xfrm>
            <a:off x="457200" y="1371600"/>
            <a:ext cx="6629400" cy="2209800"/>
          </a:xfrm>
        </p:spPr>
        <p:txBody>
          <a:bodyPr/>
          <a:lstStyle/>
          <a:p>
            <a:pPr eaLnBrk="1" hangingPunct="1"/>
            <a:r>
              <a:rPr lang="en-US" altLang="en-US" sz="4000">
                <a:solidFill>
                  <a:srgbClr val="0000FF"/>
                </a:solidFill>
              </a:rPr>
              <a:t>Vision for Employment</a:t>
            </a:r>
          </a:p>
          <a:p>
            <a:pPr eaLnBrk="1" hangingPunct="1"/>
            <a:r>
              <a:rPr lang="en-US" altLang="en-US" sz="4000">
                <a:solidFill>
                  <a:srgbClr val="0000FF"/>
                </a:solidFill>
              </a:rPr>
              <a:t>Employment Strengths &amp; Needs</a:t>
            </a:r>
            <a:endParaRPr lang="en-US" altLang="en-US"/>
          </a:p>
        </p:txBody>
      </p:sp>
      <p:pic>
        <p:nvPicPr>
          <p:cNvPr id="3076" name="Picture 6">
            <a:extLst>
              <a:ext uri="{FF2B5EF4-FFF2-40B4-BE49-F238E27FC236}">
                <a16:creationId xmlns:a16="http://schemas.microsoft.com/office/drawing/2014/main" id="{3BAC2143-B354-C623-AE26-413508E53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91000"/>
            <a:ext cx="140176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a:extLst>
              <a:ext uri="{FF2B5EF4-FFF2-40B4-BE49-F238E27FC236}">
                <a16:creationId xmlns:a16="http://schemas.microsoft.com/office/drawing/2014/main" id="{4D4F938A-19CC-11BC-D212-E1DB1C5DD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191000"/>
            <a:ext cx="170497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C0508DC0-1FF9-10EC-2BC3-19C0AB8050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3810000"/>
            <a:ext cx="18145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DC9BA02D-BF56-7D14-6CF4-6E8D17B8EA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FCF223-9458-D04A-B23E-62BF0E03A2E5}" type="slidenum">
              <a:rPr lang="en-US" altLang="en-US" sz="1400"/>
              <a:pPr/>
              <a:t>19</a:t>
            </a:fld>
            <a:endParaRPr lang="en-US" altLang="en-US" sz="1400"/>
          </a:p>
        </p:txBody>
      </p:sp>
      <p:sp>
        <p:nvSpPr>
          <p:cNvPr id="21507" name="Rectangle 2">
            <a:extLst>
              <a:ext uri="{FF2B5EF4-FFF2-40B4-BE49-F238E27FC236}">
                <a16:creationId xmlns:a16="http://schemas.microsoft.com/office/drawing/2014/main" id="{AC90EE78-84AB-2485-D9F9-DE733FC992BE}"/>
              </a:ext>
            </a:extLst>
          </p:cNvPr>
          <p:cNvSpPr>
            <a:spLocks noGrp="1" noChangeArrowheads="1"/>
          </p:cNvSpPr>
          <p:nvPr>
            <p:ph type="title" idx="4294967295"/>
          </p:nvPr>
        </p:nvSpPr>
        <p:spPr bwMode="auto">
          <a:xfrm>
            <a:off x="457200" y="2209800"/>
            <a:ext cx="4648200" cy="434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4000" i="1"/>
              <a:t>How do you know what your employment-related preferences, interests, strengths and needs are?</a:t>
            </a:r>
            <a:endParaRPr lang="en-US" altLang="en-US"/>
          </a:p>
        </p:txBody>
      </p:sp>
      <p:sp>
        <p:nvSpPr>
          <p:cNvPr id="21508" name="Text Box 5">
            <a:extLst>
              <a:ext uri="{FF2B5EF4-FFF2-40B4-BE49-F238E27FC236}">
                <a16:creationId xmlns:a16="http://schemas.microsoft.com/office/drawing/2014/main" id="{F3320A6F-DEA8-4492-6C74-CC47128C991D}"/>
              </a:ext>
            </a:extLst>
          </p:cNvPr>
          <p:cNvSpPr txBox="1">
            <a:spLocks noChangeArrowheads="1"/>
          </p:cNvSpPr>
          <p:nvPr/>
        </p:nvSpPr>
        <p:spPr bwMode="auto">
          <a:xfrm>
            <a:off x="762000" y="1295400"/>
            <a:ext cx="5835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a:t>Transition Assessment</a:t>
            </a:r>
            <a:endParaRPr lang="en-US" altLang="en-US" sz="3600"/>
          </a:p>
        </p:txBody>
      </p:sp>
      <p:pic>
        <p:nvPicPr>
          <p:cNvPr id="21509" name="Picture 7" descr="job wanted">
            <a:extLst>
              <a:ext uri="{FF2B5EF4-FFF2-40B4-BE49-F238E27FC236}">
                <a16:creationId xmlns:a16="http://schemas.microsoft.com/office/drawing/2014/main" id="{522734F8-54B1-C97A-2EB9-7DDE642BC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09800"/>
            <a:ext cx="33051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8">
            <a:extLst>
              <a:ext uri="{FF2B5EF4-FFF2-40B4-BE49-F238E27FC236}">
                <a16:creationId xmlns:a16="http://schemas.microsoft.com/office/drawing/2014/main" id="{9648741F-1597-E84A-521E-7BBF9CFEECC9}"/>
              </a:ext>
            </a:extLst>
          </p:cNvPr>
          <p:cNvSpPr txBox="1">
            <a:spLocks noChangeArrowheads="1"/>
          </p:cNvSpPr>
          <p:nvPr/>
        </p:nvSpPr>
        <p:spPr bwMode="auto">
          <a:xfrm>
            <a:off x="457200" y="655320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676B5DB7-88C0-0ADE-84A6-82CE6FF7E5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D3E2C7-6932-1B4E-ABAB-7C0AF329CDA7}" type="slidenum">
              <a:rPr lang="en-US" altLang="en-US" sz="1400"/>
              <a:pPr/>
              <a:t>20</a:t>
            </a:fld>
            <a:endParaRPr lang="en-US" altLang="en-US" sz="1400"/>
          </a:p>
        </p:txBody>
      </p:sp>
      <p:sp>
        <p:nvSpPr>
          <p:cNvPr id="22531" name="Rectangle 2">
            <a:extLst>
              <a:ext uri="{FF2B5EF4-FFF2-40B4-BE49-F238E27FC236}">
                <a16:creationId xmlns:a16="http://schemas.microsoft.com/office/drawing/2014/main" id="{F2ED9CAB-B1AF-87CA-EB9F-328A1A2C1551}"/>
              </a:ext>
            </a:extLst>
          </p:cNvPr>
          <p:cNvSpPr>
            <a:spLocks noGrp="1" noChangeArrowheads="1"/>
          </p:cNvSpPr>
          <p:nvPr>
            <p:ph type="title"/>
          </p:nvPr>
        </p:nvSpPr>
        <p:spPr bwMode="auto">
          <a:xfrm>
            <a:off x="0" y="1524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Transition Assessment for Employment</a:t>
            </a:r>
            <a:endParaRPr lang="en-US" altLang="en-US"/>
          </a:p>
        </p:txBody>
      </p:sp>
      <p:sp>
        <p:nvSpPr>
          <p:cNvPr id="22532" name="Rectangle 3">
            <a:extLst>
              <a:ext uri="{FF2B5EF4-FFF2-40B4-BE49-F238E27FC236}">
                <a16:creationId xmlns:a16="http://schemas.microsoft.com/office/drawing/2014/main" id="{D92B037E-B714-E4A2-EA44-64BF1B27858B}"/>
              </a:ext>
            </a:extLst>
          </p:cNvPr>
          <p:cNvSpPr>
            <a:spLocks noGrp="1" noChangeArrowheads="1"/>
          </p:cNvSpPr>
          <p:nvPr>
            <p:ph type="body" idx="1"/>
          </p:nvPr>
        </p:nvSpPr>
        <p:spPr>
          <a:xfrm>
            <a:off x="685800" y="2971800"/>
            <a:ext cx="7772400" cy="3505200"/>
          </a:xfrm>
        </p:spPr>
        <p:txBody>
          <a:bodyPr/>
          <a:lstStyle/>
          <a:p>
            <a:pPr eaLnBrk="1" hangingPunct="1"/>
            <a:endParaRPr lang="en-US" altLang="en-US"/>
          </a:p>
          <a:p>
            <a:pPr eaLnBrk="1" hangingPunct="1"/>
            <a:r>
              <a:rPr lang="en-US" altLang="en-US"/>
              <a:t>The process of collecting information about your preferences, interests, strengths, and needs for employment.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12B5B10B-0F09-930A-AAAC-415CEA4397C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5FA6B0-A6E4-3549-9D54-5F8068E28D6D}" type="slidenum">
              <a:rPr lang="en-US" altLang="en-US" sz="1400"/>
              <a:pPr/>
              <a:t>21</a:t>
            </a:fld>
            <a:endParaRPr lang="en-US" altLang="en-US" sz="1400"/>
          </a:p>
        </p:txBody>
      </p:sp>
      <p:sp>
        <p:nvSpPr>
          <p:cNvPr id="23555" name="Rectangle 2">
            <a:extLst>
              <a:ext uri="{FF2B5EF4-FFF2-40B4-BE49-F238E27FC236}">
                <a16:creationId xmlns:a16="http://schemas.microsoft.com/office/drawing/2014/main" id="{1FB3A53C-AB04-5831-83DF-EE6AD14B0A85}"/>
              </a:ext>
            </a:extLst>
          </p:cNvPr>
          <p:cNvSpPr>
            <a:spLocks noGrp="1" noChangeArrowheads="1"/>
          </p:cNvSpPr>
          <p:nvPr>
            <p:ph type="title"/>
          </p:nvPr>
        </p:nvSpPr>
        <p:spPr bwMode="auto">
          <a:xfrm>
            <a:off x="304800" y="13716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Assessment</a:t>
            </a:r>
          </a:p>
        </p:txBody>
      </p:sp>
      <p:sp>
        <p:nvSpPr>
          <p:cNvPr id="23556" name="Rectangle 3">
            <a:extLst>
              <a:ext uri="{FF2B5EF4-FFF2-40B4-BE49-F238E27FC236}">
                <a16:creationId xmlns:a16="http://schemas.microsoft.com/office/drawing/2014/main" id="{128D71C4-8D1C-ABFC-323A-D5A8CF0E2F42}"/>
              </a:ext>
            </a:extLst>
          </p:cNvPr>
          <p:cNvSpPr>
            <a:spLocks noGrp="1" noChangeArrowheads="1"/>
          </p:cNvSpPr>
          <p:nvPr>
            <p:ph type="body" idx="1"/>
          </p:nvPr>
        </p:nvSpPr>
        <p:spPr>
          <a:xfrm>
            <a:off x="762000" y="2438400"/>
            <a:ext cx="7772400" cy="4114800"/>
          </a:xfrm>
        </p:spPr>
        <p:txBody>
          <a:bodyPr/>
          <a:lstStyle/>
          <a:p>
            <a:pPr eaLnBrk="1" hangingPunct="1"/>
            <a:r>
              <a:rPr lang="en-US" altLang="en-US"/>
              <a:t>Measures</a:t>
            </a:r>
            <a:r>
              <a:rPr lang="en-US" altLang="en-US" b="1"/>
              <a:t> </a:t>
            </a:r>
            <a:r>
              <a:rPr lang="en-US" altLang="en-US"/>
              <a:t>of your job interests, strengths, needs, and performance </a:t>
            </a:r>
          </a:p>
          <a:p>
            <a:pPr eaLnBrk="1" hangingPunct="1"/>
            <a:r>
              <a:rPr lang="en-US" altLang="en-US"/>
              <a:t>Job locations could be on school or in your community. </a:t>
            </a:r>
          </a:p>
          <a:p>
            <a:pPr eaLnBrk="1" hangingPunct="1"/>
            <a:r>
              <a:rPr lang="en-US" altLang="en-US"/>
              <a:t>Observations, on-the-job try-outs and internships, interviews, comments from supervisors, or paper/pencil tests.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20F403F5-E228-2BE2-F72A-C326545886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8FB009-6755-0E49-BD1C-B6E3AF4E5630}" type="slidenum">
              <a:rPr lang="en-US" altLang="en-US" sz="1400"/>
              <a:pPr/>
              <a:t>22</a:t>
            </a:fld>
            <a:endParaRPr lang="en-US" altLang="en-US" sz="1400"/>
          </a:p>
        </p:txBody>
      </p:sp>
      <p:sp>
        <p:nvSpPr>
          <p:cNvPr id="24579" name="Rectangle 2">
            <a:extLst>
              <a:ext uri="{FF2B5EF4-FFF2-40B4-BE49-F238E27FC236}">
                <a16:creationId xmlns:a16="http://schemas.microsoft.com/office/drawing/2014/main" id="{FEC73943-9507-E85B-1A38-05CF582E27A5}"/>
              </a:ext>
            </a:extLst>
          </p:cNvPr>
          <p:cNvSpPr>
            <a:spLocks noGrp="1" noChangeArrowheads="1"/>
          </p:cNvSpPr>
          <p:nvPr>
            <p:ph type="title"/>
          </p:nvPr>
        </p:nvSpPr>
        <p:spPr bwMode="auto">
          <a:xfrm>
            <a:off x="457200" y="1905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Functional Vocational Evaluation</a:t>
            </a:r>
            <a:endParaRPr lang="en-US" altLang="en-US"/>
          </a:p>
        </p:txBody>
      </p:sp>
      <p:sp>
        <p:nvSpPr>
          <p:cNvPr id="24580" name="Rectangle 3">
            <a:extLst>
              <a:ext uri="{FF2B5EF4-FFF2-40B4-BE49-F238E27FC236}">
                <a16:creationId xmlns:a16="http://schemas.microsoft.com/office/drawing/2014/main" id="{E84C2068-D337-952E-3C5D-360EE2BC2E01}"/>
              </a:ext>
            </a:extLst>
          </p:cNvPr>
          <p:cNvSpPr>
            <a:spLocks noGrp="1" noChangeArrowheads="1"/>
          </p:cNvSpPr>
          <p:nvPr>
            <p:ph type="body" idx="1"/>
          </p:nvPr>
        </p:nvSpPr>
        <p:spPr>
          <a:xfrm>
            <a:off x="304800" y="2971800"/>
            <a:ext cx="8686800" cy="3276600"/>
          </a:xfrm>
        </p:spPr>
        <p:txBody>
          <a:bodyPr/>
          <a:lstStyle/>
          <a:p>
            <a:pPr eaLnBrk="1" hangingPunct="1"/>
            <a:r>
              <a:rPr lang="en-US" altLang="en-US"/>
              <a:t>A transition service that matches your interests and skills to actual jobs, or that matches your needs with those of your family to jobs that you can do.</a:t>
            </a:r>
          </a:p>
          <a:p>
            <a:pPr eaLnBrk="1" hangingPunct="1"/>
            <a:r>
              <a:rPr lang="en-US" altLang="en-US"/>
              <a:t>Can be done at school, or in the community.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C1A440C0-DAA8-CB03-C159-9F1B05B8F4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71D395-6BD6-5341-AD47-77F74777529E}" type="slidenum">
              <a:rPr lang="en-US" altLang="en-US" sz="1400"/>
              <a:pPr/>
              <a:t>23</a:t>
            </a:fld>
            <a:endParaRPr lang="en-US" altLang="en-US" sz="1400"/>
          </a:p>
        </p:txBody>
      </p:sp>
      <p:sp>
        <p:nvSpPr>
          <p:cNvPr id="25603" name="Rectangle 2">
            <a:extLst>
              <a:ext uri="{FF2B5EF4-FFF2-40B4-BE49-F238E27FC236}">
                <a16:creationId xmlns:a16="http://schemas.microsoft.com/office/drawing/2014/main" id="{F2F09279-A906-FDBE-C804-5035848BBCAE}"/>
              </a:ext>
            </a:extLst>
          </p:cNvPr>
          <p:cNvSpPr>
            <a:spLocks noGrp="1" noChangeArrowheads="1"/>
          </p:cNvSpPr>
          <p:nvPr>
            <p:ph type="title"/>
          </p:nvPr>
        </p:nvSpPr>
        <p:spPr bwMode="auto">
          <a:xfrm>
            <a:off x="381000" y="13716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Present Levels Section </a:t>
            </a:r>
            <a:endParaRPr lang="en-US" altLang="en-US" sz="3200"/>
          </a:p>
        </p:txBody>
      </p:sp>
      <p:sp>
        <p:nvSpPr>
          <p:cNvPr id="25604" name="Rectangle 3">
            <a:extLst>
              <a:ext uri="{FF2B5EF4-FFF2-40B4-BE49-F238E27FC236}">
                <a16:creationId xmlns:a16="http://schemas.microsoft.com/office/drawing/2014/main" id="{04D03BFB-F6C7-29B4-F536-430AA1BA5349}"/>
              </a:ext>
            </a:extLst>
          </p:cNvPr>
          <p:cNvSpPr>
            <a:spLocks noGrp="1" noChangeArrowheads="1"/>
          </p:cNvSpPr>
          <p:nvPr>
            <p:ph type="body" idx="1"/>
          </p:nvPr>
        </p:nvSpPr>
        <p:spPr>
          <a:xfrm>
            <a:off x="381000" y="2971800"/>
            <a:ext cx="7772400" cy="2971800"/>
          </a:xfrm>
        </p:spPr>
        <p:txBody>
          <a:bodyPr/>
          <a:lstStyle/>
          <a:p>
            <a:pPr eaLnBrk="1" hangingPunct="1"/>
            <a:r>
              <a:rPr lang="en-US" altLang="en-US" sz="2800"/>
              <a:t>A written statement that combines information gathered from assessments and your thoughts about  your employment interests, strengths and needs.</a:t>
            </a:r>
          </a:p>
          <a:p>
            <a:pPr eaLnBrk="1" hangingPunct="1"/>
            <a:endParaRPr lang="en-US" altLang="en-US" sz="2800"/>
          </a:p>
          <a:p>
            <a:pPr eaLnBrk="1" hangingPunct="1"/>
            <a:endParaRPr lang="en-US" altLang="en-US" sz="2800"/>
          </a:p>
        </p:txBody>
      </p:sp>
      <p:sp>
        <p:nvSpPr>
          <p:cNvPr id="25605" name="Rectangle 4">
            <a:extLst>
              <a:ext uri="{FF2B5EF4-FFF2-40B4-BE49-F238E27FC236}">
                <a16:creationId xmlns:a16="http://schemas.microsoft.com/office/drawing/2014/main" id="{041AE9CE-5418-72CF-9E57-EF8229C0DB01}"/>
              </a:ext>
            </a:extLst>
          </p:cNvPr>
          <p:cNvSpPr>
            <a:spLocks noChangeArrowheads="1"/>
          </p:cNvSpPr>
          <p:nvPr/>
        </p:nvSpPr>
        <p:spPr bwMode="auto">
          <a:xfrm>
            <a:off x="533400" y="2160588"/>
            <a:ext cx="2179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May include: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1F20234-CA1A-9909-0407-41F505B6A64D}"/>
              </a:ext>
            </a:extLst>
          </p:cNvPr>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pic>
        <p:nvPicPr>
          <p:cNvPr id="26627" name="Picture 3">
            <a:extLst>
              <a:ext uri="{FF2B5EF4-FFF2-40B4-BE49-F238E27FC236}">
                <a16:creationId xmlns:a16="http://schemas.microsoft.com/office/drawing/2014/main" id="{57E776FC-7C78-9D92-8BF5-71FF2F8AE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43300" cy="35052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28" name="Text Box 5">
            <a:extLst>
              <a:ext uri="{FF2B5EF4-FFF2-40B4-BE49-F238E27FC236}">
                <a16:creationId xmlns:a16="http://schemas.microsoft.com/office/drawing/2014/main" id="{285AC3B9-1AF2-F819-40D8-FC4F4CA97C9B}"/>
              </a:ext>
            </a:extLst>
          </p:cNvPr>
          <p:cNvSpPr txBox="1">
            <a:spLocks noChangeArrowheads="1"/>
          </p:cNvSpPr>
          <p:nvPr/>
        </p:nvSpPr>
        <p:spPr bwMode="auto">
          <a:xfrm>
            <a:off x="4114800" y="990600"/>
            <a:ext cx="4492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You’ll gather information so</a:t>
            </a:r>
          </a:p>
          <a:p>
            <a:r>
              <a:rPr lang="en-US" altLang="en-US" sz="2800"/>
              <a:t>that you can develop</a:t>
            </a:r>
          </a:p>
          <a:p>
            <a:r>
              <a:rPr lang="en-US" altLang="en-US" sz="2800"/>
              <a:t>a shared employment</a:t>
            </a:r>
          </a:p>
          <a:p>
            <a:r>
              <a:rPr lang="en-US" altLang="en-US" sz="2800"/>
              <a:t>vision with your family</a:t>
            </a:r>
            <a:r>
              <a:rPr lang="en-US" altLang="en-US"/>
              <a:t>.</a:t>
            </a:r>
          </a:p>
        </p:txBody>
      </p:sp>
      <p:sp>
        <p:nvSpPr>
          <p:cNvPr id="26629" name="Text Box 6">
            <a:extLst>
              <a:ext uri="{FF2B5EF4-FFF2-40B4-BE49-F238E27FC236}">
                <a16:creationId xmlns:a16="http://schemas.microsoft.com/office/drawing/2014/main" id="{B8664CBE-7B72-585E-1DEC-208D25BD3F99}"/>
              </a:ext>
            </a:extLst>
          </p:cNvPr>
          <p:cNvSpPr txBox="1">
            <a:spLocks noChangeArrowheads="1"/>
          </p:cNvSpPr>
          <p:nvPr/>
        </p:nvSpPr>
        <p:spPr bwMode="auto">
          <a:xfrm>
            <a:off x="2209800" y="3886200"/>
            <a:ext cx="5046663"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This process will help you:</a:t>
            </a:r>
          </a:p>
          <a:p>
            <a:pPr>
              <a:buFont typeface="Arial" panose="020B0604020202020204" pitchFamily="34" charset="0"/>
              <a:buAutoNum type="arabicPeriod"/>
            </a:pPr>
            <a:r>
              <a:rPr lang="en-US" altLang="en-US"/>
              <a:t>Set employment goals.</a:t>
            </a:r>
            <a:endParaRPr lang="en-US" altLang="en-US" sz="2800"/>
          </a:p>
          <a:p>
            <a:pPr>
              <a:buFont typeface="Arial" panose="020B0604020202020204" pitchFamily="34" charset="0"/>
              <a:buAutoNum type="arabicPeriod"/>
            </a:pPr>
            <a:r>
              <a:rPr lang="en-US" altLang="en-US"/>
              <a:t>Develop an employment plan.</a:t>
            </a:r>
          </a:p>
          <a:p>
            <a:pPr>
              <a:buFont typeface="Arial" panose="020B0604020202020204" pitchFamily="34" charset="0"/>
              <a:buAutoNum type="arabicPeriod"/>
            </a:pPr>
            <a:r>
              <a:rPr lang="en-US" altLang="en-US"/>
              <a:t>Manage your employment plan.</a:t>
            </a:r>
          </a:p>
          <a:p>
            <a:pPr>
              <a:buFont typeface="Arial" panose="020B0604020202020204" pitchFamily="34" charset="0"/>
              <a:buAutoNum type="arabicPeriod"/>
            </a:pPr>
            <a:r>
              <a:rPr lang="en-US" altLang="en-US"/>
              <a:t>Reflect and adjust your plan with</a:t>
            </a:r>
          </a:p>
          <a:p>
            <a:pPr>
              <a:buFont typeface="Arial" panose="020B0604020202020204" pitchFamily="34" charset="0"/>
              <a:buNone/>
            </a:pPr>
            <a:r>
              <a:rPr lang="en-US" altLang="en-US"/>
              <a:t>     your family.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9DC83CD2-B3C1-49CA-B37D-FD7FEE3680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5230EB-DBDB-734F-A1DF-9493CC1C6D4A}" type="slidenum">
              <a:rPr lang="en-US" altLang="en-US" sz="1400"/>
              <a:pPr/>
              <a:t>25</a:t>
            </a:fld>
            <a:endParaRPr lang="en-US" altLang="en-US" sz="1400"/>
          </a:p>
        </p:txBody>
      </p:sp>
      <p:sp>
        <p:nvSpPr>
          <p:cNvPr id="27651" name="Rectangle 2">
            <a:extLst>
              <a:ext uri="{FF2B5EF4-FFF2-40B4-BE49-F238E27FC236}">
                <a16:creationId xmlns:a16="http://schemas.microsoft.com/office/drawing/2014/main" id="{30396A1C-1B47-A87C-BAD1-D0E0AF93529D}"/>
              </a:ext>
            </a:extLst>
          </p:cNvPr>
          <p:cNvSpPr>
            <a:spLocks noGrp="1" noChangeArrowheads="1"/>
          </p:cNvSpPr>
          <p:nvPr>
            <p:ph type="title"/>
          </p:nvPr>
        </p:nvSpPr>
        <p:spPr bwMode="auto">
          <a:xfrm>
            <a:off x="457200" y="14478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Activity: </a:t>
            </a:r>
            <a:r>
              <a:rPr lang="en-US" altLang="en-US" sz="4000"/>
              <a:t>Putting it all Together</a:t>
            </a:r>
            <a:endParaRPr lang="en-US" altLang="en-US"/>
          </a:p>
        </p:txBody>
      </p:sp>
      <p:sp>
        <p:nvSpPr>
          <p:cNvPr id="27652" name="Rectangle 3">
            <a:extLst>
              <a:ext uri="{FF2B5EF4-FFF2-40B4-BE49-F238E27FC236}">
                <a16:creationId xmlns:a16="http://schemas.microsoft.com/office/drawing/2014/main" id="{0314E700-F1FF-9D4A-EEAF-93701ECF9F10}"/>
              </a:ext>
            </a:extLst>
          </p:cNvPr>
          <p:cNvSpPr>
            <a:spLocks noGrp="1" noChangeArrowheads="1"/>
          </p:cNvSpPr>
          <p:nvPr>
            <p:ph type="body" idx="1"/>
          </p:nvPr>
        </p:nvSpPr>
        <p:spPr>
          <a:xfrm>
            <a:off x="304800" y="2209800"/>
            <a:ext cx="7772400" cy="3276600"/>
          </a:xfrm>
        </p:spPr>
        <p:txBody>
          <a:bodyPr/>
          <a:lstStyle/>
          <a:p>
            <a:pPr eaLnBrk="1" hangingPunct="1">
              <a:lnSpc>
                <a:spcPct val="90000"/>
              </a:lnSpc>
            </a:pPr>
            <a:endParaRPr lang="en-US" altLang="en-US" sz="2800"/>
          </a:p>
          <a:p>
            <a:pPr eaLnBrk="1" hangingPunct="1">
              <a:lnSpc>
                <a:spcPct val="90000"/>
              </a:lnSpc>
            </a:pPr>
            <a:r>
              <a:rPr lang="en-US" altLang="en-US" sz="2800"/>
              <a:t>Let’s review how to use the </a:t>
            </a:r>
            <a:r>
              <a:rPr lang="en-US" altLang="en-US" sz="2800" i="1"/>
              <a:t>Input Circle</a:t>
            </a:r>
            <a:r>
              <a:rPr lang="en-US" altLang="en-US" sz="2800"/>
              <a:t> </a:t>
            </a:r>
          </a:p>
          <a:p>
            <a:pPr eaLnBrk="1" hangingPunct="1">
              <a:lnSpc>
                <a:spcPct val="90000"/>
              </a:lnSpc>
            </a:pPr>
            <a:r>
              <a:rPr lang="en-US" altLang="en-US" sz="2800"/>
              <a:t>Then, we’ll see an example of a student using  the </a:t>
            </a:r>
            <a:r>
              <a:rPr lang="en-US" altLang="en-US" sz="2800" i="1"/>
              <a:t>Input Circle</a:t>
            </a:r>
            <a:r>
              <a:rPr lang="en-US" altLang="en-US" sz="2800"/>
              <a:t> to detail his interests, strengths, and needs regarding his employment vision.</a:t>
            </a:r>
          </a:p>
          <a:p>
            <a:pPr eaLnBrk="1" hangingPunct="1">
              <a:lnSpc>
                <a:spcPct val="90000"/>
              </a:lnSpc>
              <a:buFontTx/>
              <a:buNone/>
            </a:pPr>
            <a:endParaRPr lang="en-US" altLang="en-US" sz="2800"/>
          </a:p>
        </p:txBody>
      </p:sp>
      <p:pic>
        <p:nvPicPr>
          <p:cNvPr id="27653" name="Picture 4">
            <a:extLst>
              <a:ext uri="{FF2B5EF4-FFF2-40B4-BE49-F238E27FC236}">
                <a16:creationId xmlns:a16="http://schemas.microsoft.com/office/drawing/2014/main" id="{8536F1A9-E552-E17D-44C4-5147AC754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95800"/>
            <a:ext cx="33686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F74A1EAC-687B-5D8E-7D22-4E7C13E7F5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4D4422-D59F-EB41-9EBF-8B3236935AB4}" type="slidenum">
              <a:rPr lang="en-US" altLang="en-US" sz="1400"/>
              <a:pPr/>
              <a:t>26</a:t>
            </a:fld>
            <a:endParaRPr lang="en-US" altLang="en-US" sz="1400"/>
          </a:p>
        </p:txBody>
      </p:sp>
      <p:sp>
        <p:nvSpPr>
          <p:cNvPr id="28675" name="Rectangle 2">
            <a:extLst>
              <a:ext uri="{FF2B5EF4-FFF2-40B4-BE49-F238E27FC236}">
                <a16:creationId xmlns:a16="http://schemas.microsoft.com/office/drawing/2014/main" id="{F71A6F0E-E82F-CA1E-9D33-EA34410A9EE2}"/>
              </a:ext>
            </a:extLst>
          </p:cNvPr>
          <p:cNvSpPr>
            <a:spLocks noGrp="1" noChangeArrowheads="1"/>
          </p:cNvSpPr>
          <p:nvPr>
            <p:ph type="title"/>
          </p:nvPr>
        </p:nvSpPr>
        <p:spPr bwMode="auto">
          <a:xfrm>
            <a:off x="4343400" y="2362200"/>
            <a:ext cx="4114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a:t>Input Circle</a:t>
            </a:r>
            <a:endParaRPr lang="en-US" altLang="en-US"/>
          </a:p>
        </p:txBody>
      </p:sp>
      <p:sp>
        <p:nvSpPr>
          <p:cNvPr id="28676" name="Rectangle 3">
            <a:extLst>
              <a:ext uri="{FF2B5EF4-FFF2-40B4-BE49-F238E27FC236}">
                <a16:creationId xmlns:a16="http://schemas.microsoft.com/office/drawing/2014/main" id="{2E18EE6B-D459-61CB-6078-BEEF3DEA1BED}"/>
              </a:ext>
            </a:extLst>
          </p:cNvPr>
          <p:cNvSpPr>
            <a:spLocks noGrp="1" noChangeArrowheads="1"/>
          </p:cNvSpPr>
          <p:nvPr>
            <p:ph type="body" idx="1"/>
          </p:nvPr>
        </p:nvSpPr>
        <p:spPr>
          <a:xfrm>
            <a:off x="1371600" y="4800600"/>
            <a:ext cx="7772400" cy="2057400"/>
          </a:xfrm>
        </p:spPr>
        <p:txBody>
          <a:bodyPr/>
          <a:lstStyle/>
          <a:p>
            <a:pPr eaLnBrk="1" hangingPunct="1">
              <a:lnSpc>
                <a:spcPct val="90000"/>
              </a:lnSpc>
            </a:pPr>
            <a:r>
              <a:rPr lang="en-US" altLang="en-US" sz="2800"/>
              <a:t>The Input Circle helps pull your thoughts together for your transition planning meeting.</a:t>
            </a:r>
          </a:p>
          <a:p>
            <a:pPr eaLnBrk="1" hangingPunct="1">
              <a:lnSpc>
                <a:spcPct val="90000"/>
              </a:lnSpc>
            </a:pPr>
            <a:r>
              <a:rPr lang="en-US" altLang="en-US" sz="2800"/>
              <a:t>It helps clarify your thoughts so you can talk about your employment vision.</a:t>
            </a:r>
          </a:p>
          <a:p>
            <a:pPr eaLnBrk="1" hangingPunct="1">
              <a:lnSpc>
                <a:spcPct val="90000"/>
              </a:lnSpc>
              <a:buFontTx/>
              <a:buNone/>
            </a:pPr>
            <a:endParaRPr lang="en-US" altLang="en-US" sz="2800"/>
          </a:p>
        </p:txBody>
      </p:sp>
      <p:pic>
        <p:nvPicPr>
          <p:cNvPr id="28677" name="Picture 4">
            <a:extLst>
              <a:ext uri="{FF2B5EF4-FFF2-40B4-BE49-F238E27FC236}">
                <a16:creationId xmlns:a16="http://schemas.microsoft.com/office/drawing/2014/main" id="{CFF36DA6-8F6F-0346-70A6-4A24C4AAC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31257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29CB7988-F14A-CA12-04EA-BDA6BADA07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C2FFF3-97D8-D74F-99D2-528580C5CDDB}" type="slidenum">
              <a:rPr lang="en-US" altLang="en-US" sz="1400"/>
              <a:pPr/>
              <a:t>27</a:t>
            </a:fld>
            <a:endParaRPr lang="en-US" altLang="en-US" sz="1400"/>
          </a:p>
        </p:txBody>
      </p:sp>
      <p:sp>
        <p:nvSpPr>
          <p:cNvPr id="15362" name="Rectangle 2">
            <a:extLst>
              <a:ext uri="{FF2B5EF4-FFF2-40B4-BE49-F238E27FC236}">
                <a16:creationId xmlns:a16="http://schemas.microsoft.com/office/drawing/2014/main" id="{46D1428A-4451-0EB7-9B7A-A50A2432041F}"/>
              </a:ext>
            </a:extLst>
          </p:cNvPr>
          <p:cNvSpPr>
            <a:spLocks noGrp="1" noChangeArrowheads="1"/>
          </p:cNvSpPr>
          <p:nvPr>
            <p:ph type="title"/>
          </p:nvPr>
        </p:nvSpPr>
        <p:spPr bwMode="auto">
          <a:xfrm>
            <a:off x="228600" y="1219200"/>
            <a:ext cx="365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a:t>Input Circles</a:t>
            </a:r>
          </a:p>
        </p:txBody>
      </p:sp>
      <p:sp>
        <p:nvSpPr>
          <p:cNvPr id="15363" name="Rectangle 3">
            <a:extLst>
              <a:ext uri="{FF2B5EF4-FFF2-40B4-BE49-F238E27FC236}">
                <a16:creationId xmlns:a16="http://schemas.microsoft.com/office/drawing/2014/main" id="{ECB5B94F-79F0-1E1D-C34A-9763CF4AD6E3}"/>
              </a:ext>
            </a:extLst>
          </p:cNvPr>
          <p:cNvSpPr>
            <a:spLocks noGrp="1" noChangeArrowheads="1"/>
          </p:cNvSpPr>
          <p:nvPr>
            <p:ph type="body" idx="1"/>
          </p:nvPr>
        </p:nvSpPr>
        <p:spPr>
          <a:xfrm>
            <a:off x="304800" y="1981200"/>
            <a:ext cx="3048000" cy="4648200"/>
          </a:xfrm>
        </p:spPr>
        <p:txBody>
          <a:bodyPr/>
          <a:lstStyle/>
          <a:p>
            <a:pPr eaLnBrk="1" hangingPunct="1"/>
            <a:endParaRPr lang="en-US" altLang="en-US" sz="2800"/>
          </a:p>
          <a:p>
            <a:pPr eaLnBrk="1" hangingPunct="1"/>
            <a:r>
              <a:rPr lang="en-US" altLang="en-US" sz="2800"/>
              <a:t>You gathered information about your disability in the Awareness lesson.</a:t>
            </a:r>
          </a:p>
          <a:p>
            <a:pPr eaLnBrk="1" hangingPunct="1"/>
            <a:r>
              <a:rPr lang="en-US" altLang="en-US" sz="2800" i="1"/>
              <a:t>Let’s review what goes in each section.</a:t>
            </a:r>
            <a:endParaRPr lang="en-US" altLang="en-US" sz="3600"/>
          </a:p>
        </p:txBody>
      </p:sp>
      <p:pic>
        <p:nvPicPr>
          <p:cNvPr id="29701" name="Picture 9">
            <a:extLst>
              <a:ext uri="{FF2B5EF4-FFF2-40B4-BE49-F238E27FC236}">
                <a16:creationId xmlns:a16="http://schemas.microsoft.com/office/drawing/2014/main" id="{E9BBB014-E104-F375-C6F9-401E8F746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447800"/>
            <a:ext cx="52959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a:extLst>
              <a:ext uri="{FF2B5EF4-FFF2-40B4-BE49-F238E27FC236}">
                <a16:creationId xmlns:a16="http://schemas.microsoft.com/office/drawing/2014/main" id="{81494C4B-7DD5-D32C-126E-622238863946}"/>
              </a:ext>
            </a:extLst>
          </p:cNvPr>
          <p:cNvSpPr txBox="1">
            <a:spLocks noChangeArrowheads="1"/>
          </p:cNvSpPr>
          <p:nvPr/>
        </p:nvSpPr>
        <p:spPr bwMode="auto">
          <a:xfrm>
            <a:off x="4191000" y="2362200"/>
            <a:ext cx="170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Information</a:t>
            </a:r>
          </a:p>
          <a:p>
            <a:r>
              <a:rPr lang="en-US" altLang="en-US">
                <a:solidFill>
                  <a:srgbClr val="0000FF"/>
                </a:solidFill>
              </a:rPr>
              <a:t>from you</a:t>
            </a:r>
            <a:endParaRPr lang="en-US" altLang="en-US" sz="2000"/>
          </a:p>
        </p:txBody>
      </p:sp>
      <p:sp>
        <p:nvSpPr>
          <p:cNvPr id="15366" name="Text Box 6">
            <a:extLst>
              <a:ext uri="{FF2B5EF4-FFF2-40B4-BE49-F238E27FC236}">
                <a16:creationId xmlns:a16="http://schemas.microsoft.com/office/drawing/2014/main" id="{6C00C889-8F0F-5EBB-91C4-FD7A1BAD7F79}"/>
              </a:ext>
            </a:extLst>
          </p:cNvPr>
          <p:cNvSpPr txBox="1">
            <a:spLocks noChangeArrowheads="1"/>
          </p:cNvSpPr>
          <p:nvPr/>
        </p:nvSpPr>
        <p:spPr bwMode="auto">
          <a:xfrm>
            <a:off x="6705600" y="2362200"/>
            <a:ext cx="1895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Information</a:t>
            </a:r>
          </a:p>
          <a:p>
            <a:r>
              <a:rPr lang="en-US" altLang="en-US">
                <a:solidFill>
                  <a:srgbClr val="0000FF"/>
                </a:solidFill>
              </a:rPr>
              <a:t>     from your</a:t>
            </a:r>
          </a:p>
          <a:p>
            <a:r>
              <a:rPr lang="en-US" altLang="en-US">
                <a:solidFill>
                  <a:srgbClr val="0000FF"/>
                </a:solidFill>
              </a:rPr>
              <a:t>         family.</a:t>
            </a:r>
          </a:p>
        </p:txBody>
      </p:sp>
      <p:sp>
        <p:nvSpPr>
          <p:cNvPr id="15367" name="Text Box 7">
            <a:extLst>
              <a:ext uri="{FF2B5EF4-FFF2-40B4-BE49-F238E27FC236}">
                <a16:creationId xmlns:a16="http://schemas.microsoft.com/office/drawing/2014/main" id="{997D5A52-03AC-D224-DE42-F0AD0780F514}"/>
              </a:ext>
            </a:extLst>
          </p:cNvPr>
          <p:cNvSpPr txBox="1">
            <a:spLocks noChangeArrowheads="1"/>
          </p:cNvSpPr>
          <p:nvPr/>
        </p:nvSpPr>
        <p:spPr bwMode="auto">
          <a:xfrm>
            <a:off x="5181600" y="5638800"/>
            <a:ext cx="2403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Information from</a:t>
            </a:r>
          </a:p>
          <a:p>
            <a:r>
              <a:rPr lang="en-US" altLang="en-US">
                <a:solidFill>
                  <a:srgbClr val="0000FF"/>
                </a:solidFill>
              </a:rPr>
              <a:t>your teachers.</a:t>
            </a:r>
          </a:p>
        </p:txBody>
      </p:sp>
      <p:sp>
        <p:nvSpPr>
          <p:cNvPr id="15368" name="Text Box 8">
            <a:extLst>
              <a:ext uri="{FF2B5EF4-FFF2-40B4-BE49-F238E27FC236}">
                <a16:creationId xmlns:a16="http://schemas.microsoft.com/office/drawing/2014/main" id="{E28BA1B0-0AEE-0325-A76C-BEDB4DC54B9C}"/>
              </a:ext>
            </a:extLst>
          </p:cNvPr>
          <p:cNvSpPr txBox="1">
            <a:spLocks noChangeArrowheads="1"/>
          </p:cNvSpPr>
          <p:nvPr/>
        </p:nvSpPr>
        <p:spPr bwMode="auto">
          <a:xfrm>
            <a:off x="5105400" y="3276600"/>
            <a:ext cx="22685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Statement that</a:t>
            </a:r>
          </a:p>
          <a:p>
            <a:r>
              <a:rPr lang="en-US" altLang="en-US">
                <a:solidFill>
                  <a:srgbClr val="0000FF"/>
                </a:solidFill>
              </a:rPr>
              <a:t>combines your </a:t>
            </a:r>
          </a:p>
          <a:p>
            <a:r>
              <a:rPr lang="en-US" altLang="en-US">
                <a:solidFill>
                  <a:srgbClr val="0000FF"/>
                </a:solidFill>
              </a:rPr>
              <a:t>Ideas and input</a:t>
            </a:r>
          </a:p>
          <a:p>
            <a:r>
              <a:rPr lang="en-US" altLang="en-US">
                <a:solidFill>
                  <a:srgbClr val="0000FF"/>
                </a:solidFill>
              </a:rPr>
              <a:t>with family’s </a:t>
            </a:r>
            <a:r>
              <a:rPr lang="en-US" altLang="en-US" sz="2300">
                <a:solidFill>
                  <a:srgbClr val="0000FF"/>
                </a:solidFill>
              </a:rPr>
              <a:t>&amp;</a:t>
            </a:r>
            <a:endParaRPr lang="en-US" altLang="en-US">
              <a:solidFill>
                <a:srgbClr val="0000FF"/>
              </a:solidFill>
            </a:endParaRPr>
          </a:p>
          <a:p>
            <a:r>
              <a:rPr lang="en-US" altLang="en-US">
                <a:solidFill>
                  <a:srgbClr val="0000FF"/>
                </a:solidFill>
              </a:rPr>
              <a:t>   teachers’.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P spid="15365" grpId="0"/>
      <p:bldP spid="15366" grpId="0"/>
      <p:bldP spid="15367" grpId="0"/>
      <p:bldP spid="1536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D25FB176-D1D0-9041-4DA9-E30DE8D82C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4F1904-43A4-C040-A235-1EDCDCDF1526}" type="slidenum">
              <a:rPr lang="en-US" altLang="en-US" sz="1400"/>
              <a:pPr/>
              <a:t>28</a:t>
            </a:fld>
            <a:endParaRPr lang="en-US" altLang="en-US" sz="1400"/>
          </a:p>
        </p:txBody>
      </p:sp>
      <p:sp>
        <p:nvSpPr>
          <p:cNvPr id="30723" name="Rectangle 2">
            <a:extLst>
              <a:ext uri="{FF2B5EF4-FFF2-40B4-BE49-F238E27FC236}">
                <a16:creationId xmlns:a16="http://schemas.microsoft.com/office/drawing/2014/main" id="{797FDBC1-298A-F16F-E959-4B2DF05EB6DA}"/>
              </a:ext>
            </a:extLst>
          </p:cNvPr>
          <p:cNvSpPr>
            <a:spLocks noGrp="1" noChangeArrowheads="1"/>
          </p:cNvSpPr>
          <p:nvPr>
            <p:ph type="title"/>
          </p:nvPr>
        </p:nvSpPr>
        <p:spPr bwMode="auto">
          <a:xfrm>
            <a:off x="609600" y="1295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Case Study 1</a:t>
            </a:r>
          </a:p>
        </p:txBody>
      </p:sp>
      <p:sp>
        <p:nvSpPr>
          <p:cNvPr id="30724" name="Rectangle 3">
            <a:extLst>
              <a:ext uri="{FF2B5EF4-FFF2-40B4-BE49-F238E27FC236}">
                <a16:creationId xmlns:a16="http://schemas.microsoft.com/office/drawing/2014/main" id="{4DD69F5C-5864-DD54-CEF0-5F0DE8AB9ECF}"/>
              </a:ext>
            </a:extLst>
          </p:cNvPr>
          <p:cNvSpPr>
            <a:spLocks noGrp="1" noChangeArrowheads="1"/>
          </p:cNvSpPr>
          <p:nvPr>
            <p:ph type="body" idx="1"/>
          </p:nvPr>
        </p:nvSpPr>
        <p:spPr>
          <a:xfrm>
            <a:off x="3962400" y="3200400"/>
            <a:ext cx="4876800" cy="1905000"/>
          </a:xfrm>
        </p:spPr>
        <p:txBody>
          <a:bodyPr/>
          <a:lstStyle/>
          <a:p>
            <a:pPr eaLnBrk="1" hangingPunct="1"/>
            <a:r>
              <a:rPr lang="en-US" altLang="en-US" sz="2800"/>
              <a:t>Bob is a 17 year old boy in 11th grade who has a learning disability. </a:t>
            </a:r>
          </a:p>
          <a:p>
            <a:pPr eaLnBrk="1" hangingPunct="1"/>
            <a:endParaRPr lang="en-US" altLang="en-US" sz="2800"/>
          </a:p>
        </p:txBody>
      </p:sp>
      <p:pic>
        <p:nvPicPr>
          <p:cNvPr id="30725" name="Picture 5" descr="23738426">
            <a:extLst>
              <a:ext uri="{FF2B5EF4-FFF2-40B4-BE49-F238E27FC236}">
                <a16:creationId xmlns:a16="http://schemas.microsoft.com/office/drawing/2014/main" id="{17A9CBD7-0F3E-9649-1A64-17D4F0438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28098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a:extLst>
              <a:ext uri="{FF2B5EF4-FFF2-40B4-BE49-F238E27FC236}">
                <a16:creationId xmlns:a16="http://schemas.microsoft.com/office/drawing/2014/main" id="{DA60A8D7-96F7-B044-6918-3CF18C222E41}"/>
              </a:ext>
            </a:extLst>
          </p:cNvPr>
          <p:cNvSpPr txBox="1">
            <a:spLocks noChangeArrowheads="1"/>
          </p:cNvSpPr>
          <p:nvPr/>
        </p:nvSpPr>
        <p:spPr bwMode="auto">
          <a:xfrm>
            <a:off x="457200" y="655320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124A3C46-8043-1EA0-50BE-99124687D0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1839E5-D959-1B40-BFB9-D7655087497D}" type="slidenum">
              <a:rPr lang="en-US" altLang="en-US" sz="1400"/>
              <a:pPr/>
              <a:t>2</a:t>
            </a:fld>
            <a:endParaRPr lang="en-US" altLang="en-US" sz="1400"/>
          </a:p>
        </p:txBody>
      </p:sp>
      <p:sp>
        <p:nvSpPr>
          <p:cNvPr id="4099" name="Rectangle 2">
            <a:extLst>
              <a:ext uri="{FF2B5EF4-FFF2-40B4-BE49-F238E27FC236}">
                <a16:creationId xmlns:a16="http://schemas.microsoft.com/office/drawing/2014/main" id="{AE13C0FB-C3C5-113F-EC45-6391F695B0ED}"/>
              </a:ext>
            </a:extLst>
          </p:cNvPr>
          <p:cNvSpPr>
            <a:spLocks noGrp="1" noChangeArrowheads="1"/>
          </p:cNvSpPr>
          <p:nvPr>
            <p:ph type="title"/>
          </p:nvPr>
        </p:nvSpPr>
        <p:spPr bwMode="auto">
          <a:xfrm>
            <a:off x="838200" y="1219200"/>
            <a:ext cx="6705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Input Circle</a:t>
            </a:r>
          </a:p>
        </p:txBody>
      </p:sp>
      <p:pic>
        <p:nvPicPr>
          <p:cNvPr id="4100" name="Picture 4">
            <a:extLst>
              <a:ext uri="{FF2B5EF4-FFF2-40B4-BE49-F238E27FC236}">
                <a16:creationId xmlns:a16="http://schemas.microsoft.com/office/drawing/2014/main" id="{4FF60F1D-8761-3A77-7046-D7CA9481537F}"/>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057400" y="2057400"/>
            <a:ext cx="4394200" cy="4495800"/>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DE49CBA4-F917-801D-5A93-268F16B9F3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F55575-F3E8-5145-9F9B-1B389A406027}" type="slidenum">
              <a:rPr lang="en-US" altLang="en-US" sz="1400"/>
              <a:pPr/>
              <a:t>29</a:t>
            </a:fld>
            <a:endParaRPr lang="en-US" altLang="en-US" sz="1400"/>
          </a:p>
        </p:txBody>
      </p:sp>
      <p:sp>
        <p:nvSpPr>
          <p:cNvPr id="31747" name="Rectangle 2">
            <a:extLst>
              <a:ext uri="{FF2B5EF4-FFF2-40B4-BE49-F238E27FC236}">
                <a16:creationId xmlns:a16="http://schemas.microsoft.com/office/drawing/2014/main" id="{AB5C95B2-3B2C-828C-9EBD-3FA4A0DB9E18}"/>
              </a:ext>
            </a:extLst>
          </p:cNvPr>
          <p:cNvSpPr>
            <a:spLocks noGrp="1" noChangeArrowheads="1"/>
          </p:cNvSpPr>
          <p:nvPr>
            <p:ph type="title"/>
          </p:nvPr>
        </p:nvSpPr>
        <p:spPr bwMode="auto">
          <a:xfrm>
            <a:off x="609600" y="1219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Employment Interests</a:t>
            </a:r>
          </a:p>
        </p:txBody>
      </p:sp>
      <p:sp>
        <p:nvSpPr>
          <p:cNvPr id="31748" name="Rectangle 3">
            <a:extLst>
              <a:ext uri="{FF2B5EF4-FFF2-40B4-BE49-F238E27FC236}">
                <a16:creationId xmlns:a16="http://schemas.microsoft.com/office/drawing/2014/main" id="{89E271CA-2F61-5C5D-2EC0-88ABC9038EF1}"/>
              </a:ext>
            </a:extLst>
          </p:cNvPr>
          <p:cNvSpPr>
            <a:spLocks noGrp="1" noChangeArrowheads="1"/>
          </p:cNvSpPr>
          <p:nvPr>
            <p:ph type="body" sz="half" idx="1"/>
          </p:nvPr>
        </p:nvSpPr>
        <p:spPr>
          <a:xfrm>
            <a:off x="685800" y="2209800"/>
            <a:ext cx="3810000" cy="4114800"/>
          </a:xfrm>
        </p:spPr>
        <p:txBody>
          <a:bodyPr/>
          <a:lstStyle/>
          <a:p>
            <a:pPr eaLnBrk="1" hangingPunct="1"/>
            <a:r>
              <a:rPr lang="en-US" altLang="en-US" sz="2000"/>
              <a:t>Bob wrote a statement about the things he was interested in doing.</a:t>
            </a:r>
          </a:p>
          <a:p>
            <a:pPr eaLnBrk="1" hangingPunct="1">
              <a:buFontTx/>
              <a:buNone/>
            </a:pPr>
            <a:endParaRPr lang="en-US" altLang="en-US" sz="2000"/>
          </a:p>
          <a:p>
            <a:pPr eaLnBrk="1" hangingPunct="1"/>
            <a:r>
              <a:rPr lang="en-US" altLang="en-US" sz="2000"/>
              <a:t>His answer showed some of the work experience he had with scouting and a summer camp.</a:t>
            </a:r>
          </a:p>
          <a:p>
            <a:pPr eaLnBrk="1" hangingPunct="1"/>
            <a:endParaRPr lang="en-US" altLang="en-US" sz="2000"/>
          </a:p>
        </p:txBody>
      </p:sp>
      <p:sp>
        <p:nvSpPr>
          <p:cNvPr id="31749" name="Text Box 4">
            <a:extLst>
              <a:ext uri="{FF2B5EF4-FFF2-40B4-BE49-F238E27FC236}">
                <a16:creationId xmlns:a16="http://schemas.microsoft.com/office/drawing/2014/main" id="{0FAF6A32-4452-7D22-4C7D-A34127122447}"/>
              </a:ext>
            </a:extLst>
          </p:cNvPr>
          <p:cNvSpPr txBox="1">
            <a:spLocks noChangeArrowheads="1"/>
          </p:cNvSpPr>
          <p:nvPr/>
        </p:nvSpPr>
        <p:spPr bwMode="auto">
          <a:xfrm>
            <a:off x="7848600" y="39624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a:t>
            </a:r>
          </a:p>
        </p:txBody>
      </p:sp>
      <p:sp>
        <p:nvSpPr>
          <p:cNvPr id="31750" name="Text Box 5">
            <a:extLst>
              <a:ext uri="{FF2B5EF4-FFF2-40B4-BE49-F238E27FC236}">
                <a16:creationId xmlns:a16="http://schemas.microsoft.com/office/drawing/2014/main" id="{17374D6B-0858-803A-02F4-7736C6E4AAF8}"/>
              </a:ext>
            </a:extLst>
          </p:cNvPr>
          <p:cNvSpPr txBox="1">
            <a:spLocks noChangeArrowheads="1"/>
          </p:cNvSpPr>
          <p:nvPr/>
        </p:nvSpPr>
        <p:spPr bwMode="auto">
          <a:xfrm>
            <a:off x="4800600" y="2895600"/>
            <a:ext cx="1828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I’ve always liked</a:t>
            </a:r>
          </a:p>
          <a:p>
            <a:r>
              <a:rPr lang="en-US" altLang="en-US" sz="1200">
                <a:solidFill>
                  <a:srgbClr val="0000FF"/>
                </a:solidFill>
              </a:rPr>
              <a:t>being outdoors.</a:t>
            </a:r>
          </a:p>
          <a:p>
            <a:r>
              <a:rPr lang="en-US" altLang="en-US" sz="1200">
                <a:solidFill>
                  <a:srgbClr val="0000FF"/>
                </a:solidFill>
              </a:rPr>
              <a:t>I like teaching</a:t>
            </a:r>
          </a:p>
          <a:p>
            <a:r>
              <a:rPr lang="en-US" altLang="en-US" sz="1200">
                <a:solidFill>
                  <a:srgbClr val="0000FF"/>
                </a:solidFill>
              </a:rPr>
              <a:t>other kids</a:t>
            </a:r>
          </a:p>
          <a:p>
            <a:r>
              <a:rPr lang="en-US" altLang="en-US" sz="1200">
                <a:solidFill>
                  <a:srgbClr val="0000FF"/>
                </a:solidFill>
              </a:rPr>
              <a:t>about </a:t>
            </a:r>
          </a:p>
          <a:p>
            <a:r>
              <a:rPr lang="en-US" altLang="en-US" sz="1200">
                <a:solidFill>
                  <a:srgbClr val="0000FF"/>
                </a:solidFill>
              </a:rPr>
              <a:t>things</a:t>
            </a:r>
          </a:p>
          <a:p>
            <a:r>
              <a:rPr lang="en-US" altLang="en-US" sz="1200">
                <a:solidFill>
                  <a:srgbClr val="0000FF"/>
                </a:solidFill>
              </a:rPr>
              <a:t>in nature.</a:t>
            </a:r>
            <a:endParaRPr lang="en-US" altLang="en-US" sz="1400">
              <a:solidFill>
                <a:srgbClr val="0000FF"/>
              </a:solidFill>
            </a:endParaRPr>
          </a:p>
        </p:txBody>
      </p:sp>
      <p:pic>
        <p:nvPicPr>
          <p:cNvPr id="31751" name="Picture 6">
            <a:extLst>
              <a:ext uri="{FF2B5EF4-FFF2-40B4-BE49-F238E27FC236}">
                <a16:creationId xmlns:a16="http://schemas.microsoft.com/office/drawing/2014/main" id="{CB48495B-2386-C370-D014-2202484C1DE2}"/>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1188" y="1905000"/>
            <a:ext cx="4624387" cy="47244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a:extLst>
              <a:ext uri="{FF2B5EF4-FFF2-40B4-BE49-F238E27FC236}">
                <a16:creationId xmlns:a16="http://schemas.microsoft.com/office/drawing/2014/main" id="{95DA4259-3CDE-6965-D401-FDBC5286CA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D35E42-4EA7-3946-8406-5666674B469C}" type="slidenum">
              <a:rPr lang="en-US" altLang="en-US" sz="1400"/>
              <a:pPr/>
              <a:t>30</a:t>
            </a:fld>
            <a:endParaRPr lang="en-US" altLang="en-US" sz="1400"/>
          </a:p>
        </p:txBody>
      </p:sp>
      <p:sp>
        <p:nvSpPr>
          <p:cNvPr id="32771" name="Rectangle 3">
            <a:extLst>
              <a:ext uri="{FF2B5EF4-FFF2-40B4-BE49-F238E27FC236}">
                <a16:creationId xmlns:a16="http://schemas.microsoft.com/office/drawing/2014/main" id="{289D0DB2-F9D8-7612-6721-85673EA69917}"/>
              </a:ext>
            </a:extLst>
          </p:cNvPr>
          <p:cNvSpPr>
            <a:spLocks noGrp="1" noChangeArrowheads="1"/>
          </p:cNvSpPr>
          <p:nvPr>
            <p:ph type="title"/>
          </p:nvPr>
        </p:nvSpPr>
        <p:spPr bwMode="auto">
          <a:xfrm>
            <a:off x="609600" y="1066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Employment Interests</a:t>
            </a:r>
          </a:p>
        </p:txBody>
      </p:sp>
      <p:grpSp>
        <p:nvGrpSpPr>
          <p:cNvPr id="32772" name="Group 12">
            <a:extLst>
              <a:ext uri="{FF2B5EF4-FFF2-40B4-BE49-F238E27FC236}">
                <a16:creationId xmlns:a16="http://schemas.microsoft.com/office/drawing/2014/main" id="{BEC24C02-54E0-0AE0-954B-504DBA63CBA1}"/>
              </a:ext>
            </a:extLst>
          </p:cNvPr>
          <p:cNvGrpSpPr>
            <a:grpSpLocks/>
          </p:cNvGrpSpPr>
          <p:nvPr/>
        </p:nvGrpSpPr>
        <p:grpSpPr bwMode="auto">
          <a:xfrm>
            <a:off x="4421188" y="1905000"/>
            <a:ext cx="4624387" cy="4724400"/>
            <a:chOff x="2785" y="1200"/>
            <a:chExt cx="2913" cy="2976"/>
          </a:xfrm>
        </p:grpSpPr>
        <p:pic>
          <p:nvPicPr>
            <p:cNvPr id="32774" name="Picture 2">
              <a:extLst>
                <a:ext uri="{FF2B5EF4-FFF2-40B4-BE49-F238E27FC236}">
                  <a16:creationId xmlns:a16="http://schemas.microsoft.com/office/drawing/2014/main" id="{77EC949F-5933-40F4-E874-9D6EEC832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 y="1200"/>
              <a:ext cx="2913"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4">
              <a:extLst>
                <a:ext uri="{FF2B5EF4-FFF2-40B4-BE49-F238E27FC236}">
                  <a16:creationId xmlns:a16="http://schemas.microsoft.com/office/drawing/2014/main" id="{8F78C7FC-DAA1-879E-FE7E-60CC6E9FC825}"/>
                </a:ext>
              </a:extLst>
            </p:cNvPr>
            <p:cNvSpPr txBox="1">
              <a:spLocks noChangeArrowheads="1"/>
            </p:cNvSpPr>
            <p:nvPr/>
          </p:nvSpPr>
          <p:spPr bwMode="auto">
            <a:xfrm>
              <a:off x="4944" y="2496"/>
              <a:ext cx="1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a:t>
              </a:r>
            </a:p>
          </p:txBody>
        </p:sp>
        <p:sp>
          <p:nvSpPr>
            <p:cNvPr id="32776" name="Text Box 5">
              <a:extLst>
                <a:ext uri="{FF2B5EF4-FFF2-40B4-BE49-F238E27FC236}">
                  <a16:creationId xmlns:a16="http://schemas.microsoft.com/office/drawing/2014/main" id="{427FA18E-E0BA-E28A-009D-00825E08E000}"/>
                </a:ext>
              </a:extLst>
            </p:cNvPr>
            <p:cNvSpPr txBox="1">
              <a:spLocks noChangeArrowheads="1"/>
            </p:cNvSpPr>
            <p:nvPr/>
          </p:nvSpPr>
          <p:spPr bwMode="auto">
            <a:xfrm>
              <a:off x="3024" y="1824"/>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I’ve always liked</a:t>
              </a:r>
            </a:p>
            <a:p>
              <a:r>
                <a:rPr lang="en-US" altLang="en-US" sz="1200"/>
                <a:t>being outdoors.</a:t>
              </a:r>
            </a:p>
            <a:p>
              <a:r>
                <a:rPr lang="en-US" altLang="en-US" sz="1200"/>
                <a:t>I like teaching</a:t>
              </a:r>
            </a:p>
            <a:p>
              <a:r>
                <a:rPr lang="en-US" altLang="en-US" sz="1200"/>
                <a:t>other kids</a:t>
              </a:r>
            </a:p>
            <a:p>
              <a:r>
                <a:rPr lang="en-US" altLang="en-US" sz="1200"/>
                <a:t>about </a:t>
              </a:r>
            </a:p>
            <a:p>
              <a:r>
                <a:rPr lang="en-US" altLang="en-US" sz="1200"/>
                <a:t>things</a:t>
              </a:r>
            </a:p>
            <a:p>
              <a:r>
                <a:rPr lang="en-US" altLang="en-US" sz="1200"/>
                <a:t>in nature.</a:t>
              </a:r>
              <a:endParaRPr lang="en-US" altLang="en-US" sz="1400">
                <a:solidFill>
                  <a:srgbClr val="0000FF"/>
                </a:solidFill>
              </a:endParaRPr>
            </a:p>
          </p:txBody>
        </p:sp>
        <p:sp>
          <p:nvSpPr>
            <p:cNvPr id="32777" name="Text Box 6">
              <a:extLst>
                <a:ext uri="{FF2B5EF4-FFF2-40B4-BE49-F238E27FC236}">
                  <a16:creationId xmlns:a16="http://schemas.microsoft.com/office/drawing/2014/main" id="{2ACC0D0A-A744-03CB-F79E-17F3CE8B3B7B}"/>
                </a:ext>
              </a:extLst>
            </p:cNvPr>
            <p:cNvSpPr txBox="1">
              <a:spLocks noChangeArrowheads="1"/>
            </p:cNvSpPr>
            <p:nvPr/>
          </p:nvSpPr>
          <p:spPr bwMode="auto">
            <a:xfrm>
              <a:off x="4416" y="1776"/>
              <a:ext cx="5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Bob is very</a:t>
              </a:r>
            </a:p>
          </p:txBody>
        </p:sp>
        <p:sp>
          <p:nvSpPr>
            <p:cNvPr id="32778" name="Text Box 7">
              <a:extLst>
                <a:ext uri="{FF2B5EF4-FFF2-40B4-BE49-F238E27FC236}">
                  <a16:creationId xmlns:a16="http://schemas.microsoft.com/office/drawing/2014/main" id="{6052B214-1AF3-AA40-B81C-019C3B03A7D7}"/>
                </a:ext>
              </a:extLst>
            </p:cNvPr>
            <p:cNvSpPr txBox="1">
              <a:spLocks noChangeArrowheads="1"/>
            </p:cNvSpPr>
            <p:nvPr/>
          </p:nvSpPr>
          <p:spPr bwMode="auto">
            <a:xfrm>
              <a:off x="4560" y="1872"/>
              <a:ext cx="7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responsible and</a:t>
              </a:r>
            </a:p>
          </p:txBody>
        </p:sp>
        <p:sp>
          <p:nvSpPr>
            <p:cNvPr id="32779" name="Text Box 8">
              <a:extLst>
                <a:ext uri="{FF2B5EF4-FFF2-40B4-BE49-F238E27FC236}">
                  <a16:creationId xmlns:a16="http://schemas.microsoft.com/office/drawing/2014/main" id="{418AFA04-74F0-92A4-3576-3413FE9FDD88}"/>
                </a:ext>
              </a:extLst>
            </p:cNvPr>
            <p:cNvSpPr txBox="1">
              <a:spLocks noChangeArrowheads="1"/>
            </p:cNvSpPr>
            <p:nvPr/>
          </p:nvSpPr>
          <p:spPr bwMode="auto">
            <a:xfrm>
              <a:off x="4752" y="2016"/>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likes working</a:t>
              </a:r>
            </a:p>
          </p:txBody>
        </p:sp>
        <p:sp>
          <p:nvSpPr>
            <p:cNvPr id="32780" name="Text Box 9">
              <a:extLst>
                <a:ext uri="{FF2B5EF4-FFF2-40B4-BE49-F238E27FC236}">
                  <a16:creationId xmlns:a16="http://schemas.microsoft.com/office/drawing/2014/main" id="{615A0E7B-1189-B34D-8015-4EC2D8EEAFB4}"/>
                </a:ext>
              </a:extLst>
            </p:cNvPr>
            <p:cNvSpPr txBox="1">
              <a:spLocks noChangeArrowheads="1"/>
            </p:cNvSpPr>
            <p:nvPr/>
          </p:nvSpPr>
          <p:spPr bwMode="auto">
            <a:xfrm>
              <a:off x="4892" y="2112"/>
              <a:ext cx="778"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with people </a:t>
              </a:r>
            </a:p>
            <a:p>
              <a:r>
                <a:rPr lang="en-US" altLang="en-US" sz="1200">
                  <a:solidFill>
                    <a:srgbClr val="0000FF"/>
                  </a:solidFill>
                </a:rPr>
                <a:t>and with kids</a:t>
              </a:r>
            </a:p>
            <a:p>
              <a:r>
                <a:rPr lang="en-US" altLang="en-US" sz="1200">
                  <a:solidFill>
                    <a:srgbClr val="0000FF"/>
                  </a:solidFill>
                </a:rPr>
                <a:t> at his church.</a:t>
              </a:r>
            </a:p>
            <a:p>
              <a:r>
                <a:rPr lang="en-US" altLang="en-US" sz="1200">
                  <a:solidFill>
                    <a:srgbClr val="0000FF"/>
                  </a:solidFill>
                </a:rPr>
                <a:t>  We’d like him</a:t>
              </a:r>
            </a:p>
            <a:p>
              <a:r>
                <a:rPr lang="en-US" altLang="en-US" sz="1200">
                  <a:solidFill>
                    <a:srgbClr val="0000FF"/>
                  </a:solidFill>
                </a:rPr>
                <a:t> to work in a </a:t>
              </a:r>
            </a:p>
            <a:p>
              <a:r>
                <a:rPr lang="en-US" altLang="en-US" sz="1200">
                  <a:solidFill>
                    <a:srgbClr val="0000FF"/>
                  </a:solidFill>
                </a:rPr>
                <a:t>park, and teach</a:t>
              </a:r>
            </a:p>
            <a:p>
              <a:r>
                <a:rPr lang="en-US" altLang="en-US" sz="1200">
                  <a:solidFill>
                    <a:srgbClr val="0000FF"/>
                  </a:solidFill>
                </a:rPr>
                <a:t>nature to kids,</a:t>
              </a:r>
            </a:p>
            <a:p>
              <a:r>
                <a:rPr lang="en-US" altLang="en-US" sz="1200">
                  <a:solidFill>
                    <a:srgbClr val="0000FF"/>
                  </a:solidFill>
                </a:rPr>
                <a:t>hopefully, near</a:t>
              </a:r>
            </a:p>
            <a:p>
              <a:r>
                <a:rPr lang="en-US" altLang="en-US" sz="1200">
                  <a:solidFill>
                    <a:srgbClr val="0000FF"/>
                  </a:solidFill>
                </a:rPr>
                <a:t>             home.</a:t>
              </a:r>
            </a:p>
          </p:txBody>
        </p:sp>
      </p:grpSp>
      <p:sp>
        <p:nvSpPr>
          <p:cNvPr id="32773" name="Rectangle 10">
            <a:extLst>
              <a:ext uri="{FF2B5EF4-FFF2-40B4-BE49-F238E27FC236}">
                <a16:creationId xmlns:a16="http://schemas.microsoft.com/office/drawing/2014/main" id="{E36EB37F-1319-7773-6ABF-8CA72CF09FD5}"/>
              </a:ext>
            </a:extLst>
          </p:cNvPr>
          <p:cNvSpPr>
            <a:spLocks noChangeArrowheads="1"/>
          </p:cNvSpPr>
          <p:nvPr/>
        </p:nvSpPr>
        <p:spPr bwMode="auto">
          <a:xfrm>
            <a:off x="533400" y="2743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2000"/>
              <a:t>Bob asked his parents what job they think he would like to do after high school.</a:t>
            </a:r>
          </a:p>
          <a:p>
            <a:pPr eaLnBrk="1" hangingPunct="1">
              <a:spcBef>
                <a:spcPct val="20000"/>
              </a:spcBef>
              <a:buFontTx/>
              <a:buChar char="•"/>
            </a:pPr>
            <a:r>
              <a:rPr lang="en-US" altLang="en-US" sz="2000"/>
              <a:t>They gave answers based on things he had done at home and in his community.</a:t>
            </a:r>
          </a:p>
          <a:p>
            <a:pPr eaLnBrk="1" hangingPunct="1">
              <a:spcBef>
                <a:spcPct val="20000"/>
              </a:spcBef>
              <a:buFontTx/>
              <a:buChar char="•"/>
            </a:pPr>
            <a:r>
              <a:rPr lang="en-US" altLang="en-US" sz="2000"/>
              <a:t>They talked about his interests and skills.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48984D35-29F5-E978-6232-B8FDCB0AA8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2BDD05-8CC0-BD43-93EE-7C7607E87FF1}" type="slidenum">
              <a:rPr lang="en-US" altLang="en-US" sz="1400"/>
              <a:pPr/>
              <a:t>31</a:t>
            </a:fld>
            <a:endParaRPr lang="en-US" altLang="en-US" sz="1400"/>
          </a:p>
        </p:txBody>
      </p:sp>
      <p:sp>
        <p:nvSpPr>
          <p:cNvPr id="33795" name="Rectangle 3">
            <a:extLst>
              <a:ext uri="{FF2B5EF4-FFF2-40B4-BE49-F238E27FC236}">
                <a16:creationId xmlns:a16="http://schemas.microsoft.com/office/drawing/2014/main" id="{7B6855FB-7DE8-9A54-664C-540481037C8E}"/>
              </a:ext>
            </a:extLst>
          </p:cNvPr>
          <p:cNvSpPr>
            <a:spLocks noGrp="1" noChangeArrowheads="1"/>
          </p:cNvSpPr>
          <p:nvPr>
            <p:ph type="title"/>
          </p:nvPr>
        </p:nvSpPr>
        <p:spPr bwMode="auto">
          <a:xfrm>
            <a:off x="609600" y="1066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Employment Interests</a:t>
            </a:r>
          </a:p>
        </p:txBody>
      </p:sp>
      <p:grpSp>
        <p:nvGrpSpPr>
          <p:cNvPr id="33796" name="Group 21">
            <a:extLst>
              <a:ext uri="{FF2B5EF4-FFF2-40B4-BE49-F238E27FC236}">
                <a16:creationId xmlns:a16="http://schemas.microsoft.com/office/drawing/2014/main" id="{049306F0-BE11-2F93-A8BF-510970F7CA5A}"/>
              </a:ext>
            </a:extLst>
          </p:cNvPr>
          <p:cNvGrpSpPr>
            <a:grpSpLocks/>
          </p:cNvGrpSpPr>
          <p:nvPr/>
        </p:nvGrpSpPr>
        <p:grpSpPr bwMode="auto">
          <a:xfrm>
            <a:off x="4343400" y="1828800"/>
            <a:ext cx="4624388" cy="4724400"/>
            <a:chOff x="2736" y="1152"/>
            <a:chExt cx="2913" cy="2976"/>
          </a:xfrm>
        </p:grpSpPr>
        <p:grpSp>
          <p:nvGrpSpPr>
            <p:cNvPr id="33798" name="Group 13">
              <a:extLst>
                <a:ext uri="{FF2B5EF4-FFF2-40B4-BE49-F238E27FC236}">
                  <a16:creationId xmlns:a16="http://schemas.microsoft.com/office/drawing/2014/main" id="{864DF82B-4725-E038-59BE-978D96F73A6C}"/>
                </a:ext>
              </a:extLst>
            </p:cNvPr>
            <p:cNvGrpSpPr>
              <a:grpSpLocks/>
            </p:cNvGrpSpPr>
            <p:nvPr/>
          </p:nvGrpSpPr>
          <p:grpSpPr bwMode="auto">
            <a:xfrm>
              <a:off x="2736" y="1152"/>
              <a:ext cx="2913" cy="2976"/>
              <a:chOff x="2785" y="1200"/>
              <a:chExt cx="2913" cy="2976"/>
            </a:xfrm>
          </p:grpSpPr>
          <p:pic>
            <p:nvPicPr>
              <p:cNvPr id="33800" name="Picture 14">
                <a:extLst>
                  <a:ext uri="{FF2B5EF4-FFF2-40B4-BE49-F238E27FC236}">
                    <a16:creationId xmlns:a16="http://schemas.microsoft.com/office/drawing/2014/main" id="{67685604-F7E8-9C71-B8D4-C92CF330C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 y="1200"/>
                <a:ext cx="2913"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15">
                <a:extLst>
                  <a:ext uri="{FF2B5EF4-FFF2-40B4-BE49-F238E27FC236}">
                    <a16:creationId xmlns:a16="http://schemas.microsoft.com/office/drawing/2014/main" id="{FE3C2BE9-AB67-66B4-DAF9-62A8231778D8}"/>
                  </a:ext>
                </a:extLst>
              </p:cNvPr>
              <p:cNvSpPr txBox="1">
                <a:spLocks noChangeArrowheads="1"/>
              </p:cNvSpPr>
              <p:nvPr/>
            </p:nvSpPr>
            <p:spPr bwMode="auto">
              <a:xfrm>
                <a:off x="4944" y="2496"/>
                <a:ext cx="1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a:t>
                </a:r>
              </a:p>
            </p:txBody>
          </p:sp>
          <p:sp>
            <p:nvSpPr>
              <p:cNvPr id="33802" name="Text Box 16">
                <a:extLst>
                  <a:ext uri="{FF2B5EF4-FFF2-40B4-BE49-F238E27FC236}">
                    <a16:creationId xmlns:a16="http://schemas.microsoft.com/office/drawing/2014/main" id="{DDDD63A2-C894-92C8-ADFF-E4FDDF8D9FC5}"/>
                  </a:ext>
                </a:extLst>
              </p:cNvPr>
              <p:cNvSpPr txBox="1">
                <a:spLocks noChangeArrowheads="1"/>
              </p:cNvSpPr>
              <p:nvPr/>
            </p:nvSpPr>
            <p:spPr bwMode="auto">
              <a:xfrm>
                <a:off x="3024" y="1824"/>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I’ve always liked</a:t>
                </a:r>
              </a:p>
              <a:p>
                <a:r>
                  <a:rPr lang="en-US" altLang="en-US" sz="1200"/>
                  <a:t>being outdoors.</a:t>
                </a:r>
              </a:p>
              <a:p>
                <a:r>
                  <a:rPr lang="en-US" altLang="en-US" sz="1200"/>
                  <a:t>I like teaching</a:t>
                </a:r>
              </a:p>
              <a:p>
                <a:r>
                  <a:rPr lang="en-US" altLang="en-US" sz="1200"/>
                  <a:t>other kids</a:t>
                </a:r>
              </a:p>
              <a:p>
                <a:r>
                  <a:rPr lang="en-US" altLang="en-US" sz="1200"/>
                  <a:t>about </a:t>
                </a:r>
              </a:p>
              <a:p>
                <a:r>
                  <a:rPr lang="en-US" altLang="en-US" sz="1200"/>
                  <a:t>things</a:t>
                </a:r>
              </a:p>
              <a:p>
                <a:r>
                  <a:rPr lang="en-US" altLang="en-US" sz="1200"/>
                  <a:t>in nature.</a:t>
                </a:r>
                <a:endParaRPr lang="en-US" altLang="en-US" sz="1400">
                  <a:solidFill>
                    <a:srgbClr val="0000FF"/>
                  </a:solidFill>
                </a:endParaRPr>
              </a:p>
            </p:txBody>
          </p:sp>
          <p:sp>
            <p:nvSpPr>
              <p:cNvPr id="33803" name="Text Box 17">
                <a:extLst>
                  <a:ext uri="{FF2B5EF4-FFF2-40B4-BE49-F238E27FC236}">
                    <a16:creationId xmlns:a16="http://schemas.microsoft.com/office/drawing/2014/main" id="{9572848B-9C5F-18B4-BE25-E13F1C99FBA5}"/>
                  </a:ext>
                </a:extLst>
              </p:cNvPr>
              <p:cNvSpPr txBox="1">
                <a:spLocks noChangeArrowheads="1"/>
              </p:cNvSpPr>
              <p:nvPr/>
            </p:nvSpPr>
            <p:spPr bwMode="auto">
              <a:xfrm>
                <a:off x="4416" y="1776"/>
                <a:ext cx="5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Bob is very</a:t>
                </a:r>
              </a:p>
            </p:txBody>
          </p:sp>
          <p:sp>
            <p:nvSpPr>
              <p:cNvPr id="33804" name="Text Box 18">
                <a:extLst>
                  <a:ext uri="{FF2B5EF4-FFF2-40B4-BE49-F238E27FC236}">
                    <a16:creationId xmlns:a16="http://schemas.microsoft.com/office/drawing/2014/main" id="{9F241609-8EDB-CD2D-F27C-90F070E47710}"/>
                  </a:ext>
                </a:extLst>
              </p:cNvPr>
              <p:cNvSpPr txBox="1">
                <a:spLocks noChangeArrowheads="1"/>
              </p:cNvSpPr>
              <p:nvPr/>
            </p:nvSpPr>
            <p:spPr bwMode="auto">
              <a:xfrm>
                <a:off x="4560" y="1872"/>
                <a:ext cx="7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responsible and</a:t>
                </a:r>
                <a:endParaRPr lang="en-US" altLang="en-US" sz="1200">
                  <a:solidFill>
                    <a:srgbClr val="0000FF"/>
                  </a:solidFill>
                </a:endParaRPr>
              </a:p>
            </p:txBody>
          </p:sp>
          <p:sp>
            <p:nvSpPr>
              <p:cNvPr id="33805" name="Text Box 19">
                <a:extLst>
                  <a:ext uri="{FF2B5EF4-FFF2-40B4-BE49-F238E27FC236}">
                    <a16:creationId xmlns:a16="http://schemas.microsoft.com/office/drawing/2014/main" id="{8575E5F0-2BDC-035B-65CC-17226D5345EC}"/>
                  </a:ext>
                </a:extLst>
              </p:cNvPr>
              <p:cNvSpPr txBox="1">
                <a:spLocks noChangeArrowheads="1"/>
              </p:cNvSpPr>
              <p:nvPr/>
            </p:nvSpPr>
            <p:spPr bwMode="auto">
              <a:xfrm>
                <a:off x="4752" y="2016"/>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likes working</a:t>
                </a:r>
                <a:endParaRPr lang="en-US" altLang="en-US" sz="1200">
                  <a:solidFill>
                    <a:srgbClr val="0000FF"/>
                  </a:solidFill>
                </a:endParaRPr>
              </a:p>
            </p:txBody>
          </p:sp>
          <p:sp>
            <p:nvSpPr>
              <p:cNvPr id="33806" name="Text Box 20">
                <a:extLst>
                  <a:ext uri="{FF2B5EF4-FFF2-40B4-BE49-F238E27FC236}">
                    <a16:creationId xmlns:a16="http://schemas.microsoft.com/office/drawing/2014/main" id="{4782EFF7-3F17-1FF0-0673-BA501950DDC8}"/>
                  </a:ext>
                </a:extLst>
              </p:cNvPr>
              <p:cNvSpPr txBox="1">
                <a:spLocks noChangeArrowheads="1"/>
              </p:cNvSpPr>
              <p:nvPr/>
            </p:nvSpPr>
            <p:spPr bwMode="auto">
              <a:xfrm>
                <a:off x="4892" y="2112"/>
                <a:ext cx="778"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with people </a:t>
                </a:r>
              </a:p>
              <a:p>
                <a:r>
                  <a:rPr lang="en-US" altLang="en-US" sz="1200"/>
                  <a:t>and with kids</a:t>
                </a:r>
              </a:p>
              <a:p>
                <a:r>
                  <a:rPr lang="en-US" altLang="en-US" sz="1200"/>
                  <a:t> at his church.</a:t>
                </a:r>
              </a:p>
              <a:p>
                <a:r>
                  <a:rPr lang="en-US" altLang="en-US" sz="1200"/>
                  <a:t>  We’d like him</a:t>
                </a:r>
              </a:p>
              <a:p>
                <a:r>
                  <a:rPr lang="en-US" altLang="en-US" sz="1200"/>
                  <a:t> to work in a </a:t>
                </a:r>
              </a:p>
              <a:p>
                <a:r>
                  <a:rPr lang="en-US" altLang="en-US" sz="1200"/>
                  <a:t>park, and teach</a:t>
                </a:r>
              </a:p>
              <a:p>
                <a:r>
                  <a:rPr lang="en-US" altLang="en-US" sz="1200"/>
                  <a:t>nature to kids,</a:t>
                </a:r>
              </a:p>
              <a:p>
                <a:r>
                  <a:rPr lang="en-US" altLang="en-US" sz="1200"/>
                  <a:t>hopefully, near</a:t>
                </a:r>
              </a:p>
              <a:p>
                <a:r>
                  <a:rPr lang="en-US" altLang="en-US" sz="1200"/>
                  <a:t>             home.</a:t>
                </a:r>
                <a:endParaRPr lang="en-US" altLang="en-US" sz="1200">
                  <a:solidFill>
                    <a:srgbClr val="0000FF"/>
                  </a:solidFill>
                </a:endParaRPr>
              </a:p>
            </p:txBody>
          </p:sp>
        </p:grpSp>
        <p:sp>
          <p:nvSpPr>
            <p:cNvPr id="33799" name="Text Box 10">
              <a:extLst>
                <a:ext uri="{FF2B5EF4-FFF2-40B4-BE49-F238E27FC236}">
                  <a16:creationId xmlns:a16="http://schemas.microsoft.com/office/drawing/2014/main" id="{5E61D145-9244-C80F-C1AC-578D4E0A8FC0}"/>
                </a:ext>
              </a:extLst>
            </p:cNvPr>
            <p:cNvSpPr txBox="1">
              <a:spLocks noChangeArrowheads="1"/>
            </p:cNvSpPr>
            <p:nvPr/>
          </p:nvSpPr>
          <p:spPr bwMode="auto">
            <a:xfrm>
              <a:off x="3264" y="3360"/>
              <a:ext cx="205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Bob is interested in natural science and </a:t>
              </a:r>
            </a:p>
            <a:p>
              <a:r>
                <a:rPr lang="en-US" altLang="en-US" sz="1200">
                  <a:solidFill>
                    <a:srgbClr val="0000FF"/>
                  </a:solidFill>
                </a:rPr>
                <a:t>environmental issues. His Vocational Interest </a:t>
              </a:r>
            </a:p>
            <a:p>
              <a:r>
                <a:rPr lang="en-US" altLang="en-US" sz="1200">
                  <a:solidFill>
                    <a:srgbClr val="0000FF"/>
                  </a:solidFill>
                </a:rPr>
                <a:t>Inventory showed a strong preference for </a:t>
              </a:r>
            </a:p>
            <a:p>
              <a:r>
                <a:rPr lang="en-US" altLang="en-US" sz="1200">
                  <a:solidFill>
                    <a:srgbClr val="0000FF"/>
                  </a:solidFill>
                </a:rPr>
                <a:t>   environmental jobs.</a:t>
              </a:r>
            </a:p>
          </p:txBody>
        </p:sp>
      </p:grpSp>
      <p:sp>
        <p:nvSpPr>
          <p:cNvPr id="33797" name="Rectangle 11">
            <a:extLst>
              <a:ext uri="{FF2B5EF4-FFF2-40B4-BE49-F238E27FC236}">
                <a16:creationId xmlns:a16="http://schemas.microsoft.com/office/drawing/2014/main" id="{37B5EF4D-663B-4526-71C7-34E78060115B}"/>
              </a:ext>
            </a:extLst>
          </p:cNvPr>
          <p:cNvSpPr>
            <a:spLocks noGrp="1" noChangeArrowheads="1"/>
          </p:cNvSpPr>
          <p:nvPr>
            <p:ph type="body" sz="half" idx="1"/>
          </p:nvPr>
        </p:nvSpPr>
        <p:spPr>
          <a:xfrm>
            <a:off x="533400" y="2438400"/>
            <a:ext cx="3810000" cy="4114800"/>
          </a:xfrm>
          <a:noFill/>
        </p:spPr>
        <p:txBody>
          <a:bodyPr/>
          <a:lstStyle/>
          <a:p>
            <a:pPr eaLnBrk="1" hangingPunct="1"/>
            <a:r>
              <a:rPr lang="en-US" altLang="en-US" sz="1800"/>
              <a:t>Bob’s teacher talked about the things that seemed to interest him most at school.</a:t>
            </a:r>
          </a:p>
          <a:p>
            <a:pPr eaLnBrk="1" hangingPunct="1"/>
            <a:r>
              <a:rPr lang="en-US" altLang="en-US" sz="1800"/>
              <a:t>Natural science and environmental issues are strong areas for Bob. His Vocational Interest Inventory showed his strong preference for environmental work.</a:t>
            </a:r>
          </a:p>
          <a:p>
            <a:pPr eaLnBrk="1" hangingPunct="1"/>
            <a:endParaRPr lang="en-US" altLang="en-US"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a:extLst>
              <a:ext uri="{FF2B5EF4-FFF2-40B4-BE49-F238E27FC236}">
                <a16:creationId xmlns:a16="http://schemas.microsoft.com/office/drawing/2014/main" id="{803B04C4-CD38-1C85-DE4F-72554B48DA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ACE4A8-BFC7-4F4B-9E55-4FC4F281CC37}" type="slidenum">
              <a:rPr lang="en-US" altLang="en-US" sz="1400"/>
              <a:pPr/>
              <a:t>32</a:t>
            </a:fld>
            <a:endParaRPr lang="en-US" altLang="en-US" sz="1400"/>
          </a:p>
        </p:txBody>
      </p:sp>
      <p:sp>
        <p:nvSpPr>
          <p:cNvPr id="34819" name="Rectangle 3">
            <a:extLst>
              <a:ext uri="{FF2B5EF4-FFF2-40B4-BE49-F238E27FC236}">
                <a16:creationId xmlns:a16="http://schemas.microsoft.com/office/drawing/2014/main" id="{E2C3F347-05B5-29C2-D5CC-0C7071F18133}"/>
              </a:ext>
            </a:extLst>
          </p:cNvPr>
          <p:cNvSpPr>
            <a:spLocks noGrp="1" noChangeArrowheads="1"/>
          </p:cNvSpPr>
          <p:nvPr>
            <p:ph type="title"/>
          </p:nvPr>
        </p:nvSpPr>
        <p:spPr bwMode="auto">
          <a:xfrm>
            <a:off x="609600" y="1066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Employment Interests</a:t>
            </a:r>
          </a:p>
        </p:txBody>
      </p:sp>
      <p:sp>
        <p:nvSpPr>
          <p:cNvPr id="34820" name="Rectangle 12">
            <a:extLst>
              <a:ext uri="{FF2B5EF4-FFF2-40B4-BE49-F238E27FC236}">
                <a16:creationId xmlns:a16="http://schemas.microsoft.com/office/drawing/2014/main" id="{F000468B-72C7-7E08-B57D-234EA96E5EFF}"/>
              </a:ext>
            </a:extLst>
          </p:cNvPr>
          <p:cNvSpPr>
            <a:spLocks noGrp="1" noChangeArrowheads="1"/>
          </p:cNvSpPr>
          <p:nvPr>
            <p:ph type="body" sz="half" idx="1"/>
          </p:nvPr>
        </p:nvSpPr>
        <p:spPr>
          <a:xfrm>
            <a:off x="609600" y="2286000"/>
            <a:ext cx="3810000" cy="4114800"/>
          </a:xfrm>
          <a:noFill/>
        </p:spPr>
        <p:txBody>
          <a:bodyPr/>
          <a:lstStyle/>
          <a:p>
            <a:pPr eaLnBrk="1" hangingPunct="1"/>
            <a:r>
              <a:rPr lang="en-US" altLang="en-US" sz="1800"/>
              <a:t>Bob and his teacher then combined information from all three sections into a summary statement in the center.</a:t>
            </a:r>
          </a:p>
          <a:p>
            <a:pPr eaLnBrk="1" hangingPunct="1"/>
            <a:r>
              <a:rPr lang="en-US" altLang="en-US" sz="1800"/>
              <a:t>Bob looked for similarities and reworded long phrases to get all the information included.</a:t>
            </a:r>
          </a:p>
          <a:p>
            <a:pPr eaLnBrk="1" hangingPunct="1"/>
            <a:r>
              <a:rPr lang="en-US" altLang="en-US" sz="1800"/>
              <a:t>His interests were written into a summary statement.</a:t>
            </a:r>
          </a:p>
          <a:p>
            <a:pPr eaLnBrk="1" hangingPunct="1"/>
            <a:endParaRPr lang="en-US" altLang="en-US" sz="1800"/>
          </a:p>
        </p:txBody>
      </p:sp>
      <p:grpSp>
        <p:nvGrpSpPr>
          <p:cNvPr id="34821" name="Group 14">
            <a:extLst>
              <a:ext uri="{FF2B5EF4-FFF2-40B4-BE49-F238E27FC236}">
                <a16:creationId xmlns:a16="http://schemas.microsoft.com/office/drawing/2014/main" id="{968170AE-E9BD-BE80-ABBD-37D942725307}"/>
              </a:ext>
            </a:extLst>
          </p:cNvPr>
          <p:cNvGrpSpPr>
            <a:grpSpLocks/>
          </p:cNvGrpSpPr>
          <p:nvPr/>
        </p:nvGrpSpPr>
        <p:grpSpPr bwMode="auto">
          <a:xfrm>
            <a:off x="4343400" y="1828800"/>
            <a:ext cx="4624388" cy="4724400"/>
            <a:chOff x="2736" y="1152"/>
            <a:chExt cx="2913" cy="2976"/>
          </a:xfrm>
        </p:grpSpPr>
        <p:grpSp>
          <p:nvGrpSpPr>
            <p:cNvPr id="34823" name="Group 15">
              <a:extLst>
                <a:ext uri="{FF2B5EF4-FFF2-40B4-BE49-F238E27FC236}">
                  <a16:creationId xmlns:a16="http://schemas.microsoft.com/office/drawing/2014/main" id="{E23A0DBC-C6EE-F4F6-7A88-6A06AB897B9D}"/>
                </a:ext>
              </a:extLst>
            </p:cNvPr>
            <p:cNvGrpSpPr>
              <a:grpSpLocks/>
            </p:cNvGrpSpPr>
            <p:nvPr/>
          </p:nvGrpSpPr>
          <p:grpSpPr bwMode="auto">
            <a:xfrm>
              <a:off x="2736" y="1152"/>
              <a:ext cx="2913" cy="2976"/>
              <a:chOff x="2785" y="1200"/>
              <a:chExt cx="2913" cy="2976"/>
            </a:xfrm>
          </p:grpSpPr>
          <p:pic>
            <p:nvPicPr>
              <p:cNvPr id="34825" name="Picture 16">
                <a:extLst>
                  <a:ext uri="{FF2B5EF4-FFF2-40B4-BE49-F238E27FC236}">
                    <a16:creationId xmlns:a16="http://schemas.microsoft.com/office/drawing/2014/main" id="{145AF2EE-4843-A040-AD99-41CCC1796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 y="1200"/>
                <a:ext cx="2913"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17">
                <a:extLst>
                  <a:ext uri="{FF2B5EF4-FFF2-40B4-BE49-F238E27FC236}">
                    <a16:creationId xmlns:a16="http://schemas.microsoft.com/office/drawing/2014/main" id="{756EEAC9-0C70-228A-1AA2-33EC8084836A}"/>
                  </a:ext>
                </a:extLst>
              </p:cNvPr>
              <p:cNvSpPr txBox="1">
                <a:spLocks noChangeArrowheads="1"/>
              </p:cNvSpPr>
              <p:nvPr/>
            </p:nvSpPr>
            <p:spPr bwMode="auto">
              <a:xfrm>
                <a:off x="4944" y="2496"/>
                <a:ext cx="1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a:t>
                </a:r>
              </a:p>
            </p:txBody>
          </p:sp>
          <p:sp>
            <p:nvSpPr>
              <p:cNvPr id="34827" name="Text Box 18">
                <a:extLst>
                  <a:ext uri="{FF2B5EF4-FFF2-40B4-BE49-F238E27FC236}">
                    <a16:creationId xmlns:a16="http://schemas.microsoft.com/office/drawing/2014/main" id="{712B4F45-78B8-1EE8-5D51-5E4B337956F1}"/>
                  </a:ext>
                </a:extLst>
              </p:cNvPr>
              <p:cNvSpPr txBox="1">
                <a:spLocks noChangeArrowheads="1"/>
              </p:cNvSpPr>
              <p:nvPr/>
            </p:nvSpPr>
            <p:spPr bwMode="auto">
              <a:xfrm>
                <a:off x="3024" y="1824"/>
                <a:ext cx="115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I’ve always liked</a:t>
                </a:r>
              </a:p>
              <a:p>
                <a:r>
                  <a:rPr lang="en-US" altLang="en-US" sz="1200"/>
                  <a:t>being outdoors.</a:t>
                </a:r>
              </a:p>
              <a:p>
                <a:r>
                  <a:rPr lang="en-US" altLang="en-US" sz="1200"/>
                  <a:t>I like teaching</a:t>
                </a:r>
              </a:p>
              <a:p>
                <a:r>
                  <a:rPr lang="en-US" altLang="en-US" sz="1200"/>
                  <a:t>other kids</a:t>
                </a:r>
              </a:p>
              <a:p>
                <a:r>
                  <a:rPr lang="en-US" altLang="en-US" sz="1200"/>
                  <a:t>about </a:t>
                </a:r>
              </a:p>
              <a:p>
                <a:r>
                  <a:rPr lang="en-US" altLang="en-US" sz="1200"/>
                  <a:t>things</a:t>
                </a:r>
              </a:p>
              <a:p>
                <a:r>
                  <a:rPr lang="en-US" altLang="en-US" sz="1200"/>
                  <a:t>in nature.</a:t>
                </a:r>
                <a:endParaRPr lang="en-US" altLang="en-US" sz="1400">
                  <a:solidFill>
                    <a:srgbClr val="0000FF"/>
                  </a:solidFill>
                </a:endParaRPr>
              </a:p>
            </p:txBody>
          </p:sp>
          <p:sp>
            <p:nvSpPr>
              <p:cNvPr id="34828" name="Text Box 19">
                <a:extLst>
                  <a:ext uri="{FF2B5EF4-FFF2-40B4-BE49-F238E27FC236}">
                    <a16:creationId xmlns:a16="http://schemas.microsoft.com/office/drawing/2014/main" id="{CC85FE0A-904B-BCAB-5357-27DC2D7C77B7}"/>
                  </a:ext>
                </a:extLst>
              </p:cNvPr>
              <p:cNvSpPr txBox="1">
                <a:spLocks noChangeArrowheads="1"/>
              </p:cNvSpPr>
              <p:nvPr/>
            </p:nvSpPr>
            <p:spPr bwMode="auto">
              <a:xfrm>
                <a:off x="4416" y="1776"/>
                <a:ext cx="5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Bob is very</a:t>
                </a:r>
              </a:p>
            </p:txBody>
          </p:sp>
          <p:sp>
            <p:nvSpPr>
              <p:cNvPr id="34829" name="Text Box 20">
                <a:extLst>
                  <a:ext uri="{FF2B5EF4-FFF2-40B4-BE49-F238E27FC236}">
                    <a16:creationId xmlns:a16="http://schemas.microsoft.com/office/drawing/2014/main" id="{A341F300-227E-1C38-A93A-6D42678AE44F}"/>
                  </a:ext>
                </a:extLst>
              </p:cNvPr>
              <p:cNvSpPr txBox="1">
                <a:spLocks noChangeArrowheads="1"/>
              </p:cNvSpPr>
              <p:nvPr/>
            </p:nvSpPr>
            <p:spPr bwMode="auto">
              <a:xfrm>
                <a:off x="4560" y="1872"/>
                <a:ext cx="7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responsible and</a:t>
                </a:r>
                <a:endParaRPr lang="en-US" altLang="en-US" sz="1200">
                  <a:solidFill>
                    <a:srgbClr val="0000FF"/>
                  </a:solidFill>
                </a:endParaRPr>
              </a:p>
            </p:txBody>
          </p:sp>
          <p:sp>
            <p:nvSpPr>
              <p:cNvPr id="34830" name="Text Box 21">
                <a:extLst>
                  <a:ext uri="{FF2B5EF4-FFF2-40B4-BE49-F238E27FC236}">
                    <a16:creationId xmlns:a16="http://schemas.microsoft.com/office/drawing/2014/main" id="{11D3E295-55DA-4045-8AD1-A5334A3AECA6}"/>
                  </a:ext>
                </a:extLst>
              </p:cNvPr>
              <p:cNvSpPr txBox="1">
                <a:spLocks noChangeArrowheads="1"/>
              </p:cNvSpPr>
              <p:nvPr/>
            </p:nvSpPr>
            <p:spPr bwMode="auto">
              <a:xfrm>
                <a:off x="4752" y="2016"/>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likes working</a:t>
                </a:r>
                <a:endParaRPr lang="en-US" altLang="en-US" sz="1200">
                  <a:solidFill>
                    <a:srgbClr val="0000FF"/>
                  </a:solidFill>
                </a:endParaRPr>
              </a:p>
            </p:txBody>
          </p:sp>
          <p:sp>
            <p:nvSpPr>
              <p:cNvPr id="34831" name="Text Box 22">
                <a:extLst>
                  <a:ext uri="{FF2B5EF4-FFF2-40B4-BE49-F238E27FC236}">
                    <a16:creationId xmlns:a16="http://schemas.microsoft.com/office/drawing/2014/main" id="{7C579028-FDBB-35F6-24C3-1185AFA9A6B9}"/>
                  </a:ext>
                </a:extLst>
              </p:cNvPr>
              <p:cNvSpPr txBox="1">
                <a:spLocks noChangeArrowheads="1"/>
              </p:cNvSpPr>
              <p:nvPr/>
            </p:nvSpPr>
            <p:spPr bwMode="auto">
              <a:xfrm>
                <a:off x="4892" y="2112"/>
                <a:ext cx="778"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with people </a:t>
                </a:r>
              </a:p>
              <a:p>
                <a:r>
                  <a:rPr lang="en-US" altLang="en-US" sz="1200"/>
                  <a:t>and with kids</a:t>
                </a:r>
              </a:p>
              <a:p>
                <a:r>
                  <a:rPr lang="en-US" altLang="en-US" sz="1200"/>
                  <a:t> at his church.</a:t>
                </a:r>
              </a:p>
              <a:p>
                <a:r>
                  <a:rPr lang="en-US" altLang="en-US" sz="1200"/>
                  <a:t>  We’d like him</a:t>
                </a:r>
              </a:p>
              <a:p>
                <a:r>
                  <a:rPr lang="en-US" altLang="en-US" sz="1200"/>
                  <a:t> to work in a </a:t>
                </a:r>
              </a:p>
              <a:p>
                <a:r>
                  <a:rPr lang="en-US" altLang="en-US" sz="1200"/>
                  <a:t>park, and teach</a:t>
                </a:r>
              </a:p>
              <a:p>
                <a:r>
                  <a:rPr lang="en-US" altLang="en-US" sz="1200"/>
                  <a:t>nature to kids,</a:t>
                </a:r>
              </a:p>
              <a:p>
                <a:r>
                  <a:rPr lang="en-US" altLang="en-US" sz="1200"/>
                  <a:t>hopefully, near</a:t>
                </a:r>
              </a:p>
              <a:p>
                <a:r>
                  <a:rPr lang="en-US" altLang="en-US" sz="1200"/>
                  <a:t>             home.</a:t>
                </a:r>
                <a:endParaRPr lang="en-US" altLang="en-US" sz="1200">
                  <a:solidFill>
                    <a:srgbClr val="0000FF"/>
                  </a:solidFill>
                </a:endParaRPr>
              </a:p>
            </p:txBody>
          </p:sp>
        </p:grpSp>
        <p:sp>
          <p:nvSpPr>
            <p:cNvPr id="34824" name="Text Box 23">
              <a:extLst>
                <a:ext uri="{FF2B5EF4-FFF2-40B4-BE49-F238E27FC236}">
                  <a16:creationId xmlns:a16="http://schemas.microsoft.com/office/drawing/2014/main" id="{62EFDFCC-5551-D634-AB3B-A66E6010540A}"/>
                </a:ext>
              </a:extLst>
            </p:cNvPr>
            <p:cNvSpPr txBox="1">
              <a:spLocks noChangeArrowheads="1"/>
            </p:cNvSpPr>
            <p:nvPr/>
          </p:nvSpPr>
          <p:spPr bwMode="auto">
            <a:xfrm>
              <a:off x="3264" y="3360"/>
              <a:ext cx="205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a:t>
              </a:r>
              <a:r>
                <a:rPr lang="en-US" altLang="en-US" sz="1200"/>
                <a:t>Bob is interested in natural science and </a:t>
              </a:r>
            </a:p>
            <a:p>
              <a:r>
                <a:rPr lang="en-US" altLang="en-US" sz="1200"/>
                <a:t>environmental issues. His Vocational Interest </a:t>
              </a:r>
            </a:p>
            <a:p>
              <a:r>
                <a:rPr lang="en-US" altLang="en-US" sz="1200"/>
                <a:t>Inventory showed a strong preference for </a:t>
              </a:r>
            </a:p>
            <a:p>
              <a:r>
                <a:rPr lang="en-US" altLang="en-US" sz="1200"/>
                <a:t>   environmental jobs.</a:t>
              </a:r>
              <a:endParaRPr lang="en-US" altLang="en-US" sz="1200">
                <a:solidFill>
                  <a:srgbClr val="0000FF"/>
                </a:solidFill>
              </a:endParaRPr>
            </a:p>
          </p:txBody>
        </p:sp>
      </p:grpSp>
      <p:sp>
        <p:nvSpPr>
          <p:cNvPr id="34822" name="Text Box 11">
            <a:extLst>
              <a:ext uri="{FF2B5EF4-FFF2-40B4-BE49-F238E27FC236}">
                <a16:creationId xmlns:a16="http://schemas.microsoft.com/office/drawing/2014/main" id="{5FE8A699-9EF0-D01F-69FA-06050AA028DF}"/>
              </a:ext>
            </a:extLst>
          </p:cNvPr>
          <p:cNvSpPr txBox="1">
            <a:spLocks noChangeArrowheads="1"/>
          </p:cNvSpPr>
          <p:nvPr/>
        </p:nvSpPr>
        <p:spPr bwMode="auto">
          <a:xfrm>
            <a:off x="5715000" y="3657600"/>
            <a:ext cx="1905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200">
                <a:solidFill>
                  <a:srgbClr val="0000FF"/>
                </a:solidFill>
              </a:rPr>
              <a:t>I like being outside and working with people.  My vocational Interest Inventory ranked environmental jobs the highest.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6A3A7234-A4CC-4BFD-B449-D52E897095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838E738-254C-344F-93C8-1C20F775EB8B}" type="slidenum">
              <a:rPr lang="en-US" altLang="en-US" sz="1400"/>
              <a:pPr/>
              <a:t>33</a:t>
            </a:fld>
            <a:endParaRPr lang="en-US" altLang="en-US" sz="1400"/>
          </a:p>
        </p:txBody>
      </p:sp>
      <p:pic>
        <p:nvPicPr>
          <p:cNvPr id="35843" name="Picture 2">
            <a:extLst>
              <a:ext uri="{FF2B5EF4-FFF2-40B4-BE49-F238E27FC236}">
                <a16:creationId xmlns:a16="http://schemas.microsoft.com/office/drawing/2014/main" id="{FD36FD93-70AE-7BA0-7113-BB6DBEFA9BA1}"/>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38663" y="1981200"/>
            <a:ext cx="4475162" cy="4572000"/>
          </a:xfrm>
        </p:spPr>
      </p:pic>
      <p:sp>
        <p:nvSpPr>
          <p:cNvPr id="35844" name="Rectangle 3">
            <a:extLst>
              <a:ext uri="{FF2B5EF4-FFF2-40B4-BE49-F238E27FC236}">
                <a16:creationId xmlns:a16="http://schemas.microsoft.com/office/drawing/2014/main" id="{5743368E-FC3B-D715-D033-2AA6A94AD4E6}"/>
              </a:ext>
            </a:extLst>
          </p:cNvPr>
          <p:cNvSpPr>
            <a:spLocks noGrp="1" noChangeArrowheads="1"/>
          </p:cNvSpPr>
          <p:nvPr>
            <p:ph type="title"/>
          </p:nvPr>
        </p:nvSpPr>
        <p:spPr bwMode="auto">
          <a:xfrm>
            <a:off x="685800" y="1143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Employment Strengths</a:t>
            </a:r>
          </a:p>
        </p:txBody>
      </p:sp>
      <p:sp>
        <p:nvSpPr>
          <p:cNvPr id="35845" name="Rectangle 4">
            <a:extLst>
              <a:ext uri="{FF2B5EF4-FFF2-40B4-BE49-F238E27FC236}">
                <a16:creationId xmlns:a16="http://schemas.microsoft.com/office/drawing/2014/main" id="{AE3AA08A-320A-AD7F-7194-69E5F519CD13}"/>
              </a:ext>
            </a:extLst>
          </p:cNvPr>
          <p:cNvSpPr>
            <a:spLocks noGrp="1" noChangeArrowheads="1"/>
          </p:cNvSpPr>
          <p:nvPr>
            <p:ph type="body" sz="half" idx="1"/>
          </p:nvPr>
        </p:nvSpPr>
        <p:spPr>
          <a:xfrm>
            <a:off x="685800" y="2209800"/>
            <a:ext cx="3810000" cy="4114800"/>
          </a:xfrm>
        </p:spPr>
        <p:txBody>
          <a:bodyPr/>
          <a:lstStyle/>
          <a:p>
            <a:pPr eaLnBrk="1" hangingPunct="1"/>
            <a:r>
              <a:rPr lang="en-US" altLang="en-US" sz="1800"/>
              <a:t>Bob asked his parents what they thought were his strong job skills. </a:t>
            </a:r>
          </a:p>
          <a:p>
            <a:pPr eaLnBrk="1" hangingPunct="1"/>
            <a:r>
              <a:rPr lang="en-US" altLang="en-US" sz="1800"/>
              <a:t>They gave answers based on jobs he had done around the house, as well as how he did with his summer job.</a:t>
            </a:r>
          </a:p>
          <a:p>
            <a:pPr eaLnBrk="1" hangingPunct="1"/>
            <a:r>
              <a:rPr lang="en-US" altLang="en-US" sz="1800"/>
              <a:t>They talked about his strengths.</a:t>
            </a:r>
          </a:p>
        </p:txBody>
      </p:sp>
      <p:sp>
        <p:nvSpPr>
          <p:cNvPr id="35846" name="Text Box 5">
            <a:extLst>
              <a:ext uri="{FF2B5EF4-FFF2-40B4-BE49-F238E27FC236}">
                <a16:creationId xmlns:a16="http://schemas.microsoft.com/office/drawing/2014/main" id="{810DC7B6-3DA2-3D56-9AD7-59B302271033}"/>
              </a:ext>
            </a:extLst>
          </p:cNvPr>
          <p:cNvSpPr txBox="1">
            <a:spLocks noChangeArrowheads="1"/>
          </p:cNvSpPr>
          <p:nvPr/>
        </p:nvSpPr>
        <p:spPr bwMode="auto">
          <a:xfrm>
            <a:off x="6705600" y="2667000"/>
            <a:ext cx="938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Bob is very</a:t>
            </a:r>
          </a:p>
        </p:txBody>
      </p:sp>
      <p:sp>
        <p:nvSpPr>
          <p:cNvPr id="35847" name="Text Box 6">
            <a:extLst>
              <a:ext uri="{FF2B5EF4-FFF2-40B4-BE49-F238E27FC236}">
                <a16:creationId xmlns:a16="http://schemas.microsoft.com/office/drawing/2014/main" id="{AF5C2819-BDD3-A8E0-0115-933119069B3E}"/>
              </a:ext>
            </a:extLst>
          </p:cNvPr>
          <p:cNvSpPr txBox="1">
            <a:spLocks noChangeArrowheads="1"/>
          </p:cNvSpPr>
          <p:nvPr/>
        </p:nvSpPr>
        <p:spPr bwMode="auto">
          <a:xfrm>
            <a:off x="6858000" y="2895600"/>
            <a:ext cx="1260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responsible and</a:t>
            </a:r>
          </a:p>
        </p:txBody>
      </p:sp>
      <p:sp>
        <p:nvSpPr>
          <p:cNvPr id="35848" name="Text Box 7">
            <a:extLst>
              <a:ext uri="{FF2B5EF4-FFF2-40B4-BE49-F238E27FC236}">
                <a16:creationId xmlns:a16="http://schemas.microsoft.com/office/drawing/2014/main" id="{77D12EA1-5EDB-0C38-E5FF-9743E6635D96}"/>
              </a:ext>
            </a:extLst>
          </p:cNvPr>
          <p:cNvSpPr txBox="1">
            <a:spLocks noChangeArrowheads="1"/>
          </p:cNvSpPr>
          <p:nvPr/>
        </p:nvSpPr>
        <p:spPr bwMode="auto">
          <a:xfrm>
            <a:off x="7315200" y="3124200"/>
            <a:ext cx="1123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respectful. He</a:t>
            </a:r>
          </a:p>
        </p:txBody>
      </p:sp>
      <p:sp>
        <p:nvSpPr>
          <p:cNvPr id="35849" name="Text Box 8">
            <a:extLst>
              <a:ext uri="{FF2B5EF4-FFF2-40B4-BE49-F238E27FC236}">
                <a16:creationId xmlns:a16="http://schemas.microsoft.com/office/drawing/2014/main" id="{E53567A7-56F8-D67E-BA92-D046DA0B221C}"/>
              </a:ext>
            </a:extLst>
          </p:cNvPr>
          <p:cNvSpPr txBox="1">
            <a:spLocks noChangeArrowheads="1"/>
          </p:cNvSpPr>
          <p:nvPr/>
        </p:nvSpPr>
        <p:spPr bwMode="auto">
          <a:xfrm>
            <a:off x="7527925" y="3314700"/>
            <a:ext cx="1057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likes working</a:t>
            </a:r>
          </a:p>
        </p:txBody>
      </p:sp>
      <p:sp>
        <p:nvSpPr>
          <p:cNvPr id="35850" name="Text Box 9">
            <a:extLst>
              <a:ext uri="{FF2B5EF4-FFF2-40B4-BE49-F238E27FC236}">
                <a16:creationId xmlns:a16="http://schemas.microsoft.com/office/drawing/2014/main" id="{21DEFFB3-F723-02DD-60FD-D3700BC38809}"/>
              </a:ext>
            </a:extLst>
          </p:cNvPr>
          <p:cNvSpPr txBox="1">
            <a:spLocks noChangeArrowheads="1"/>
          </p:cNvSpPr>
          <p:nvPr/>
        </p:nvSpPr>
        <p:spPr bwMode="auto">
          <a:xfrm>
            <a:off x="7680325" y="3543300"/>
            <a:ext cx="955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with people</a:t>
            </a:r>
          </a:p>
        </p:txBody>
      </p:sp>
      <p:sp>
        <p:nvSpPr>
          <p:cNvPr id="35851" name="Text Box 10">
            <a:extLst>
              <a:ext uri="{FF2B5EF4-FFF2-40B4-BE49-F238E27FC236}">
                <a16:creationId xmlns:a16="http://schemas.microsoft.com/office/drawing/2014/main" id="{35085976-5D3F-35B1-F5DA-7E1FC9995E2A}"/>
              </a:ext>
            </a:extLst>
          </p:cNvPr>
          <p:cNvSpPr txBox="1">
            <a:spLocks noChangeArrowheads="1"/>
          </p:cNvSpPr>
          <p:nvPr/>
        </p:nvSpPr>
        <p:spPr bwMode="auto">
          <a:xfrm>
            <a:off x="7772400" y="3733800"/>
            <a:ext cx="971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and is good</a:t>
            </a:r>
          </a:p>
        </p:txBody>
      </p:sp>
      <p:sp>
        <p:nvSpPr>
          <p:cNvPr id="35852" name="Text Box 11">
            <a:extLst>
              <a:ext uri="{FF2B5EF4-FFF2-40B4-BE49-F238E27FC236}">
                <a16:creationId xmlns:a16="http://schemas.microsoft.com/office/drawing/2014/main" id="{A21D2A93-4907-F53A-D019-9C665BACB8F6}"/>
              </a:ext>
            </a:extLst>
          </p:cNvPr>
          <p:cNvSpPr txBox="1">
            <a:spLocks noChangeArrowheads="1"/>
          </p:cNvSpPr>
          <p:nvPr/>
        </p:nvSpPr>
        <p:spPr bwMode="auto">
          <a:xfrm>
            <a:off x="7848600" y="3962400"/>
            <a:ext cx="996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with money.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a:extLst>
              <a:ext uri="{FF2B5EF4-FFF2-40B4-BE49-F238E27FC236}">
                <a16:creationId xmlns:a16="http://schemas.microsoft.com/office/drawing/2014/main" id="{8C95616B-4EE2-8FA4-7610-0AC2392D27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B3610A-C4BE-1D4C-BB6B-E3B4E5E6C0CF}" type="slidenum">
              <a:rPr lang="en-US" altLang="en-US" sz="1400"/>
              <a:pPr/>
              <a:t>34</a:t>
            </a:fld>
            <a:endParaRPr lang="en-US" altLang="en-US" sz="1400"/>
          </a:p>
        </p:txBody>
      </p:sp>
      <p:sp>
        <p:nvSpPr>
          <p:cNvPr id="36867" name="Rectangle 3">
            <a:extLst>
              <a:ext uri="{FF2B5EF4-FFF2-40B4-BE49-F238E27FC236}">
                <a16:creationId xmlns:a16="http://schemas.microsoft.com/office/drawing/2014/main" id="{3FE37989-F7BC-1F24-439A-BF9A7B0F14AD}"/>
              </a:ext>
            </a:extLst>
          </p:cNvPr>
          <p:cNvSpPr>
            <a:spLocks noGrp="1" noChangeArrowheads="1"/>
          </p:cNvSpPr>
          <p:nvPr>
            <p:ph type="title"/>
          </p:nvPr>
        </p:nvSpPr>
        <p:spPr bwMode="auto">
          <a:xfrm>
            <a:off x="685800" y="1066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Employment Strengths</a:t>
            </a:r>
          </a:p>
        </p:txBody>
      </p:sp>
      <p:sp>
        <p:nvSpPr>
          <p:cNvPr id="36868" name="Rectangle 11">
            <a:extLst>
              <a:ext uri="{FF2B5EF4-FFF2-40B4-BE49-F238E27FC236}">
                <a16:creationId xmlns:a16="http://schemas.microsoft.com/office/drawing/2014/main" id="{1710F139-1AA0-0EA2-3A5E-8896D1BFB980}"/>
              </a:ext>
            </a:extLst>
          </p:cNvPr>
          <p:cNvSpPr>
            <a:spLocks noGrp="1" noChangeArrowheads="1"/>
          </p:cNvSpPr>
          <p:nvPr>
            <p:ph type="body" sz="half" idx="1"/>
          </p:nvPr>
        </p:nvSpPr>
        <p:spPr>
          <a:xfrm>
            <a:off x="685800" y="2133600"/>
            <a:ext cx="3810000" cy="4114800"/>
          </a:xfrm>
          <a:noFill/>
        </p:spPr>
        <p:txBody>
          <a:bodyPr/>
          <a:lstStyle/>
          <a:p>
            <a:pPr eaLnBrk="1" hangingPunct="1"/>
            <a:r>
              <a:rPr lang="en-US" altLang="en-US" sz="2000"/>
              <a:t>Bob wrote down what he thought he was good at and what an employer might like about him.</a:t>
            </a:r>
          </a:p>
          <a:p>
            <a:pPr eaLnBrk="1" hangingPunct="1"/>
            <a:r>
              <a:rPr lang="en-US" altLang="en-US" sz="2000"/>
              <a:t>He thought about his past paid and unpaid work experience.</a:t>
            </a:r>
          </a:p>
          <a:p>
            <a:pPr eaLnBrk="1" hangingPunct="1"/>
            <a:r>
              <a:rPr lang="en-US" altLang="en-US" sz="2000"/>
              <a:t>He talked about his interests and skills.</a:t>
            </a:r>
            <a:endParaRPr lang="en-US" altLang="en-US" sz="2400"/>
          </a:p>
        </p:txBody>
      </p:sp>
      <p:grpSp>
        <p:nvGrpSpPr>
          <p:cNvPr id="36869" name="Group 18">
            <a:extLst>
              <a:ext uri="{FF2B5EF4-FFF2-40B4-BE49-F238E27FC236}">
                <a16:creationId xmlns:a16="http://schemas.microsoft.com/office/drawing/2014/main" id="{CDB5CDC2-4C36-D623-8FC9-2316B3298E32}"/>
              </a:ext>
            </a:extLst>
          </p:cNvPr>
          <p:cNvGrpSpPr>
            <a:grpSpLocks/>
          </p:cNvGrpSpPr>
          <p:nvPr/>
        </p:nvGrpSpPr>
        <p:grpSpPr bwMode="auto">
          <a:xfrm>
            <a:off x="4538663" y="1981200"/>
            <a:ext cx="4475162" cy="4572000"/>
            <a:chOff x="2859" y="1248"/>
            <a:chExt cx="2819" cy="2880"/>
          </a:xfrm>
        </p:grpSpPr>
        <p:pic>
          <p:nvPicPr>
            <p:cNvPr id="36870" name="Picture 2">
              <a:extLst>
                <a:ext uri="{FF2B5EF4-FFF2-40B4-BE49-F238E27FC236}">
                  <a16:creationId xmlns:a16="http://schemas.microsoft.com/office/drawing/2014/main" id="{8FB6C929-70D7-8986-86C2-F1A001BAC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 y="1248"/>
              <a:ext cx="2819"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4">
              <a:extLst>
                <a:ext uri="{FF2B5EF4-FFF2-40B4-BE49-F238E27FC236}">
                  <a16:creationId xmlns:a16="http://schemas.microsoft.com/office/drawing/2014/main" id="{543020F3-2F79-9759-6D09-561D6C2BC766}"/>
                </a:ext>
              </a:extLst>
            </p:cNvPr>
            <p:cNvSpPr txBox="1">
              <a:spLocks noChangeArrowheads="1"/>
            </p:cNvSpPr>
            <p:nvPr/>
          </p:nvSpPr>
          <p:spPr bwMode="auto">
            <a:xfrm>
              <a:off x="4224" y="1680"/>
              <a:ext cx="5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Bob is very</a:t>
              </a:r>
            </a:p>
          </p:txBody>
        </p:sp>
        <p:sp>
          <p:nvSpPr>
            <p:cNvPr id="36872" name="Text Box 5">
              <a:extLst>
                <a:ext uri="{FF2B5EF4-FFF2-40B4-BE49-F238E27FC236}">
                  <a16:creationId xmlns:a16="http://schemas.microsoft.com/office/drawing/2014/main" id="{CF56F38C-38F7-51DD-65A4-5741B17C60A9}"/>
                </a:ext>
              </a:extLst>
            </p:cNvPr>
            <p:cNvSpPr txBox="1">
              <a:spLocks noChangeArrowheads="1"/>
            </p:cNvSpPr>
            <p:nvPr/>
          </p:nvSpPr>
          <p:spPr bwMode="auto">
            <a:xfrm>
              <a:off x="4320" y="1824"/>
              <a:ext cx="7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responsible and</a:t>
              </a:r>
            </a:p>
          </p:txBody>
        </p:sp>
        <p:sp>
          <p:nvSpPr>
            <p:cNvPr id="36873" name="Text Box 6">
              <a:extLst>
                <a:ext uri="{FF2B5EF4-FFF2-40B4-BE49-F238E27FC236}">
                  <a16:creationId xmlns:a16="http://schemas.microsoft.com/office/drawing/2014/main" id="{02620AB0-DE8A-2850-6181-3C434F8590B0}"/>
                </a:ext>
              </a:extLst>
            </p:cNvPr>
            <p:cNvSpPr txBox="1">
              <a:spLocks noChangeArrowheads="1"/>
            </p:cNvSpPr>
            <p:nvPr/>
          </p:nvSpPr>
          <p:spPr bwMode="auto">
            <a:xfrm>
              <a:off x="4608" y="1968"/>
              <a:ext cx="7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respectful. He</a:t>
              </a:r>
            </a:p>
          </p:txBody>
        </p:sp>
        <p:sp>
          <p:nvSpPr>
            <p:cNvPr id="36874" name="Text Box 7">
              <a:extLst>
                <a:ext uri="{FF2B5EF4-FFF2-40B4-BE49-F238E27FC236}">
                  <a16:creationId xmlns:a16="http://schemas.microsoft.com/office/drawing/2014/main" id="{EC7BAFE6-C522-FD9F-DA8E-A95CD399139C}"/>
                </a:ext>
              </a:extLst>
            </p:cNvPr>
            <p:cNvSpPr txBox="1">
              <a:spLocks noChangeArrowheads="1"/>
            </p:cNvSpPr>
            <p:nvPr/>
          </p:nvSpPr>
          <p:spPr bwMode="auto">
            <a:xfrm>
              <a:off x="4742" y="2088"/>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likes working</a:t>
              </a:r>
            </a:p>
          </p:txBody>
        </p:sp>
        <p:sp>
          <p:nvSpPr>
            <p:cNvPr id="36875" name="Text Box 8">
              <a:extLst>
                <a:ext uri="{FF2B5EF4-FFF2-40B4-BE49-F238E27FC236}">
                  <a16:creationId xmlns:a16="http://schemas.microsoft.com/office/drawing/2014/main" id="{F7BC33D8-792F-6C98-0A7D-A48063330F9E}"/>
                </a:ext>
              </a:extLst>
            </p:cNvPr>
            <p:cNvSpPr txBox="1">
              <a:spLocks noChangeArrowheads="1"/>
            </p:cNvSpPr>
            <p:nvPr/>
          </p:nvSpPr>
          <p:spPr bwMode="auto">
            <a:xfrm>
              <a:off x="4838" y="2232"/>
              <a:ext cx="6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with people</a:t>
              </a:r>
            </a:p>
          </p:txBody>
        </p:sp>
        <p:sp>
          <p:nvSpPr>
            <p:cNvPr id="36876" name="Text Box 9">
              <a:extLst>
                <a:ext uri="{FF2B5EF4-FFF2-40B4-BE49-F238E27FC236}">
                  <a16:creationId xmlns:a16="http://schemas.microsoft.com/office/drawing/2014/main" id="{B61A0A36-970C-4ADC-5DC2-FB65DE29F426}"/>
                </a:ext>
              </a:extLst>
            </p:cNvPr>
            <p:cNvSpPr txBox="1">
              <a:spLocks noChangeArrowheads="1"/>
            </p:cNvSpPr>
            <p:nvPr/>
          </p:nvSpPr>
          <p:spPr bwMode="auto">
            <a:xfrm>
              <a:off x="4896" y="2352"/>
              <a:ext cx="6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and is good</a:t>
              </a:r>
            </a:p>
          </p:txBody>
        </p:sp>
        <p:sp>
          <p:nvSpPr>
            <p:cNvPr id="36877" name="Text Box 10">
              <a:extLst>
                <a:ext uri="{FF2B5EF4-FFF2-40B4-BE49-F238E27FC236}">
                  <a16:creationId xmlns:a16="http://schemas.microsoft.com/office/drawing/2014/main" id="{ABF8E57E-8DB6-34DA-C0DE-161D5E4D70F5}"/>
                </a:ext>
              </a:extLst>
            </p:cNvPr>
            <p:cNvSpPr txBox="1">
              <a:spLocks noChangeArrowheads="1"/>
            </p:cNvSpPr>
            <p:nvPr/>
          </p:nvSpPr>
          <p:spPr bwMode="auto">
            <a:xfrm>
              <a:off x="4944" y="2496"/>
              <a:ext cx="6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with money.</a:t>
              </a:r>
            </a:p>
          </p:txBody>
        </p:sp>
        <p:grpSp>
          <p:nvGrpSpPr>
            <p:cNvPr id="36878" name="Group 12">
              <a:extLst>
                <a:ext uri="{FF2B5EF4-FFF2-40B4-BE49-F238E27FC236}">
                  <a16:creationId xmlns:a16="http://schemas.microsoft.com/office/drawing/2014/main" id="{2852A715-F876-3C34-D439-37EA8D6956EC}"/>
                </a:ext>
              </a:extLst>
            </p:cNvPr>
            <p:cNvGrpSpPr>
              <a:grpSpLocks/>
            </p:cNvGrpSpPr>
            <p:nvPr/>
          </p:nvGrpSpPr>
          <p:grpSpPr bwMode="auto">
            <a:xfrm>
              <a:off x="2928" y="1680"/>
              <a:ext cx="1264" cy="1232"/>
              <a:chOff x="2928" y="1704"/>
              <a:chExt cx="1264" cy="1232"/>
            </a:xfrm>
          </p:grpSpPr>
          <p:sp>
            <p:nvSpPr>
              <p:cNvPr id="36879" name="Text Box 13">
                <a:extLst>
                  <a:ext uri="{FF2B5EF4-FFF2-40B4-BE49-F238E27FC236}">
                    <a16:creationId xmlns:a16="http://schemas.microsoft.com/office/drawing/2014/main" id="{C93A2279-36DA-689B-04C0-040598067E28}"/>
                  </a:ext>
                </a:extLst>
              </p:cNvPr>
              <p:cNvSpPr txBox="1">
                <a:spLocks noChangeArrowheads="1"/>
              </p:cNvSpPr>
              <p:nvPr/>
            </p:nvSpPr>
            <p:spPr bwMode="auto">
              <a:xfrm>
                <a:off x="3302" y="1704"/>
                <a:ext cx="7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I’m responsible</a:t>
                </a:r>
              </a:p>
            </p:txBody>
          </p:sp>
          <p:sp>
            <p:nvSpPr>
              <p:cNvPr id="36880" name="Text Box 14">
                <a:extLst>
                  <a:ext uri="{FF2B5EF4-FFF2-40B4-BE49-F238E27FC236}">
                    <a16:creationId xmlns:a16="http://schemas.microsoft.com/office/drawing/2014/main" id="{30B9C4E5-94AA-025E-F423-B1CB65A1D66A}"/>
                  </a:ext>
                </a:extLst>
              </p:cNvPr>
              <p:cNvSpPr txBox="1">
                <a:spLocks noChangeArrowheads="1"/>
              </p:cNvSpPr>
              <p:nvPr/>
            </p:nvSpPr>
            <p:spPr bwMode="auto">
              <a:xfrm>
                <a:off x="3158" y="1848"/>
                <a:ext cx="10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and I always show up</a:t>
                </a:r>
              </a:p>
            </p:txBody>
          </p:sp>
          <p:sp>
            <p:nvSpPr>
              <p:cNvPr id="36881" name="Text Box 15">
                <a:extLst>
                  <a:ext uri="{FF2B5EF4-FFF2-40B4-BE49-F238E27FC236}">
                    <a16:creationId xmlns:a16="http://schemas.microsoft.com/office/drawing/2014/main" id="{44F76A15-A51A-AD61-A48B-65E85099918E}"/>
                  </a:ext>
                </a:extLst>
              </p:cNvPr>
              <p:cNvSpPr txBox="1">
                <a:spLocks noChangeArrowheads="1"/>
              </p:cNvSpPr>
              <p:nvPr/>
            </p:nvSpPr>
            <p:spPr bwMode="auto">
              <a:xfrm>
                <a:off x="3072" y="1968"/>
                <a:ext cx="8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on time and ready</a:t>
                </a:r>
              </a:p>
            </p:txBody>
          </p:sp>
          <p:sp>
            <p:nvSpPr>
              <p:cNvPr id="36882" name="Text Box 16">
                <a:extLst>
                  <a:ext uri="{FF2B5EF4-FFF2-40B4-BE49-F238E27FC236}">
                    <a16:creationId xmlns:a16="http://schemas.microsoft.com/office/drawing/2014/main" id="{54F244B7-26E2-101D-A7DF-770A4A422079}"/>
                  </a:ext>
                </a:extLst>
              </p:cNvPr>
              <p:cNvSpPr txBox="1">
                <a:spLocks noChangeArrowheads="1"/>
              </p:cNvSpPr>
              <p:nvPr/>
            </p:nvSpPr>
            <p:spPr bwMode="auto">
              <a:xfrm>
                <a:off x="3014" y="2088"/>
                <a:ext cx="4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to work.</a:t>
                </a:r>
              </a:p>
            </p:txBody>
          </p:sp>
          <p:sp>
            <p:nvSpPr>
              <p:cNvPr id="36883" name="Text Box 17">
                <a:extLst>
                  <a:ext uri="{FF2B5EF4-FFF2-40B4-BE49-F238E27FC236}">
                    <a16:creationId xmlns:a16="http://schemas.microsoft.com/office/drawing/2014/main" id="{356BDFB9-1B54-5B94-B72A-F8537BB606CB}"/>
                  </a:ext>
                </a:extLst>
              </p:cNvPr>
              <p:cNvSpPr txBox="1">
                <a:spLocks noChangeArrowheads="1"/>
              </p:cNvSpPr>
              <p:nvPr/>
            </p:nvSpPr>
            <p:spPr bwMode="auto">
              <a:xfrm>
                <a:off x="2928" y="2208"/>
                <a:ext cx="552"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solidFill>
                      <a:srgbClr val="0000FF"/>
                    </a:solidFill>
                  </a:rPr>
                  <a:t>I did well</a:t>
                </a:r>
              </a:p>
              <a:p>
                <a:r>
                  <a:rPr lang="en-US" altLang="en-US" sz="1400">
                    <a:solidFill>
                      <a:srgbClr val="0000FF"/>
                    </a:solidFill>
                  </a:rPr>
                  <a:t>at my </a:t>
                </a:r>
              </a:p>
              <a:p>
                <a:r>
                  <a:rPr lang="en-US" altLang="en-US" sz="1400">
                    <a:solidFill>
                      <a:srgbClr val="0000FF"/>
                    </a:solidFill>
                  </a:rPr>
                  <a:t>camp</a:t>
                </a:r>
              </a:p>
              <a:p>
                <a:r>
                  <a:rPr lang="en-US" altLang="en-US" sz="1400">
                    <a:solidFill>
                      <a:srgbClr val="0000FF"/>
                    </a:solidFill>
                  </a:rPr>
                  <a:t>job with </a:t>
                </a:r>
              </a:p>
              <a:p>
                <a:r>
                  <a:rPr lang="en-US" altLang="en-US" sz="1400">
                    <a:solidFill>
                      <a:srgbClr val="0000FF"/>
                    </a:solidFill>
                  </a:rPr>
                  <a:t>the park.</a:t>
                </a: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a:extLst>
              <a:ext uri="{FF2B5EF4-FFF2-40B4-BE49-F238E27FC236}">
                <a16:creationId xmlns:a16="http://schemas.microsoft.com/office/drawing/2014/main" id="{A07CFB8C-8076-B30D-DBFD-28462D9139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242267-D189-BA4B-9EBC-D2105BA2B67A}" type="slidenum">
              <a:rPr lang="en-US" altLang="en-US" sz="1400"/>
              <a:pPr/>
              <a:t>35</a:t>
            </a:fld>
            <a:endParaRPr lang="en-US" altLang="en-US" sz="1400"/>
          </a:p>
        </p:txBody>
      </p:sp>
      <p:sp>
        <p:nvSpPr>
          <p:cNvPr id="37891" name="Rectangle 3">
            <a:extLst>
              <a:ext uri="{FF2B5EF4-FFF2-40B4-BE49-F238E27FC236}">
                <a16:creationId xmlns:a16="http://schemas.microsoft.com/office/drawing/2014/main" id="{5F037976-586E-9DA8-A432-4F09BADF2C0C}"/>
              </a:ext>
            </a:extLst>
          </p:cNvPr>
          <p:cNvSpPr>
            <a:spLocks noGrp="1" noChangeArrowheads="1"/>
          </p:cNvSpPr>
          <p:nvPr>
            <p:ph type="title"/>
          </p:nvPr>
        </p:nvSpPr>
        <p:spPr bwMode="auto">
          <a:xfrm>
            <a:off x="685800" y="1143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Employment Strengths</a:t>
            </a:r>
          </a:p>
        </p:txBody>
      </p:sp>
      <p:sp>
        <p:nvSpPr>
          <p:cNvPr id="37892" name="Rectangle 17">
            <a:extLst>
              <a:ext uri="{FF2B5EF4-FFF2-40B4-BE49-F238E27FC236}">
                <a16:creationId xmlns:a16="http://schemas.microsoft.com/office/drawing/2014/main" id="{9B4F0E9C-D4A4-6363-3FA0-B08FED6B6246}"/>
              </a:ext>
            </a:extLst>
          </p:cNvPr>
          <p:cNvSpPr>
            <a:spLocks noGrp="1" noChangeArrowheads="1"/>
          </p:cNvSpPr>
          <p:nvPr>
            <p:ph type="body" sz="half" idx="1"/>
          </p:nvPr>
        </p:nvSpPr>
        <p:spPr>
          <a:xfrm>
            <a:off x="685800" y="2057400"/>
            <a:ext cx="3810000" cy="4114800"/>
          </a:xfrm>
          <a:noFill/>
        </p:spPr>
        <p:txBody>
          <a:bodyPr/>
          <a:lstStyle/>
          <a:p>
            <a:pPr eaLnBrk="1" hangingPunct="1"/>
            <a:r>
              <a:rPr lang="en-US" altLang="en-US" sz="2800"/>
              <a:t>Bob talked with his teacher about what he was good at and what an employer might like about him.</a:t>
            </a:r>
          </a:p>
          <a:p>
            <a:pPr eaLnBrk="1" hangingPunct="1"/>
            <a:r>
              <a:rPr lang="en-US" altLang="en-US" sz="2800"/>
              <a:t>She talked about his strengths based on formal and informal assessments.</a:t>
            </a:r>
          </a:p>
        </p:txBody>
      </p:sp>
      <p:grpSp>
        <p:nvGrpSpPr>
          <p:cNvPr id="37893" name="Group 43">
            <a:extLst>
              <a:ext uri="{FF2B5EF4-FFF2-40B4-BE49-F238E27FC236}">
                <a16:creationId xmlns:a16="http://schemas.microsoft.com/office/drawing/2014/main" id="{0A583FD6-2E98-BAB5-E5A4-1161DC01EDA6}"/>
              </a:ext>
            </a:extLst>
          </p:cNvPr>
          <p:cNvGrpSpPr>
            <a:grpSpLocks/>
          </p:cNvGrpSpPr>
          <p:nvPr/>
        </p:nvGrpSpPr>
        <p:grpSpPr bwMode="auto">
          <a:xfrm>
            <a:off x="4538663" y="1981200"/>
            <a:ext cx="4475162" cy="4722813"/>
            <a:chOff x="2859" y="1248"/>
            <a:chExt cx="2819" cy="2975"/>
          </a:xfrm>
        </p:grpSpPr>
        <p:grpSp>
          <p:nvGrpSpPr>
            <p:cNvPr id="37894" name="Group 28">
              <a:extLst>
                <a:ext uri="{FF2B5EF4-FFF2-40B4-BE49-F238E27FC236}">
                  <a16:creationId xmlns:a16="http://schemas.microsoft.com/office/drawing/2014/main" id="{9E264613-57AA-F4F4-EFC1-1AD732EFF975}"/>
                </a:ext>
              </a:extLst>
            </p:cNvPr>
            <p:cNvGrpSpPr>
              <a:grpSpLocks/>
            </p:cNvGrpSpPr>
            <p:nvPr/>
          </p:nvGrpSpPr>
          <p:grpSpPr bwMode="auto">
            <a:xfrm>
              <a:off x="2859" y="1248"/>
              <a:ext cx="2819" cy="2880"/>
              <a:chOff x="2859" y="1248"/>
              <a:chExt cx="2819" cy="2880"/>
            </a:xfrm>
          </p:grpSpPr>
          <p:pic>
            <p:nvPicPr>
              <p:cNvPr id="37896" name="Picture 29">
                <a:extLst>
                  <a:ext uri="{FF2B5EF4-FFF2-40B4-BE49-F238E27FC236}">
                    <a16:creationId xmlns:a16="http://schemas.microsoft.com/office/drawing/2014/main" id="{52910EAB-6E96-F66B-BABE-6C3A899F9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 y="1248"/>
                <a:ext cx="2819"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 Box 30">
                <a:extLst>
                  <a:ext uri="{FF2B5EF4-FFF2-40B4-BE49-F238E27FC236}">
                    <a16:creationId xmlns:a16="http://schemas.microsoft.com/office/drawing/2014/main" id="{E795B0DE-BB3E-592D-0A8A-CAE9E710D737}"/>
                  </a:ext>
                </a:extLst>
              </p:cNvPr>
              <p:cNvSpPr txBox="1">
                <a:spLocks noChangeArrowheads="1"/>
              </p:cNvSpPr>
              <p:nvPr/>
            </p:nvSpPr>
            <p:spPr bwMode="auto">
              <a:xfrm>
                <a:off x="4224" y="1680"/>
                <a:ext cx="5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Bob is very</a:t>
                </a:r>
              </a:p>
            </p:txBody>
          </p:sp>
          <p:sp>
            <p:nvSpPr>
              <p:cNvPr id="37898" name="Text Box 31">
                <a:extLst>
                  <a:ext uri="{FF2B5EF4-FFF2-40B4-BE49-F238E27FC236}">
                    <a16:creationId xmlns:a16="http://schemas.microsoft.com/office/drawing/2014/main" id="{A5229507-5EF9-B362-7E53-28CD45AE789E}"/>
                  </a:ext>
                </a:extLst>
              </p:cNvPr>
              <p:cNvSpPr txBox="1">
                <a:spLocks noChangeArrowheads="1"/>
              </p:cNvSpPr>
              <p:nvPr/>
            </p:nvSpPr>
            <p:spPr bwMode="auto">
              <a:xfrm>
                <a:off x="4320" y="1824"/>
                <a:ext cx="7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responsible and</a:t>
                </a:r>
              </a:p>
            </p:txBody>
          </p:sp>
          <p:sp>
            <p:nvSpPr>
              <p:cNvPr id="37899" name="Text Box 32">
                <a:extLst>
                  <a:ext uri="{FF2B5EF4-FFF2-40B4-BE49-F238E27FC236}">
                    <a16:creationId xmlns:a16="http://schemas.microsoft.com/office/drawing/2014/main" id="{C22FD6EF-80CF-F3EE-0E67-79CD2C6F1556}"/>
                  </a:ext>
                </a:extLst>
              </p:cNvPr>
              <p:cNvSpPr txBox="1">
                <a:spLocks noChangeArrowheads="1"/>
              </p:cNvSpPr>
              <p:nvPr/>
            </p:nvSpPr>
            <p:spPr bwMode="auto">
              <a:xfrm>
                <a:off x="4608" y="1968"/>
                <a:ext cx="7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respectful. He</a:t>
                </a:r>
              </a:p>
            </p:txBody>
          </p:sp>
          <p:sp>
            <p:nvSpPr>
              <p:cNvPr id="37900" name="Text Box 33">
                <a:extLst>
                  <a:ext uri="{FF2B5EF4-FFF2-40B4-BE49-F238E27FC236}">
                    <a16:creationId xmlns:a16="http://schemas.microsoft.com/office/drawing/2014/main" id="{AE2868A4-80F4-49AD-5A39-403E582B0196}"/>
                  </a:ext>
                </a:extLst>
              </p:cNvPr>
              <p:cNvSpPr txBox="1">
                <a:spLocks noChangeArrowheads="1"/>
              </p:cNvSpPr>
              <p:nvPr/>
            </p:nvSpPr>
            <p:spPr bwMode="auto">
              <a:xfrm>
                <a:off x="4742" y="2088"/>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likes working</a:t>
                </a:r>
              </a:p>
            </p:txBody>
          </p:sp>
          <p:sp>
            <p:nvSpPr>
              <p:cNvPr id="37901" name="Text Box 34">
                <a:extLst>
                  <a:ext uri="{FF2B5EF4-FFF2-40B4-BE49-F238E27FC236}">
                    <a16:creationId xmlns:a16="http://schemas.microsoft.com/office/drawing/2014/main" id="{3BB868F4-6991-99B4-8F73-F9B932CFB15A}"/>
                  </a:ext>
                </a:extLst>
              </p:cNvPr>
              <p:cNvSpPr txBox="1">
                <a:spLocks noChangeArrowheads="1"/>
              </p:cNvSpPr>
              <p:nvPr/>
            </p:nvSpPr>
            <p:spPr bwMode="auto">
              <a:xfrm>
                <a:off x="4838" y="2232"/>
                <a:ext cx="6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with people</a:t>
                </a:r>
              </a:p>
            </p:txBody>
          </p:sp>
          <p:sp>
            <p:nvSpPr>
              <p:cNvPr id="37902" name="Text Box 35">
                <a:extLst>
                  <a:ext uri="{FF2B5EF4-FFF2-40B4-BE49-F238E27FC236}">
                    <a16:creationId xmlns:a16="http://schemas.microsoft.com/office/drawing/2014/main" id="{06C8BDFD-E7E9-540A-0E4F-EA56116DCA15}"/>
                  </a:ext>
                </a:extLst>
              </p:cNvPr>
              <p:cNvSpPr txBox="1">
                <a:spLocks noChangeArrowheads="1"/>
              </p:cNvSpPr>
              <p:nvPr/>
            </p:nvSpPr>
            <p:spPr bwMode="auto">
              <a:xfrm>
                <a:off x="4896" y="2352"/>
                <a:ext cx="6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and is good</a:t>
                </a:r>
              </a:p>
            </p:txBody>
          </p:sp>
          <p:sp>
            <p:nvSpPr>
              <p:cNvPr id="37903" name="Text Box 36">
                <a:extLst>
                  <a:ext uri="{FF2B5EF4-FFF2-40B4-BE49-F238E27FC236}">
                    <a16:creationId xmlns:a16="http://schemas.microsoft.com/office/drawing/2014/main" id="{054D048F-7B62-5152-68EC-B8122F06E390}"/>
                  </a:ext>
                </a:extLst>
              </p:cNvPr>
              <p:cNvSpPr txBox="1">
                <a:spLocks noChangeArrowheads="1"/>
              </p:cNvSpPr>
              <p:nvPr/>
            </p:nvSpPr>
            <p:spPr bwMode="auto">
              <a:xfrm>
                <a:off x="4944" y="2496"/>
                <a:ext cx="6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with money.</a:t>
                </a:r>
              </a:p>
            </p:txBody>
          </p:sp>
          <p:grpSp>
            <p:nvGrpSpPr>
              <p:cNvPr id="37904" name="Group 37">
                <a:extLst>
                  <a:ext uri="{FF2B5EF4-FFF2-40B4-BE49-F238E27FC236}">
                    <a16:creationId xmlns:a16="http://schemas.microsoft.com/office/drawing/2014/main" id="{7DE9AA8B-871B-8C01-29C7-77685EC77D58}"/>
                  </a:ext>
                </a:extLst>
              </p:cNvPr>
              <p:cNvGrpSpPr>
                <a:grpSpLocks/>
              </p:cNvGrpSpPr>
              <p:nvPr/>
            </p:nvGrpSpPr>
            <p:grpSpPr bwMode="auto">
              <a:xfrm>
                <a:off x="2928" y="1680"/>
                <a:ext cx="1264" cy="1232"/>
                <a:chOff x="2928" y="1704"/>
                <a:chExt cx="1264" cy="1232"/>
              </a:xfrm>
            </p:grpSpPr>
            <p:sp>
              <p:nvSpPr>
                <p:cNvPr id="37905" name="Text Box 38">
                  <a:extLst>
                    <a:ext uri="{FF2B5EF4-FFF2-40B4-BE49-F238E27FC236}">
                      <a16:creationId xmlns:a16="http://schemas.microsoft.com/office/drawing/2014/main" id="{19444CC2-8C54-E034-035D-85411D40596B}"/>
                    </a:ext>
                  </a:extLst>
                </p:cNvPr>
                <p:cNvSpPr txBox="1">
                  <a:spLocks noChangeArrowheads="1"/>
                </p:cNvSpPr>
                <p:nvPr/>
              </p:nvSpPr>
              <p:spPr bwMode="auto">
                <a:xfrm>
                  <a:off x="3302" y="1704"/>
                  <a:ext cx="7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I’m responsible</a:t>
                  </a:r>
                  <a:endParaRPr lang="en-US" altLang="en-US" sz="1200">
                    <a:solidFill>
                      <a:srgbClr val="0000FF"/>
                    </a:solidFill>
                  </a:endParaRPr>
                </a:p>
              </p:txBody>
            </p:sp>
            <p:sp>
              <p:nvSpPr>
                <p:cNvPr id="37906" name="Text Box 39">
                  <a:extLst>
                    <a:ext uri="{FF2B5EF4-FFF2-40B4-BE49-F238E27FC236}">
                      <a16:creationId xmlns:a16="http://schemas.microsoft.com/office/drawing/2014/main" id="{CFAB38D9-4CE2-724F-4EA4-2F0E98049D08}"/>
                    </a:ext>
                  </a:extLst>
                </p:cNvPr>
                <p:cNvSpPr txBox="1">
                  <a:spLocks noChangeArrowheads="1"/>
                </p:cNvSpPr>
                <p:nvPr/>
              </p:nvSpPr>
              <p:spPr bwMode="auto">
                <a:xfrm>
                  <a:off x="3158" y="1848"/>
                  <a:ext cx="10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and I always show up</a:t>
                  </a:r>
                  <a:endParaRPr lang="en-US" altLang="en-US" sz="1200">
                    <a:solidFill>
                      <a:srgbClr val="0000FF"/>
                    </a:solidFill>
                  </a:endParaRPr>
                </a:p>
              </p:txBody>
            </p:sp>
            <p:sp>
              <p:nvSpPr>
                <p:cNvPr id="37907" name="Text Box 40">
                  <a:extLst>
                    <a:ext uri="{FF2B5EF4-FFF2-40B4-BE49-F238E27FC236}">
                      <a16:creationId xmlns:a16="http://schemas.microsoft.com/office/drawing/2014/main" id="{94B08B6F-AFB8-72BF-F4DE-CCD494F2189A}"/>
                    </a:ext>
                  </a:extLst>
                </p:cNvPr>
                <p:cNvSpPr txBox="1">
                  <a:spLocks noChangeArrowheads="1"/>
                </p:cNvSpPr>
                <p:nvPr/>
              </p:nvSpPr>
              <p:spPr bwMode="auto">
                <a:xfrm>
                  <a:off x="3072" y="1968"/>
                  <a:ext cx="8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on time and ready</a:t>
                  </a:r>
                  <a:endParaRPr lang="en-US" altLang="en-US" sz="1200">
                    <a:solidFill>
                      <a:srgbClr val="0000FF"/>
                    </a:solidFill>
                  </a:endParaRPr>
                </a:p>
              </p:txBody>
            </p:sp>
            <p:sp>
              <p:nvSpPr>
                <p:cNvPr id="37908" name="Text Box 41">
                  <a:extLst>
                    <a:ext uri="{FF2B5EF4-FFF2-40B4-BE49-F238E27FC236}">
                      <a16:creationId xmlns:a16="http://schemas.microsoft.com/office/drawing/2014/main" id="{85A8F266-044B-3D5F-7AF8-8B631DC704F8}"/>
                    </a:ext>
                  </a:extLst>
                </p:cNvPr>
                <p:cNvSpPr txBox="1">
                  <a:spLocks noChangeArrowheads="1"/>
                </p:cNvSpPr>
                <p:nvPr/>
              </p:nvSpPr>
              <p:spPr bwMode="auto">
                <a:xfrm>
                  <a:off x="3014" y="2088"/>
                  <a:ext cx="4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to work.</a:t>
                  </a:r>
                  <a:endParaRPr lang="en-US" altLang="en-US" sz="1200">
                    <a:solidFill>
                      <a:srgbClr val="0000FF"/>
                    </a:solidFill>
                  </a:endParaRPr>
                </a:p>
              </p:txBody>
            </p:sp>
            <p:sp>
              <p:nvSpPr>
                <p:cNvPr id="37909" name="Text Box 42">
                  <a:extLst>
                    <a:ext uri="{FF2B5EF4-FFF2-40B4-BE49-F238E27FC236}">
                      <a16:creationId xmlns:a16="http://schemas.microsoft.com/office/drawing/2014/main" id="{B8A9C838-63CF-EE9A-226B-837F58A9EB29}"/>
                    </a:ext>
                  </a:extLst>
                </p:cNvPr>
                <p:cNvSpPr txBox="1">
                  <a:spLocks noChangeArrowheads="1"/>
                </p:cNvSpPr>
                <p:nvPr/>
              </p:nvSpPr>
              <p:spPr bwMode="auto">
                <a:xfrm>
                  <a:off x="2928" y="2208"/>
                  <a:ext cx="552"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I did well</a:t>
                  </a:r>
                </a:p>
                <a:p>
                  <a:r>
                    <a:rPr lang="en-US" altLang="en-US" sz="1400"/>
                    <a:t>at my </a:t>
                  </a:r>
                </a:p>
                <a:p>
                  <a:r>
                    <a:rPr lang="en-US" altLang="en-US" sz="1400"/>
                    <a:t>camp</a:t>
                  </a:r>
                </a:p>
                <a:p>
                  <a:r>
                    <a:rPr lang="en-US" altLang="en-US" sz="1400"/>
                    <a:t>job with </a:t>
                  </a:r>
                </a:p>
                <a:p>
                  <a:r>
                    <a:rPr lang="en-US" altLang="en-US" sz="1400"/>
                    <a:t>the park.</a:t>
                  </a:r>
                  <a:endParaRPr lang="en-US" altLang="en-US" sz="1400">
                    <a:solidFill>
                      <a:srgbClr val="0000FF"/>
                    </a:solidFill>
                  </a:endParaRPr>
                </a:p>
              </p:txBody>
            </p:sp>
          </p:grpSp>
        </p:grpSp>
        <p:sp>
          <p:nvSpPr>
            <p:cNvPr id="37895" name="Text Box 26">
              <a:extLst>
                <a:ext uri="{FF2B5EF4-FFF2-40B4-BE49-F238E27FC236}">
                  <a16:creationId xmlns:a16="http://schemas.microsoft.com/office/drawing/2014/main" id="{6A9C89E5-C88A-2F6D-1760-4B770F7DCCD5}"/>
                </a:ext>
              </a:extLst>
            </p:cNvPr>
            <p:cNvSpPr txBox="1">
              <a:spLocks noChangeArrowheads="1"/>
            </p:cNvSpPr>
            <p:nvPr/>
          </p:nvSpPr>
          <p:spPr bwMode="auto">
            <a:xfrm>
              <a:off x="3552" y="3360"/>
              <a:ext cx="201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Bob scored a 77% on the ESTR-J employment readiness scale. Strengths</a:t>
              </a:r>
            </a:p>
            <a:p>
              <a:r>
                <a:rPr lang="en-US" altLang="en-US" sz="1200">
                  <a:solidFill>
                    <a:srgbClr val="0000FF"/>
                  </a:solidFill>
                </a:rPr>
                <a:t>include respect for authority figures</a:t>
              </a:r>
            </a:p>
            <a:p>
              <a:r>
                <a:rPr lang="en-US" altLang="en-US" sz="1200">
                  <a:solidFill>
                    <a:srgbClr val="0000FF"/>
                  </a:solidFill>
                </a:rPr>
                <a:t>punctuality and attendance,</a:t>
              </a:r>
            </a:p>
            <a:p>
              <a:r>
                <a:rPr lang="en-US" altLang="en-US" sz="1200">
                  <a:solidFill>
                    <a:srgbClr val="0000FF"/>
                  </a:solidFill>
                </a:rPr>
                <a:t>  and interpersonal skills.</a:t>
              </a:r>
              <a:endParaRPr lang="en-US" altLang="en-US" sz="1200"/>
            </a:p>
            <a:p>
              <a:r>
                <a:rPr lang="en-US" altLang="en-US" sz="1200"/>
                <a:t>            </a:t>
              </a:r>
            </a:p>
            <a:p>
              <a:endParaRPr lang="en-US" altLang="en-US" sz="120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a:extLst>
              <a:ext uri="{FF2B5EF4-FFF2-40B4-BE49-F238E27FC236}">
                <a16:creationId xmlns:a16="http://schemas.microsoft.com/office/drawing/2014/main" id="{78B9372F-2997-FE78-BB99-172935623E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7235B7-8FD9-144F-BD9C-F6280F9557EF}" type="slidenum">
              <a:rPr lang="en-US" altLang="en-US" sz="1400"/>
              <a:pPr/>
              <a:t>36</a:t>
            </a:fld>
            <a:endParaRPr lang="en-US" altLang="en-US" sz="1400"/>
          </a:p>
        </p:txBody>
      </p:sp>
      <p:sp>
        <p:nvSpPr>
          <p:cNvPr id="38915" name="Rectangle 3">
            <a:extLst>
              <a:ext uri="{FF2B5EF4-FFF2-40B4-BE49-F238E27FC236}">
                <a16:creationId xmlns:a16="http://schemas.microsoft.com/office/drawing/2014/main" id="{9A82DEBE-2543-69C3-9F92-C90D2FC41E90}"/>
              </a:ext>
            </a:extLst>
          </p:cNvPr>
          <p:cNvSpPr>
            <a:spLocks noGrp="1" noChangeArrowheads="1"/>
          </p:cNvSpPr>
          <p:nvPr>
            <p:ph type="title"/>
          </p:nvPr>
        </p:nvSpPr>
        <p:spPr bwMode="auto">
          <a:xfrm>
            <a:off x="685800" y="1143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Employment Strengths</a:t>
            </a:r>
          </a:p>
        </p:txBody>
      </p:sp>
      <p:sp>
        <p:nvSpPr>
          <p:cNvPr id="38916" name="Rectangle 24">
            <a:extLst>
              <a:ext uri="{FF2B5EF4-FFF2-40B4-BE49-F238E27FC236}">
                <a16:creationId xmlns:a16="http://schemas.microsoft.com/office/drawing/2014/main" id="{B2CFEED5-43A8-B021-980B-C3A707731D8A}"/>
              </a:ext>
            </a:extLst>
          </p:cNvPr>
          <p:cNvSpPr>
            <a:spLocks noGrp="1" noChangeArrowheads="1"/>
          </p:cNvSpPr>
          <p:nvPr>
            <p:ph type="body" sz="half" idx="1"/>
          </p:nvPr>
        </p:nvSpPr>
        <p:spPr>
          <a:xfrm>
            <a:off x="609600" y="2286000"/>
            <a:ext cx="3810000" cy="4114800"/>
          </a:xfrm>
          <a:noFill/>
        </p:spPr>
        <p:txBody>
          <a:bodyPr/>
          <a:lstStyle/>
          <a:p>
            <a:pPr eaLnBrk="1" hangingPunct="1">
              <a:lnSpc>
                <a:spcPct val="90000"/>
              </a:lnSpc>
            </a:pPr>
            <a:r>
              <a:rPr lang="en-US" altLang="en-US" sz="2400" dirty="0"/>
              <a:t>Bob and his teacher then combined information from the three sections into a summary statement.</a:t>
            </a:r>
          </a:p>
          <a:p>
            <a:pPr eaLnBrk="1" hangingPunct="1">
              <a:lnSpc>
                <a:spcPct val="90000"/>
              </a:lnSpc>
            </a:pPr>
            <a:r>
              <a:rPr lang="en-US" altLang="en-US" sz="2400" dirty="0"/>
              <a:t>Bob again looked for similarities and shortened some phrases.</a:t>
            </a:r>
          </a:p>
          <a:p>
            <a:pPr eaLnBrk="1" hangingPunct="1">
              <a:lnSpc>
                <a:spcPct val="90000"/>
              </a:lnSpc>
            </a:pPr>
            <a:r>
              <a:rPr lang="en-US" altLang="en-US" sz="2400" dirty="0"/>
              <a:t>His strengths were written into a summary statement.</a:t>
            </a:r>
          </a:p>
        </p:txBody>
      </p:sp>
      <p:sp>
        <p:nvSpPr>
          <p:cNvPr id="38917" name="Text Box 28">
            <a:extLst>
              <a:ext uri="{FF2B5EF4-FFF2-40B4-BE49-F238E27FC236}">
                <a16:creationId xmlns:a16="http://schemas.microsoft.com/office/drawing/2014/main" id="{736C1231-2CC6-B301-8DB6-0B659CE6DCF6}"/>
              </a:ext>
            </a:extLst>
          </p:cNvPr>
          <p:cNvSpPr txBox="1">
            <a:spLocks noChangeArrowheads="1"/>
          </p:cNvSpPr>
          <p:nvPr/>
        </p:nvSpPr>
        <p:spPr bwMode="auto">
          <a:xfrm>
            <a:off x="5851525" y="5153025"/>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8918" name="Group 48">
            <a:extLst>
              <a:ext uri="{FF2B5EF4-FFF2-40B4-BE49-F238E27FC236}">
                <a16:creationId xmlns:a16="http://schemas.microsoft.com/office/drawing/2014/main" id="{6E6B950B-A49E-FCEA-8FF3-EFD527455C7C}"/>
              </a:ext>
            </a:extLst>
          </p:cNvPr>
          <p:cNvGrpSpPr>
            <a:grpSpLocks/>
          </p:cNvGrpSpPr>
          <p:nvPr/>
        </p:nvGrpSpPr>
        <p:grpSpPr bwMode="auto">
          <a:xfrm>
            <a:off x="4538663" y="1981200"/>
            <a:ext cx="4475162" cy="4722813"/>
            <a:chOff x="2859" y="1248"/>
            <a:chExt cx="2819" cy="2975"/>
          </a:xfrm>
        </p:grpSpPr>
        <p:grpSp>
          <p:nvGrpSpPr>
            <p:cNvPr id="38922" name="Group 49">
              <a:extLst>
                <a:ext uri="{FF2B5EF4-FFF2-40B4-BE49-F238E27FC236}">
                  <a16:creationId xmlns:a16="http://schemas.microsoft.com/office/drawing/2014/main" id="{4BA77C50-21A0-BA00-1C89-A3BB35212CB9}"/>
                </a:ext>
              </a:extLst>
            </p:cNvPr>
            <p:cNvGrpSpPr>
              <a:grpSpLocks/>
            </p:cNvGrpSpPr>
            <p:nvPr/>
          </p:nvGrpSpPr>
          <p:grpSpPr bwMode="auto">
            <a:xfrm>
              <a:off x="2859" y="1248"/>
              <a:ext cx="2819" cy="2880"/>
              <a:chOff x="2859" y="1248"/>
              <a:chExt cx="2819" cy="2880"/>
            </a:xfrm>
          </p:grpSpPr>
          <p:pic>
            <p:nvPicPr>
              <p:cNvPr id="38924" name="Picture 50">
                <a:extLst>
                  <a:ext uri="{FF2B5EF4-FFF2-40B4-BE49-F238E27FC236}">
                    <a16:creationId xmlns:a16="http://schemas.microsoft.com/office/drawing/2014/main" id="{E05232FC-08F9-B3B8-4BFD-8FFDDE253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 y="1248"/>
                <a:ext cx="2819"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 Box 51">
                <a:extLst>
                  <a:ext uri="{FF2B5EF4-FFF2-40B4-BE49-F238E27FC236}">
                    <a16:creationId xmlns:a16="http://schemas.microsoft.com/office/drawing/2014/main" id="{923CAD68-62E7-2529-B0F9-3C912B648618}"/>
                  </a:ext>
                </a:extLst>
              </p:cNvPr>
              <p:cNvSpPr txBox="1">
                <a:spLocks noChangeArrowheads="1"/>
              </p:cNvSpPr>
              <p:nvPr/>
            </p:nvSpPr>
            <p:spPr bwMode="auto">
              <a:xfrm>
                <a:off x="4224" y="1680"/>
                <a:ext cx="5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Bob is very</a:t>
                </a:r>
              </a:p>
            </p:txBody>
          </p:sp>
          <p:sp>
            <p:nvSpPr>
              <p:cNvPr id="38926" name="Text Box 52">
                <a:extLst>
                  <a:ext uri="{FF2B5EF4-FFF2-40B4-BE49-F238E27FC236}">
                    <a16:creationId xmlns:a16="http://schemas.microsoft.com/office/drawing/2014/main" id="{6C4FEFA7-11E4-1BB5-38F5-7DEE0BDE458A}"/>
                  </a:ext>
                </a:extLst>
              </p:cNvPr>
              <p:cNvSpPr txBox="1">
                <a:spLocks noChangeArrowheads="1"/>
              </p:cNvSpPr>
              <p:nvPr/>
            </p:nvSpPr>
            <p:spPr bwMode="auto">
              <a:xfrm>
                <a:off x="4320" y="1824"/>
                <a:ext cx="7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responsible and</a:t>
                </a:r>
              </a:p>
            </p:txBody>
          </p:sp>
          <p:sp>
            <p:nvSpPr>
              <p:cNvPr id="38927" name="Text Box 53">
                <a:extLst>
                  <a:ext uri="{FF2B5EF4-FFF2-40B4-BE49-F238E27FC236}">
                    <a16:creationId xmlns:a16="http://schemas.microsoft.com/office/drawing/2014/main" id="{60E9D38D-BCDF-B6F2-9FEF-9C7D40353DF3}"/>
                  </a:ext>
                </a:extLst>
              </p:cNvPr>
              <p:cNvSpPr txBox="1">
                <a:spLocks noChangeArrowheads="1"/>
              </p:cNvSpPr>
              <p:nvPr/>
            </p:nvSpPr>
            <p:spPr bwMode="auto">
              <a:xfrm>
                <a:off x="4608" y="1968"/>
                <a:ext cx="7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respectful. He</a:t>
                </a:r>
              </a:p>
            </p:txBody>
          </p:sp>
          <p:sp>
            <p:nvSpPr>
              <p:cNvPr id="38928" name="Text Box 54">
                <a:extLst>
                  <a:ext uri="{FF2B5EF4-FFF2-40B4-BE49-F238E27FC236}">
                    <a16:creationId xmlns:a16="http://schemas.microsoft.com/office/drawing/2014/main" id="{304A1293-A5D5-D38C-676A-33E145AAC25D}"/>
                  </a:ext>
                </a:extLst>
              </p:cNvPr>
              <p:cNvSpPr txBox="1">
                <a:spLocks noChangeArrowheads="1"/>
              </p:cNvSpPr>
              <p:nvPr/>
            </p:nvSpPr>
            <p:spPr bwMode="auto">
              <a:xfrm>
                <a:off x="4742" y="2088"/>
                <a:ext cx="66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likes working</a:t>
                </a:r>
              </a:p>
            </p:txBody>
          </p:sp>
          <p:sp>
            <p:nvSpPr>
              <p:cNvPr id="38929" name="Text Box 55">
                <a:extLst>
                  <a:ext uri="{FF2B5EF4-FFF2-40B4-BE49-F238E27FC236}">
                    <a16:creationId xmlns:a16="http://schemas.microsoft.com/office/drawing/2014/main" id="{4215256E-45C9-7B07-71A6-EF5CFBB19D88}"/>
                  </a:ext>
                </a:extLst>
              </p:cNvPr>
              <p:cNvSpPr txBox="1">
                <a:spLocks noChangeArrowheads="1"/>
              </p:cNvSpPr>
              <p:nvPr/>
            </p:nvSpPr>
            <p:spPr bwMode="auto">
              <a:xfrm>
                <a:off x="4838" y="2232"/>
                <a:ext cx="60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with people</a:t>
                </a:r>
              </a:p>
            </p:txBody>
          </p:sp>
          <p:sp>
            <p:nvSpPr>
              <p:cNvPr id="38930" name="Text Box 56">
                <a:extLst>
                  <a:ext uri="{FF2B5EF4-FFF2-40B4-BE49-F238E27FC236}">
                    <a16:creationId xmlns:a16="http://schemas.microsoft.com/office/drawing/2014/main" id="{5E1DB80A-6966-5A09-B5EF-04AD44ED5402}"/>
                  </a:ext>
                </a:extLst>
              </p:cNvPr>
              <p:cNvSpPr txBox="1">
                <a:spLocks noChangeArrowheads="1"/>
              </p:cNvSpPr>
              <p:nvPr/>
            </p:nvSpPr>
            <p:spPr bwMode="auto">
              <a:xfrm>
                <a:off x="4896" y="2352"/>
                <a:ext cx="6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and is good</a:t>
                </a:r>
              </a:p>
            </p:txBody>
          </p:sp>
          <p:sp>
            <p:nvSpPr>
              <p:cNvPr id="38931" name="Text Box 57">
                <a:extLst>
                  <a:ext uri="{FF2B5EF4-FFF2-40B4-BE49-F238E27FC236}">
                    <a16:creationId xmlns:a16="http://schemas.microsoft.com/office/drawing/2014/main" id="{B56FBFD5-BAD9-E541-93AF-6DC544F1D0A1}"/>
                  </a:ext>
                </a:extLst>
              </p:cNvPr>
              <p:cNvSpPr txBox="1">
                <a:spLocks noChangeArrowheads="1"/>
              </p:cNvSpPr>
              <p:nvPr/>
            </p:nvSpPr>
            <p:spPr bwMode="auto">
              <a:xfrm>
                <a:off x="4944" y="2496"/>
                <a:ext cx="6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with money.</a:t>
                </a:r>
              </a:p>
            </p:txBody>
          </p:sp>
          <p:grpSp>
            <p:nvGrpSpPr>
              <p:cNvPr id="38932" name="Group 58">
                <a:extLst>
                  <a:ext uri="{FF2B5EF4-FFF2-40B4-BE49-F238E27FC236}">
                    <a16:creationId xmlns:a16="http://schemas.microsoft.com/office/drawing/2014/main" id="{C466D5C9-6BF5-400F-AAE4-331576F6B874}"/>
                  </a:ext>
                </a:extLst>
              </p:cNvPr>
              <p:cNvGrpSpPr>
                <a:grpSpLocks/>
              </p:cNvGrpSpPr>
              <p:nvPr/>
            </p:nvGrpSpPr>
            <p:grpSpPr bwMode="auto">
              <a:xfrm>
                <a:off x="2928" y="1680"/>
                <a:ext cx="1264" cy="922"/>
                <a:chOff x="2928" y="1704"/>
                <a:chExt cx="1264" cy="922"/>
              </a:xfrm>
            </p:grpSpPr>
            <p:sp>
              <p:nvSpPr>
                <p:cNvPr id="38933" name="Text Box 59">
                  <a:extLst>
                    <a:ext uri="{FF2B5EF4-FFF2-40B4-BE49-F238E27FC236}">
                      <a16:creationId xmlns:a16="http://schemas.microsoft.com/office/drawing/2014/main" id="{4BCE3690-BE70-A67F-FBFC-16F30B1C4647}"/>
                    </a:ext>
                  </a:extLst>
                </p:cNvPr>
                <p:cNvSpPr txBox="1">
                  <a:spLocks noChangeArrowheads="1"/>
                </p:cNvSpPr>
                <p:nvPr/>
              </p:nvSpPr>
              <p:spPr bwMode="auto">
                <a:xfrm>
                  <a:off x="3302" y="1704"/>
                  <a:ext cx="7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I’m responsible</a:t>
                  </a:r>
                  <a:endParaRPr lang="en-US" altLang="en-US" sz="1200">
                    <a:solidFill>
                      <a:srgbClr val="0000FF"/>
                    </a:solidFill>
                  </a:endParaRPr>
                </a:p>
              </p:txBody>
            </p:sp>
            <p:sp>
              <p:nvSpPr>
                <p:cNvPr id="38934" name="Text Box 60">
                  <a:extLst>
                    <a:ext uri="{FF2B5EF4-FFF2-40B4-BE49-F238E27FC236}">
                      <a16:creationId xmlns:a16="http://schemas.microsoft.com/office/drawing/2014/main" id="{347A2C64-4BA0-BF8B-3186-B2DEE9DDB7EE}"/>
                    </a:ext>
                  </a:extLst>
                </p:cNvPr>
                <p:cNvSpPr txBox="1">
                  <a:spLocks noChangeArrowheads="1"/>
                </p:cNvSpPr>
                <p:nvPr/>
              </p:nvSpPr>
              <p:spPr bwMode="auto">
                <a:xfrm>
                  <a:off x="3158" y="1848"/>
                  <a:ext cx="10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and I always show up</a:t>
                  </a:r>
                  <a:endParaRPr lang="en-US" altLang="en-US" sz="1200">
                    <a:solidFill>
                      <a:srgbClr val="0000FF"/>
                    </a:solidFill>
                  </a:endParaRPr>
                </a:p>
              </p:txBody>
            </p:sp>
            <p:sp>
              <p:nvSpPr>
                <p:cNvPr id="38935" name="Text Box 61">
                  <a:extLst>
                    <a:ext uri="{FF2B5EF4-FFF2-40B4-BE49-F238E27FC236}">
                      <a16:creationId xmlns:a16="http://schemas.microsoft.com/office/drawing/2014/main" id="{FC5A5809-46B2-F3CB-4080-1172EF9CCF7D}"/>
                    </a:ext>
                  </a:extLst>
                </p:cNvPr>
                <p:cNvSpPr txBox="1">
                  <a:spLocks noChangeArrowheads="1"/>
                </p:cNvSpPr>
                <p:nvPr/>
              </p:nvSpPr>
              <p:spPr bwMode="auto">
                <a:xfrm>
                  <a:off x="3072" y="1968"/>
                  <a:ext cx="8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on time and ready</a:t>
                  </a:r>
                  <a:endParaRPr lang="en-US" altLang="en-US" sz="1200">
                    <a:solidFill>
                      <a:srgbClr val="0000FF"/>
                    </a:solidFill>
                  </a:endParaRPr>
                </a:p>
              </p:txBody>
            </p:sp>
            <p:sp>
              <p:nvSpPr>
                <p:cNvPr id="38936" name="Text Box 62">
                  <a:extLst>
                    <a:ext uri="{FF2B5EF4-FFF2-40B4-BE49-F238E27FC236}">
                      <a16:creationId xmlns:a16="http://schemas.microsoft.com/office/drawing/2014/main" id="{0BE51E2F-B148-6560-3DB5-0F096A0ED751}"/>
                    </a:ext>
                  </a:extLst>
                </p:cNvPr>
                <p:cNvSpPr txBox="1">
                  <a:spLocks noChangeArrowheads="1"/>
                </p:cNvSpPr>
                <p:nvPr/>
              </p:nvSpPr>
              <p:spPr bwMode="auto">
                <a:xfrm>
                  <a:off x="3014" y="2088"/>
                  <a:ext cx="4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to work.</a:t>
                  </a:r>
                  <a:endParaRPr lang="en-US" altLang="en-US" sz="1200">
                    <a:solidFill>
                      <a:srgbClr val="0000FF"/>
                    </a:solidFill>
                  </a:endParaRPr>
                </a:p>
              </p:txBody>
            </p:sp>
            <p:sp>
              <p:nvSpPr>
                <p:cNvPr id="38937" name="Text Box 63">
                  <a:extLst>
                    <a:ext uri="{FF2B5EF4-FFF2-40B4-BE49-F238E27FC236}">
                      <a16:creationId xmlns:a16="http://schemas.microsoft.com/office/drawing/2014/main" id="{CFC6072F-8CFF-82E0-1097-3C4CADB142B8}"/>
                    </a:ext>
                  </a:extLst>
                </p:cNvPr>
                <p:cNvSpPr txBox="1">
                  <a:spLocks noChangeArrowheads="1"/>
                </p:cNvSpPr>
                <p:nvPr/>
              </p:nvSpPr>
              <p:spPr bwMode="auto">
                <a:xfrm>
                  <a:off x="2928" y="2223"/>
                  <a:ext cx="48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 have a </a:t>
                  </a:r>
                </a:p>
                <a:p>
                  <a:r>
                    <a:rPr lang="en-US" altLang="en-US" sz="1200"/>
                    <a:t>positive </a:t>
                  </a:r>
                </a:p>
                <a:p>
                  <a:r>
                    <a:rPr lang="en-US" altLang="en-US" sz="1200"/>
                    <a:t>attitude.</a:t>
                  </a:r>
                  <a:endParaRPr lang="en-US" altLang="en-US" sz="1400">
                    <a:solidFill>
                      <a:srgbClr val="0000FF"/>
                    </a:solidFill>
                  </a:endParaRPr>
                </a:p>
              </p:txBody>
            </p:sp>
          </p:grpSp>
        </p:grpSp>
        <p:sp>
          <p:nvSpPr>
            <p:cNvPr id="38923" name="Text Box 64">
              <a:extLst>
                <a:ext uri="{FF2B5EF4-FFF2-40B4-BE49-F238E27FC236}">
                  <a16:creationId xmlns:a16="http://schemas.microsoft.com/office/drawing/2014/main" id="{DB89B95C-BC43-9F40-A7EB-F923279BB2D8}"/>
                </a:ext>
              </a:extLst>
            </p:cNvPr>
            <p:cNvSpPr txBox="1">
              <a:spLocks noChangeArrowheads="1"/>
            </p:cNvSpPr>
            <p:nvPr/>
          </p:nvSpPr>
          <p:spPr bwMode="auto">
            <a:xfrm>
              <a:off x="3552" y="3360"/>
              <a:ext cx="201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Bob scored a 77% on the ESTR-J employment readiness scale. Strengths</a:t>
              </a:r>
            </a:p>
            <a:p>
              <a:r>
                <a:rPr lang="en-US" altLang="en-US" sz="1200"/>
                <a:t>include respect for authority figures,</a:t>
              </a:r>
            </a:p>
            <a:p>
              <a:r>
                <a:rPr lang="en-US" altLang="en-US" sz="1200"/>
                <a:t>punctuality and attendance,</a:t>
              </a:r>
            </a:p>
            <a:p>
              <a:r>
                <a:rPr lang="en-US" altLang="en-US" sz="1200"/>
                <a:t>  and interpersonal skills.</a:t>
              </a:r>
            </a:p>
            <a:p>
              <a:r>
                <a:rPr lang="en-US" altLang="en-US" sz="1200"/>
                <a:t>            </a:t>
              </a:r>
            </a:p>
            <a:p>
              <a:endParaRPr lang="en-US" altLang="en-US" sz="1200"/>
            </a:p>
          </p:txBody>
        </p:sp>
      </p:grpSp>
      <p:grpSp>
        <p:nvGrpSpPr>
          <p:cNvPr id="38919" name="Group 25">
            <a:extLst>
              <a:ext uri="{FF2B5EF4-FFF2-40B4-BE49-F238E27FC236}">
                <a16:creationId xmlns:a16="http://schemas.microsoft.com/office/drawing/2014/main" id="{D6C9E3E2-C8EF-C80E-32AF-152E1010EF20}"/>
              </a:ext>
            </a:extLst>
          </p:cNvPr>
          <p:cNvGrpSpPr>
            <a:grpSpLocks/>
          </p:cNvGrpSpPr>
          <p:nvPr/>
        </p:nvGrpSpPr>
        <p:grpSpPr bwMode="auto">
          <a:xfrm>
            <a:off x="5715000" y="3581400"/>
            <a:ext cx="1997075" cy="1377950"/>
            <a:chOff x="3696" y="2232"/>
            <a:chExt cx="1258" cy="868"/>
          </a:xfrm>
        </p:grpSpPr>
        <p:sp>
          <p:nvSpPr>
            <p:cNvPr id="38920" name="Text Box 26">
              <a:extLst>
                <a:ext uri="{FF2B5EF4-FFF2-40B4-BE49-F238E27FC236}">
                  <a16:creationId xmlns:a16="http://schemas.microsoft.com/office/drawing/2014/main" id="{DD3BE6EE-1558-B39E-E882-453A4206348A}"/>
                </a:ext>
              </a:extLst>
            </p:cNvPr>
            <p:cNvSpPr txBox="1">
              <a:spLocks noChangeArrowheads="1"/>
            </p:cNvSpPr>
            <p:nvPr/>
          </p:nvSpPr>
          <p:spPr bwMode="auto">
            <a:xfrm>
              <a:off x="3782" y="2232"/>
              <a:ext cx="84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I am responsible,</a:t>
              </a:r>
            </a:p>
          </p:txBody>
        </p:sp>
        <p:sp>
          <p:nvSpPr>
            <p:cNvPr id="38921" name="Text Box 27">
              <a:extLst>
                <a:ext uri="{FF2B5EF4-FFF2-40B4-BE49-F238E27FC236}">
                  <a16:creationId xmlns:a16="http://schemas.microsoft.com/office/drawing/2014/main" id="{5E9C3588-990D-7E8E-6157-E25F546B3F6C}"/>
                </a:ext>
              </a:extLst>
            </p:cNvPr>
            <p:cNvSpPr txBox="1">
              <a:spLocks noChangeArrowheads="1"/>
            </p:cNvSpPr>
            <p:nvPr/>
          </p:nvSpPr>
          <p:spPr bwMode="auto">
            <a:xfrm>
              <a:off x="3696" y="2352"/>
              <a:ext cx="125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punctual, respectful,</a:t>
              </a:r>
            </a:p>
            <a:p>
              <a:r>
                <a:rPr lang="en-US" altLang="en-US" sz="1200">
                  <a:solidFill>
                    <a:srgbClr val="0000FF"/>
                  </a:solidFill>
                </a:rPr>
                <a:t>friendly, and have a</a:t>
              </a:r>
            </a:p>
            <a:p>
              <a:r>
                <a:rPr lang="en-US" altLang="en-US" sz="1200">
                  <a:solidFill>
                    <a:srgbClr val="0000FF"/>
                  </a:solidFill>
                </a:rPr>
                <a:t>positive attitude.I get along</a:t>
              </a:r>
            </a:p>
            <a:p>
              <a:r>
                <a:rPr lang="en-US" altLang="en-US" sz="1200">
                  <a:solidFill>
                    <a:srgbClr val="0000FF"/>
                  </a:solidFill>
                </a:rPr>
                <a:t>well with others and I’m </a:t>
              </a:r>
            </a:p>
            <a:p>
              <a:r>
                <a:rPr lang="en-US" altLang="en-US" sz="1200">
                  <a:solidFill>
                    <a:srgbClr val="0000FF"/>
                  </a:solidFill>
                </a:rPr>
                <a:t>  good with money.</a:t>
              </a:r>
            </a:p>
            <a:p>
              <a:endParaRPr lang="en-US" altLang="en-US" sz="1200">
                <a:solidFill>
                  <a:srgbClr val="0000FF"/>
                </a:solidFil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510680D9-7DBE-5D1C-45B7-5C607F5042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CDBD17-5D99-AF48-9AF3-04604AC43D83}" type="slidenum">
              <a:rPr lang="en-US" altLang="en-US" sz="1400"/>
              <a:pPr/>
              <a:t>37</a:t>
            </a:fld>
            <a:endParaRPr lang="en-US" altLang="en-US" sz="1400"/>
          </a:p>
        </p:txBody>
      </p:sp>
      <p:sp>
        <p:nvSpPr>
          <p:cNvPr id="39939" name="Rectangle 3">
            <a:extLst>
              <a:ext uri="{FF2B5EF4-FFF2-40B4-BE49-F238E27FC236}">
                <a16:creationId xmlns:a16="http://schemas.microsoft.com/office/drawing/2014/main" id="{A320E947-F724-D60C-2F0E-DB0B470A991B}"/>
              </a:ext>
            </a:extLst>
          </p:cNvPr>
          <p:cNvSpPr>
            <a:spLocks noGrp="1" noChangeArrowheads="1"/>
          </p:cNvSpPr>
          <p:nvPr>
            <p:ph type="title"/>
          </p:nvPr>
        </p:nvSpPr>
        <p:spPr bwMode="auto">
          <a:xfrm>
            <a:off x="685800" y="1143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Employment Needs</a:t>
            </a:r>
          </a:p>
        </p:txBody>
      </p:sp>
      <p:sp>
        <p:nvSpPr>
          <p:cNvPr id="39940" name="Rectangle 4">
            <a:extLst>
              <a:ext uri="{FF2B5EF4-FFF2-40B4-BE49-F238E27FC236}">
                <a16:creationId xmlns:a16="http://schemas.microsoft.com/office/drawing/2014/main" id="{F0D4EA28-5C44-8652-50D9-3EC89FED8214}"/>
              </a:ext>
            </a:extLst>
          </p:cNvPr>
          <p:cNvSpPr>
            <a:spLocks noGrp="1" noChangeArrowheads="1"/>
          </p:cNvSpPr>
          <p:nvPr>
            <p:ph type="body" sz="half" idx="2"/>
          </p:nvPr>
        </p:nvSpPr>
        <p:spPr>
          <a:xfrm>
            <a:off x="4648200" y="2057400"/>
            <a:ext cx="4191000" cy="4114800"/>
          </a:xfrm>
        </p:spPr>
        <p:txBody>
          <a:bodyPr/>
          <a:lstStyle/>
          <a:p>
            <a:pPr eaLnBrk="1" hangingPunct="1">
              <a:lnSpc>
                <a:spcPct val="90000"/>
              </a:lnSpc>
            </a:pPr>
            <a:r>
              <a:rPr lang="en-US" altLang="en-US" sz="2000"/>
              <a:t>Bob asked his parents what employment-related skills they thought he needed to work on.</a:t>
            </a:r>
          </a:p>
          <a:p>
            <a:pPr eaLnBrk="1" hangingPunct="1">
              <a:lnSpc>
                <a:spcPct val="90000"/>
              </a:lnSpc>
            </a:pPr>
            <a:r>
              <a:rPr lang="en-US" altLang="en-US" sz="2000"/>
              <a:t>They gave answers based on jobs he had done around the house, as well as how he did with his summer job.</a:t>
            </a:r>
          </a:p>
          <a:p>
            <a:pPr eaLnBrk="1" hangingPunct="1">
              <a:lnSpc>
                <a:spcPct val="90000"/>
              </a:lnSpc>
            </a:pPr>
            <a:r>
              <a:rPr lang="en-US" altLang="en-US" sz="2000"/>
              <a:t>They shared how his disability might affect his job performance.</a:t>
            </a:r>
          </a:p>
        </p:txBody>
      </p:sp>
      <p:grpSp>
        <p:nvGrpSpPr>
          <p:cNvPr id="39941" name="Group 11">
            <a:extLst>
              <a:ext uri="{FF2B5EF4-FFF2-40B4-BE49-F238E27FC236}">
                <a16:creationId xmlns:a16="http://schemas.microsoft.com/office/drawing/2014/main" id="{48E28F3A-6DD4-86D3-904A-CD968B36B19C}"/>
              </a:ext>
            </a:extLst>
          </p:cNvPr>
          <p:cNvGrpSpPr>
            <a:grpSpLocks/>
          </p:cNvGrpSpPr>
          <p:nvPr/>
        </p:nvGrpSpPr>
        <p:grpSpPr bwMode="auto">
          <a:xfrm>
            <a:off x="228600" y="1981200"/>
            <a:ext cx="4400550" cy="4495800"/>
            <a:chOff x="144" y="1248"/>
            <a:chExt cx="2772" cy="2832"/>
          </a:xfrm>
        </p:grpSpPr>
        <p:pic>
          <p:nvPicPr>
            <p:cNvPr id="39942" name="Picture 2">
              <a:extLst>
                <a:ext uri="{FF2B5EF4-FFF2-40B4-BE49-F238E27FC236}">
                  <a16:creationId xmlns:a16="http://schemas.microsoft.com/office/drawing/2014/main" id="{1A48D9D1-A376-98B0-C069-FA52AFE04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248"/>
              <a:ext cx="2772"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3" name="Group 5">
              <a:extLst>
                <a:ext uri="{FF2B5EF4-FFF2-40B4-BE49-F238E27FC236}">
                  <a16:creationId xmlns:a16="http://schemas.microsoft.com/office/drawing/2014/main" id="{B16ADB7E-4568-6D62-B16C-56F46ECC2546}"/>
                </a:ext>
              </a:extLst>
            </p:cNvPr>
            <p:cNvGrpSpPr>
              <a:grpSpLocks/>
            </p:cNvGrpSpPr>
            <p:nvPr/>
          </p:nvGrpSpPr>
          <p:grpSpPr bwMode="auto">
            <a:xfrm>
              <a:off x="1536" y="1632"/>
              <a:ext cx="1353" cy="1367"/>
              <a:chOff x="1526" y="1656"/>
              <a:chExt cx="1353" cy="1367"/>
            </a:xfrm>
          </p:grpSpPr>
          <p:sp>
            <p:nvSpPr>
              <p:cNvPr id="39944" name="Text Box 6">
                <a:extLst>
                  <a:ext uri="{FF2B5EF4-FFF2-40B4-BE49-F238E27FC236}">
                    <a16:creationId xmlns:a16="http://schemas.microsoft.com/office/drawing/2014/main" id="{F912F75D-ECC4-C820-EC5C-7135EAF4AECA}"/>
                  </a:ext>
                </a:extLst>
              </p:cNvPr>
              <p:cNvSpPr txBox="1">
                <a:spLocks noChangeArrowheads="1"/>
              </p:cNvSpPr>
              <p:nvPr/>
            </p:nvSpPr>
            <p:spPr bwMode="auto">
              <a:xfrm>
                <a:off x="1526" y="1656"/>
                <a:ext cx="81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Bob can be very</a:t>
                </a:r>
              </a:p>
            </p:txBody>
          </p:sp>
          <p:sp>
            <p:nvSpPr>
              <p:cNvPr id="39945" name="Text Box 7">
                <a:extLst>
                  <a:ext uri="{FF2B5EF4-FFF2-40B4-BE49-F238E27FC236}">
                    <a16:creationId xmlns:a16="http://schemas.microsoft.com/office/drawing/2014/main" id="{423A3088-DB70-EE67-9ADB-774140E2830D}"/>
                  </a:ext>
                </a:extLst>
              </p:cNvPr>
              <p:cNvSpPr txBox="1">
                <a:spLocks noChangeArrowheads="1"/>
              </p:cNvSpPr>
              <p:nvPr/>
            </p:nvSpPr>
            <p:spPr bwMode="auto">
              <a:xfrm>
                <a:off x="1536" y="1776"/>
                <a:ext cx="9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messy. His reading</a:t>
                </a:r>
              </a:p>
            </p:txBody>
          </p:sp>
          <p:sp>
            <p:nvSpPr>
              <p:cNvPr id="39946" name="Text Box 8">
                <a:extLst>
                  <a:ext uri="{FF2B5EF4-FFF2-40B4-BE49-F238E27FC236}">
                    <a16:creationId xmlns:a16="http://schemas.microsoft.com/office/drawing/2014/main" id="{15810D61-F042-3496-27E3-3FEAACA41BC0}"/>
                  </a:ext>
                </a:extLst>
              </p:cNvPr>
              <p:cNvSpPr txBox="1">
                <a:spLocks noChangeArrowheads="1"/>
              </p:cNvSpPr>
              <p:nvPr/>
            </p:nvSpPr>
            <p:spPr bwMode="auto">
              <a:xfrm>
                <a:off x="1872" y="1920"/>
                <a:ext cx="6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and writing </a:t>
                </a:r>
              </a:p>
            </p:txBody>
          </p:sp>
          <p:sp>
            <p:nvSpPr>
              <p:cNvPr id="39947" name="Text Box 9">
                <a:extLst>
                  <a:ext uri="{FF2B5EF4-FFF2-40B4-BE49-F238E27FC236}">
                    <a16:creationId xmlns:a16="http://schemas.microsoft.com/office/drawing/2014/main" id="{21906112-252C-CF66-165F-0E675D9C8FDC}"/>
                  </a:ext>
                </a:extLst>
              </p:cNvPr>
              <p:cNvSpPr txBox="1">
                <a:spLocks noChangeArrowheads="1"/>
              </p:cNvSpPr>
              <p:nvPr/>
            </p:nvSpPr>
            <p:spPr bwMode="auto">
              <a:xfrm>
                <a:off x="2006" y="2040"/>
                <a:ext cx="7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problems may</a:t>
                </a:r>
              </a:p>
            </p:txBody>
          </p:sp>
          <p:sp>
            <p:nvSpPr>
              <p:cNvPr id="39948" name="Text Box 10">
                <a:extLst>
                  <a:ext uri="{FF2B5EF4-FFF2-40B4-BE49-F238E27FC236}">
                    <a16:creationId xmlns:a16="http://schemas.microsoft.com/office/drawing/2014/main" id="{AEC46EA5-CE8A-ECD7-8AB9-4E88DA323B92}"/>
                  </a:ext>
                </a:extLst>
              </p:cNvPr>
              <p:cNvSpPr txBox="1">
                <a:spLocks noChangeArrowheads="1"/>
              </p:cNvSpPr>
              <p:nvPr/>
            </p:nvSpPr>
            <p:spPr bwMode="auto">
              <a:xfrm>
                <a:off x="2064" y="2160"/>
                <a:ext cx="815"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affect his work.</a:t>
                </a:r>
              </a:p>
              <a:p>
                <a:r>
                  <a:rPr lang="en-US" altLang="en-US" sz="1200">
                    <a:solidFill>
                      <a:srgbClr val="0000FF"/>
                    </a:solidFill>
                  </a:rPr>
                  <a:t> Sometimes, he</a:t>
                </a:r>
              </a:p>
              <a:p>
                <a:r>
                  <a:rPr lang="en-US" altLang="en-US" sz="1200">
                    <a:solidFill>
                      <a:srgbClr val="0000FF"/>
                    </a:solidFill>
                  </a:rPr>
                  <a:t>   wants to have </a:t>
                </a:r>
              </a:p>
              <a:p>
                <a:r>
                  <a:rPr lang="en-US" altLang="en-US" sz="1200">
                    <a:solidFill>
                      <a:srgbClr val="0000FF"/>
                    </a:solidFill>
                  </a:rPr>
                  <a:t>    fun, like the </a:t>
                </a:r>
              </a:p>
              <a:p>
                <a:r>
                  <a:rPr lang="en-US" altLang="en-US" sz="1200">
                    <a:solidFill>
                      <a:srgbClr val="0000FF"/>
                    </a:solidFill>
                  </a:rPr>
                  <a:t>    kids, and may</a:t>
                </a:r>
              </a:p>
              <a:p>
                <a:r>
                  <a:rPr lang="en-US" altLang="en-US" sz="1200">
                    <a:solidFill>
                      <a:srgbClr val="0000FF"/>
                    </a:solidFill>
                  </a:rPr>
                  <a:t>   forget he’s</a:t>
                </a:r>
              </a:p>
              <a:p>
                <a:r>
                  <a:rPr lang="en-US" altLang="en-US" sz="1200">
                    <a:solidFill>
                      <a:srgbClr val="0000FF"/>
                    </a:solidFill>
                  </a:rPr>
                  <a:t>    working.</a:t>
                </a:r>
              </a:p>
            </p:txBody>
          </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a:extLst>
              <a:ext uri="{FF2B5EF4-FFF2-40B4-BE49-F238E27FC236}">
                <a16:creationId xmlns:a16="http://schemas.microsoft.com/office/drawing/2014/main" id="{FAABD40A-8887-6B78-88E3-7FED2134A1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B3E66F-DA12-BD48-85E7-733E055C6E71}" type="slidenum">
              <a:rPr lang="en-US" altLang="en-US" sz="1400"/>
              <a:pPr/>
              <a:t>38</a:t>
            </a:fld>
            <a:endParaRPr lang="en-US" altLang="en-US" sz="1400"/>
          </a:p>
        </p:txBody>
      </p:sp>
      <p:sp>
        <p:nvSpPr>
          <p:cNvPr id="40963" name="Rectangle 3">
            <a:extLst>
              <a:ext uri="{FF2B5EF4-FFF2-40B4-BE49-F238E27FC236}">
                <a16:creationId xmlns:a16="http://schemas.microsoft.com/office/drawing/2014/main" id="{859EA73C-78C0-A391-D270-C448F45C7CD3}"/>
              </a:ext>
            </a:extLst>
          </p:cNvPr>
          <p:cNvSpPr>
            <a:spLocks noGrp="1" noChangeArrowheads="1"/>
          </p:cNvSpPr>
          <p:nvPr>
            <p:ph type="title"/>
          </p:nvPr>
        </p:nvSpPr>
        <p:spPr bwMode="auto">
          <a:xfrm>
            <a:off x="685800" y="1143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Employment Needs</a:t>
            </a:r>
          </a:p>
        </p:txBody>
      </p:sp>
      <p:sp>
        <p:nvSpPr>
          <p:cNvPr id="40964" name="Rectangle 10">
            <a:extLst>
              <a:ext uri="{FF2B5EF4-FFF2-40B4-BE49-F238E27FC236}">
                <a16:creationId xmlns:a16="http://schemas.microsoft.com/office/drawing/2014/main" id="{6FC72628-0A87-20A8-4815-AB45A1067EDD}"/>
              </a:ext>
            </a:extLst>
          </p:cNvPr>
          <p:cNvSpPr>
            <a:spLocks noGrp="1" noChangeArrowheads="1"/>
          </p:cNvSpPr>
          <p:nvPr>
            <p:ph type="body" sz="half" idx="2"/>
          </p:nvPr>
        </p:nvSpPr>
        <p:spPr>
          <a:xfrm>
            <a:off x="4648200" y="2057400"/>
            <a:ext cx="3810000" cy="4114800"/>
          </a:xfrm>
          <a:noFill/>
        </p:spPr>
        <p:txBody>
          <a:bodyPr/>
          <a:lstStyle/>
          <a:p>
            <a:pPr eaLnBrk="1" hangingPunct="1"/>
            <a:r>
              <a:rPr lang="en-US" altLang="en-US" sz="2000"/>
              <a:t>Bob wrote down what he saw as employment-related needs.</a:t>
            </a:r>
          </a:p>
          <a:p>
            <a:pPr eaLnBrk="1" hangingPunct="1"/>
            <a:r>
              <a:rPr lang="en-US" altLang="en-US" sz="2000"/>
              <a:t>He thought about his paid and unpaid job experience.</a:t>
            </a:r>
          </a:p>
          <a:p>
            <a:pPr eaLnBrk="1" hangingPunct="1"/>
            <a:r>
              <a:rPr lang="en-US" altLang="en-US" sz="2000"/>
              <a:t>He thought about how his learning difficulties might affect his job performance.</a:t>
            </a:r>
          </a:p>
          <a:p>
            <a:pPr eaLnBrk="1" hangingPunct="1"/>
            <a:r>
              <a:rPr lang="en-US" altLang="en-US" sz="2000"/>
              <a:t>These are areas where he might need support.</a:t>
            </a:r>
          </a:p>
          <a:p>
            <a:pPr eaLnBrk="1" hangingPunct="1"/>
            <a:endParaRPr lang="en-US" altLang="en-US" sz="2400"/>
          </a:p>
        </p:txBody>
      </p:sp>
      <p:grpSp>
        <p:nvGrpSpPr>
          <p:cNvPr id="40965" name="Group 31">
            <a:extLst>
              <a:ext uri="{FF2B5EF4-FFF2-40B4-BE49-F238E27FC236}">
                <a16:creationId xmlns:a16="http://schemas.microsoft.com/office/drawing/2014/main" id="{C1A7C430-E4E5-84F8-EDE1-D07FF7ECE97E}"/>
              </a:ext>
            </a:extLst>
          </p:cNvPr>
          <p:cNvGrpSpPr>
            <a:grpSpLocks/>
          </p:cNvGrpSpPr>
          <p:nvPr/>
        </p:nvGrpSpPr>
        <p:grpSpPr bwMode="auto">
          <a:xfrm>
            <a:off x="228600" y="1981200"/>
            <a:ext cx="4400550" cy="4495800"/>
            <a:chOff x="144" y="1248"/>
            <a:chExt cx="2772" cy="2832"/>
          </a:xfrm>
        </p:grpSpPr>
        <p:grpSp>
          <p:nvGrpSpPr>
            <p:cNvPr id="40966" name="Group 32">
              <a:extLst>
                <a:ext uri="{FF2B5EF4-FFF2-40B4-BE49-F238E27FC236}">
                  <a16:creationId xmlns:a16="http://schemas.microsoft.com/office/drawing/2014/main" id="{A1EEF917-22A1-8CBF-C302-6BCFD9D88B13}"/>
                </a:ext>
              </a:extLst>
            </p:cNvPr>
            <p:cNvGrpSpPr>
              <a:grpSpLocks/>
            </p:cNvGrpSpPr>
            <p:nvPr/>
          </p:nvGrpSpPr>
          <p:grpSpPr bwMode="auto">
            <a:xfrm>
              <a:off x="144" y="1680"/>
              <a:ext cx="1210" cy="1229"/>
              <a:chOff x="144" y="1632"/>
              <a:chExt cx="1210" cy="1229"/>
            </a:xfrm>
          </p:grpSpPr>
          <p:grpSp>
            <p:nvGrpSpPr>
              <p:cNvPr id="40975" name="Group 33">
                <a:extLst>
                  <a:ext uri="{FF2B5EF4-FFF2-40B4-BE49-F238E27FC236}">
                    <a16:creationId xmlns:a16="http://schemas.microsoft.com/office/drawing/2014/main" id="{BCC21DBB-9FD2-244C-2D8A-FB5589438027}"/>
                  </a:ext>
                </a:extLst>
              </p:cNvPr>
              <p:cNvGrpSpPr>
                <a:grpSpLocks/>
              </p:cNvGrpSpPr>
              <p:nvPr/>
            </p:nvGrpSpPr>
            <p:grpSpPr bwMode="auto">
              <a:xfrm>
                <a:off x="144" y="1632"/>
                <a:ext cx="1210" cy="1229"/>
                <a:chOff x="144" y="1632"/>
                <a:chExt cx="1210" cy="1229"/>
              </a:xfrm>
            </p:grpSpPr>
            <p:sp>
              <p:nvSpPr>
                <p:cNvPr id="40977" name="Text Box 34">
                  <a:extLst>
                    <a:ext uri="{FF2B5EF4-FFF2-40B4-BE49-F238E27FC236}">
                      <a16:creationId xmlns:a16="http://schemas.microsoft.com/office/drawing/2014/main" id="{F7AFEBEB-84D4-1F81-F812-AB96347532ED}"/>
                    </a:ext>
                  </a:extLst>
                </p:cNvPr>
                <p:cNvSpPr txBox="1">
                  <a:spLocks noChangeArrowheads="1"/>
                </p:cNvSpPr>
                <p:nvPr/>
              </p:nvSpPr>
              <p:spPr bwMode="auto">
                <a:xfrm>
                  <a:off x="624" y="1632"/>
                  <a:ext cx="6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My writing is </a:t>
                  </a:r>
                </a:p>
              </p:txBody>
            </p:sp>
            <p:sp>
              <p:nvSpPr>
                <p:cNvPr id="40978" name="Text Box 35">
                  <a:extLst>
                    <a:ext uri="{FF2B5EF4-FFF2-40B4-BE49-F238E27FC236}">
                      <a16:creationId xmlns:a16="http://schemas.microsoft.com/office/drawing/2014/main" id="{C8BF7252-E5AF-E58F-A09D-F1C16475FF68}"/>
                    </a:ext>
                  </a:extLst>
                </p:cNvPr>
                <p:cNvSpPr txBox="1">
                  <a:spLocks noChangeArrowheads="1"/>
                </p:cNvSpPr>
                <p:nvPr/>
              </p:nvSpPr>
              <p:spPr bwMode="auto">
                <a:xfrm>
                  <a:off x="480" y="1776"/>
                  <a:ext cx="8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pretty messy, and</a:t>
                  </a:r>
                </a:p>
              </p:txBody>
            </p:sp>
            <p:sp>
              <p:nvSpPr>
                <p:cNvPr id="40979" name="Text Box 36">
                  <a:extLst>
                    <a:ext uri="{FF2B5EF4-FFF2-40B4-BE49-F238E27FC236}">
                      <a16:creationId xmlns:a16="http://schemas.microsoft.com/office/drawing/2014/main" id="{1378BC1D-976E-1B8C-B2D0-9DDDF11E502B}"/>
                    </a:ext>
                  </a:extLst>
                </p:cNvPr>
                <p:cNvSpPr txBox="1">
                  <a:spLocks noChangeArrowheads="1"/>
                </p:cNvSpPr>
                <p:nvPr/>
              </p:nvSpPr>
              <p:spPr bwMode="auto">
                <a:xfrm>
                  <a:off x="336" y="1920"/>
                  <a:ext cx="6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I have trouble</a:t>
                  </a:r>
                </a:p>
              </p:txBody>
            </p:sp>
            <p:sp>
              <p:nvSpPr>
                <p:cNvPr id="40980" name="Text Box 37">
                  <a:extLst>
                    <a:ext uri="{FF2B5EF4-FFF2-40B4-BE49-F238E27FC236}">
                      <a16:creationId xmlns:a16="http://schemas.microsoft.com/office/drawing/2014/main" id="{13BBEA70-0307-9118-807B-94D37E135459}"/>
                    </a:ext>
                  </a:extLst>
                </p:cNvPr>
                <p:cNvSpPr txBox="1">
                  <a:spLocks noChangeArrowheads="1"/>
                </p:cNvSpPr>
                <p:nvPr/>
              </p:nvSpPr>
              <p:spPr bwMode="auto">
                <a:xfrm>
                  <a:off x="278" y="2040"/>
                  <a:ext cx="6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remembering</a:t>
                  </a:r>
                </a:p>
              </p:txBody>
            </p:sp>
            <p:sp>
              <p:nvSpPr>
                <p:cNvPr id="40981" name="Text Box 38">
                  <a:extLst>
                    <a:ext uri="{FF2B5EF4-FFF2-40B4-BE49-F238E27FC236}">
                      <a16:creationId xmlns:a16="http://schemas.microsoft.com/office/drawing/2014/main" id="{EB150F6C-A231-ADBA-29F7-ABD42BFA7B77}"/>
                    </a:ext>
                  </a:extLst>
                </p:cNvPr>
                <p:cNvSpPr txBox="1">
                  <a:spLocks noChangeArrowheads="1"/>
                </p:cNvSpPr>
                <p:nvPr/>
              </p:nvSpPr>
              <p:spPr bwMode="auto">
                <a:xfrm>
                  <a:off x="240" y="2160"/>
                  <a:ext cx="6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what I read.</a:t>
                  </a:r>
                </a:p>
              </p:txBody>
            </p:sp>
            <p:sp>
              <p:nvSpPr>
                <p:cNvPr id="40982" name="Text Box 39">
                  <a:extLst>
                    <a:ext uri="{FF2B5EF4-FFF2-40B4-BE49-F238E27FC236}">
                      <a16:creationId xmlns:a16="http://schemas.microsoft.com/office/drawing/2014/main" id="{7F2DCC07-184F-EDF4-3389-6A086FAC5C29}"/>
                    </a:ext>
                  </a:extLst>
                </p:cNvPr>
                <p:cNvSpPr txBox="1">
                  <a:spLocks noChangeArrowheads="1"/>
                </p:cNvSpPr>
                <p:nvPr/>
              </p:nvSpPr>
              <p:spPr bwMode="auto">
                <a:xfrm>
                  <a:off x="182" y="2280"/>
                  <a:ext cx="5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Sometimes</a:t>
                  </a:r>
                </a:p>
              </p:txBody>
            </p:sp>
            <p:sp>
              <p:nvSpPr>
                <p:cNvPr id="40983" name="Text Box 40">
                  <a:extLst>
                    <a:ext uri="{FF2B5EF4-FFF2-40B4-BE49-F238E27FC236}">
                      <a16:creationId xmlns:a16="http://schemas.microsoft.com/office/drawing/2014/main" id="{6195B6FE-3B47-6231-4DA4-5FA0D249744B}"/>
                    </a:ext>
                  </a:extLst>
                </p:cNvPr>
                <p:cNvSpPr txBox="1">
                  <a:spLocks noChangeArrowheads="1"/>
                </p:cNvSpPr>
                <p:nvPr/>
              </p:nvSpPr>
              <p:spPr bwMode="auto">
                <a:xfrm>
                  <a:off x="182" y="2424"/>
                  <a:ext cx="6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I get distract-</a:t>
                  </a:r>
                </a:p>
              </p:txBody>
            </p:sp>
            <p:sp>
              <p:nvSpPr>
                <p:cNvPr id="40984" name="Text Box 41">
                  <a:extLst>
                    <a:ext uri="{FF2B5EF4-FFF2-40B4-BE49-F238E27FC236}">
                      <a16:creationId xmlns:a16="http://schemas.microsoft.com/office/drawing/2014/main" id="{B8791FB1-7989-05CB-5561-7912E308B444}"/>
                    </a:ext>
                  </a:extLst>
                </p:cNvPr>
                <p:cNvSpPr txBox="1">
                  <a:spLocks noChangeArrowheads="1"/>
                </p:cNvSpPr>
                <p:nvPr/>
              </p:nvSpPr>
              <p:spPr bwMode="auto">
                <a:xfrm>
                  <a:off x="144" y="2688"/>
                  <a:ext cx="7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finish my work.</a:t>
                  </a:r>
                </a:p>
              </p:txBody>
            </p:sp>
          </p:grpSp>
          <p:sp>
            <p:nvSpPr>
              <p:cNvPr id="40976" name="Text Box 42">
                <a:extLst>
                  <a:ext uri="{FF2B5EF4-FFF2-40B4-BE49-F238E27FC236}">
                    <a16:creationId xmlns:a16="http://schemas.microsoft.com/office/drawing/2014/main" id="{5B1FB455-1FD4-D89C-3085-172DBE12ACF3}"/>
                  </a:ext>
                </a:extLst>
              </p:cNvPr>
              <p:cNvSpPr txBox="1">
                <a:spLocks noChangeArrowheads="1"/>
              </p:cNvSpPr>
              <p:nvPr/>
            </p:nvSpPr>
            <p:spPr bwMode="auto">
              <a:xfrm>
                <a:off x="144" y="2544"/>
                <a:ext cx="6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ed and I don’t</a:t>
                </a:r>
              </a:p>
            </p:txBody>
          </p:sp>
        </p:grpSp>
        <p:grpSp>
          <p:nvGrpSpPr>
            <p:cNvPr id="40967" name="Group 43">
              <a:extLst>
                <a:ext uri="{FF2B5EF4-FFF2-40B4-BE49-F238E27FC236}">
                  <a16:creationId xmlns:a16="http://schemas.microsoft.com/office/drawing/2014/main" id="{83F08A73-9C70-B643-B0AC-4E5FE3ABBC13}"/>
                </a:ext>
              </a:extLst>
            </p:cNvPr>
            <p:cNvGrpSpPr>
              <a:grpSpLocks/>
            </p:cNvGrpSpPr>
            <p:nvPr/>
          </p:nvGrpSpPr>
          <p:grpSpPr bwMode="auto">
            <a:xfrm>
              <a:off x="144" y="1248"/>
              <a:ext cx="2772" cy="2832"/>
              <a:chOff x="144" y="1248"/>
              <a:chExt cx="2772" cy="2832"/>
            </a:xfrm>
          </p:grpSpPr>
          <p:pic>
            <p:nvPicPr>
              <p:cNvPr id="40968" name="Picture 44">
                <a:extLst>
                  <a:ext uri="{FF2B5EF4-FFF2-40B4-BE49-F238E27FC236}">
                    <a16:creationId xmlns:a16="http://schemas.microsoft.com/office/drawing/2014/main" id="{3970657B-8747-BA29-4CFF-06DE0F6A5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248"/>
                <a:ext cx="2772"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9" name="Group 45">
                <a:extLst>
                  <a:ext uri="{FF2B5EF4-FFF2-40B4-BE49-F238E27FC236}">
                    <a16:creationId xmlns:a16="http://schemas.microsoft.com/office/drawing/2014/main" id="{BF246E11-FCA8-5CBE-FDAE-903C05465F95}"/>
                  </a:ext>
                </a:extLst>
              </p:cNvPr>
              <p:cNvGrpSpPr>
                <a:grpSpLocks/>
              </p:cNvGrpSpPr>
              <p:nvPr/>
            </p:nvGrpSpPr>
            <p:grpSpPr bwMode="auto">
              <a:xfrm>
                <a:off x="1536" y="1632"/>
                <a:ext cx="1353" cy="1367"/>
                <a:chOff x="1526" y="1656"/>
                <a:chExt cx="1353" cy="1367"/>
              </a:xfrm>
            </p:grpSpPr>
            <p:sp>
              <p:nvSpPr>
                <p:cNvPr id="40970" name="Text Box 46">
                  <a:extLst>
                    <a:ext uri="{FF2B5EF4-FFF2-40B4-BE49-F238E27FC236}">
                      <a16:creationId xmlns:a16="http://schemas.microsoft.com/office/drawing/2014/main" id="{33262D8A-9996-B14A-7DB5-82FC34E4D97C}"/>
                    </a:ext>
                  </a:extLst>
                </p:cNvPr>
                <p:cNvSpPr txBox="1">
                  <a:spLocks noChangeArrowheads="1"/>
                </p:cNvSpPr>
                <p:nvPr/>
              </p:nvSpPr>
              <p:spPr bwMode="auto">
                <a:xfrm>
                  <a:off x="1526" y="1656"/>
                  <a:ext cx="81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Bob can be very</a:t>
                  </a:r>
                  <a:endParaRPr lang="en-US" altLang="en-US" sz="1200">
                    <a:solidFill>
                      <a:srgbClr val="0000FF"/>
                    </a:solidFill>
                  </a:endParaRPr>
                </a:p>
              </p:txBody>
            </p:sp>
            <p:sp>
              <p:nvSpPr>
                <p:cNvPr id="40971" name="Text Box 47">
                  <a:extLst>
                    <a:ext uri="{FF2B5EF4-FFF2-40B4-BE49-F238E27FC236}">
                      <a16:creationId xmlns:a16="http://schemas.microsoft.com/office/drawing/2014/main" id="{BEF8A420-F95A-3813-C1FC-0AAE08F23F69}"/>
                    </a:ext>
                  </a:extLst>
                </p:cNvPr>
                <p:cNvSpPr txBox="1">
                  <a:spLocks noChangeArrowheads="1"/>
                </p:cNvSpPr>
                <p:nvPr/>
              </p:nvSpPr>
              <p:spPr bwMode="auto">
                <a:xfrm>
                  <a:off x="1536" y="1776"/>
                  <a:ext cx="9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messy. His reading</a:t>
                  </a:r>
                  <a:endParaRPr lang="en-US" altLang="en-US" sz="1200">
                    <a:solidFill>
                      <a:srgbClr val="0000FF"/>
                    </a:solidFill>
                  </a:endParaRPr>
                </a:p>
              </p:txBody>
            </p:sp>
            <p:sp>
              <p:nvSpPr>
                <p:cNvPr id="40972" name="Text Box 48">
                  <a:extLst>
                    <a:ext uri="{FF2B5EF4-FFF2-40B4-BE49-F238E27FC236}">
                      <a16:creationId xmlns:a16="http://schemas.microsoft.com/office/drawing/2014/main" id="{F8D4AB71-FB8A-A018-F2DA-B2FC0C54BC59}"/>
                    </a:ext>
                  </a:extLst>
                </p:cNvPr>
                <p:cNvSpPr txBox="1">
                  <a:spLocks noChangeArrowheads="1"/>
                </p:cNvSpPr>
                <p:nvPr/>
              </p:nvSpPr>
              <p:spPr bwMode="auto">
                <a:xfrm>
                  <a:off x="1872" y="1920"/>
                  <a:ext cx="6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and writing</a:t>
                  </a:r>
                  <a:r>
                    <a:rPr lang="en-US" altLang="en-US" sz="1200">
                      <a:solidFill>
                        <a:srgbClr val="0000FF"/>
                      </a:solidFill>
                    </a:rPr>
                    <a:t> </a:t>
                  </a:r>
                </a:p>
              </p:txBody>
            </p:sp>
            <p:sp>
              <p:nvSpPr>
                <p:cNvPr id="40973" name="Text Box 49">
                  <a:extLst>
                    <a:ext uri="{FF2B5EF4-FFF2-40B4-BE49-F238E27FC236}">
                      <a16:creationId xmlns:a16="http://schemas.microsoft.com/office/drawing/2014/main" id="{79238CD8-5354-0D38-71DB-A2D5182D23A2}"/>
                    </a:ext>
                  </a:extLst>
                </p:cNvPr>
                <p:cNvSpPr txBox="1">
                  <a:spLocks noChangeArrowheads="1"/>
                </p:cNvSpPr>
                <p:nvPr/>
              </p:nvSpPr>
              <p:spPr bwMode="auto">
                <a:xfrm>
                  <a:off x="2006" y="2040"/>
                  <a:ext cx="7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problems may</a:t>
                  </a:r>
                  <a:endParaRPr lang="en-US" altLang="en-US" sz="1200">
                    <a:solidFill>
                      <a:srgbClr val="0000FF"/>
                    </a:solidFill>
                  </a:endParaRPr>
                </a:p>
              </p:txBody>
            </p:sp>
            <p:sp>
              <p:nvSpPr>
                <p:cNvPr id="40974" name="Text Box 50">
                  <a:extLst>
                    <a:ext uri="{FF2B5EF4-FFF2-40B4-BE49-F238E27FC236}">
                      <a16:creationId xmlns:a16="http://schemas.microsoft.com/office/drawing/2014/main" id="{20DEDB46-EE52-2386-07CC-28F2C4A8B371}"/>
                    </a:ext>
                  </a:extLst>
                </p:cNvPr>
                <p:cNvSpPr txBox="1">
                  <a:spLocks noChangeArrowheads="1"/>
                </p:cNvSpPr>
                <p:nvPr/>
              </p:nvSpPr>
              <p:spPr bwMode="auto">
                <a:xfrm>
                  <a:off x="2064" y="2160"/>
                  <a:ext cx="815"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affect his work.</a:t>
                  </a:r>
                </a:p>
                <a:p>
                  <a:r>
                    <a:rPr lang="en-US" altLang="en-US" sz="1200"/>
                    <a:t> Sometimes, he</a:t>
                  </a:r>
                </a:p>
                <a:p>
                  <a:r>
                    <a:rPr lang="en-US" altLang="en-US" sz="1200"/>
                    <a:t>   wants to have </a:t>
                  </a:r>
                </a:p>
                <a:p>
                  <a:r>
                    <a:rPr lang="en-US" altLang="en-US" sz="1200"/>
                    <a:t>    fun, like the </a:t>
                  </a:r>
                </a:p>
                <a:p>
                  <a:r>
                    <a:rPr lang="en-US" altLang="en-US" sz="1200"/>
                    <a:t>    kids, and may</a:t>
                  </a:r>
                </a:p>
                <a:p>
                  <a:r>
                    <a:rPr lang="en-US" altLang="en-US" sz="1200"/>
                    <a:t>   forget he’s</a:t>
                  </a:r>
                </a:p>
                <a:p>
                  <a:r>
                    <a:rPr lang="en-US" altLang="en-US" sz="1200"/>
                    <a:t>    working.</a:t>
                  </a:r>
                  <a:endParaRPr lang="en-US" altLang="en-US" sz="1200">
                    <a:solidFill>
                      <a:srgbClr val="0000FF"/>
                    </a:solidFill>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a:extLst>
              <a:ext uri="{FF2B5EF4-FFF2-40B4-BE49-F238E27FC236}">
                <a16:creationId xmlns:a16="http://schemas.microsoft.com/office/drawing/2014/main" id="{4F64188D-B7A7-D2CE-3F72-28F817CEA9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E16A2C-AB1C-CE47-B889-41326BD4408B}" type="slidenum">
              <a:rPr lang="en-US" altLang="en-US" sz="1400"/>
              <a:pPr/>
              <a:t>3</a:t>
            </a:fld>
            <a:endParaRPr lang="en-US" altLang="en-US" sz="1400"/>
          </a:p>
        </p:txBody>
      </p:sp>
      <p:sp>
        <p:nvSpPr>
          <p:cNvPr id="5123" name="Rectangle 2">
            <a:extLst>
              <a:ext uri="{FF2B5EF4-FFF2-40B4-BE49-F238E27FC236}">
                <a16:creationId xmlns:a16="http://schemas.microsoft.com/office/drawing/2014/main" id="{EC423E55-139C-30CF-F810-28297BF543BD}"/>
              </a:ext>
            </a:extLst>
          </p:cNvPr>
          <p:cNvSpPr>
            <a:spLocks noGrp="1" noChangeArrowheads="1"/>
          </p:cNvSpPr>
          <p:nvPr>
            <p:ph type="title"/>
          </p:nvPr>
        </p:nvSpPr>
        <p:spPr bwMode="auto">
          <a:xfrm>
            <a:off x="0" y="12192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Transition Journey</a:t>
            </a:r>
            <a:endParaRPr lang="en-US" altLang="en-US"/>
          </a:p>
        </p:txBody>
      </p:sp>
      <p:sp>
        <p:nvSpPr>
          <p:cNvPr id="95235" name="Rectangle 3">
            <a:extLst>
              <a:ext uri="{FF2B5EF4-FFF2-40B4-BE49-F238E27FC236}">
                <a16:creationId xmlns:a16="http://schemas.microsoft.com/office/drawing/2014/main" id="{B7E4041B-255C-B9F0-3B55-0813D3026E97}"/>
              </a:ext>
            </a:extLst>
          </p:cNvPr>
          <p:cNvSpPr>
            <a:spLocks noGrp="1" noChangeArrowheads="1"/>
          </p:cNvSpPr>
          <p:nvPr>
            <p:ph type="body" sz="half" idx="1"/>
          </p:nvPr>
        </p:nvSpPr>
        <p:spPr>
          <a:xfrm>
            <a:off x="533400" y="2057400"/>
            <a:ext cx="3810000" cy="4114800"/>
          </a:xfrm>
        </p:spPr>
        <p:txBody>
          <a:bodyPr/>
          <a:lstStyle/>
          <a:p>
            <a:pPr eaLnBrk="1" hangingPunct="1">
              <a:buFontTx/>
              <a:buNone/>
            </a:pPr>
            <a:r>
              <a:rPr lang="en-US" altLang="en-US" sz="2400"/>
              <a:t>In the Awareness lesson you talked with your family and identified:</a:t>
            </a:r>
          </a:p>
          <a:p>
            <a:pPr lvl="1" eaLnBrk="1" hangingPunct="1">
              <a:buFont typeface="Arial" panose="020B0604020202020204" pitchFamily="34" charset="0"/>
              <a:buChar char="•"/>
            </a:pPr>
            <a:r>
              <a:rPr lang="en-US" altLang="en-US" sz="2400"/>
              <a:t>Important values that you share.</a:t>
            </a:r>
          </a:p>
          <a:p>
            <a:pPr lvl="1" eaLnBrk="1" hangingPunct="1">
              <a:buFont typeface="Arial" panose="020B0604020202020204" pitchFamily="34" charset="0"/>
              <a:buChar char="•"/>
            </a:pPr>
            <a:r>
              <a:rPr lang="en-US" altLang="en-US" sz="2400"/>
              <a:t>Dreams that you share about your future.</a:t>
            </a:r>
          </a:p>
          <a:p>
            <a:pPr eaLnBrk="1" hangingPunct="1"/>
            <a:endParaRPr lang="en-US" altLang="en-US" sz="2000"/>
          </a:p>
        </p:txBody>
      </p:sp>
      <p:pic>
        <p:nvPicPr>
          <p:cNvPr id="5125" name="Picture 5">
            <a:extLst>
              <a:ext uri="{FF2B5EF4-FFF2-40B4-BE49-F238E27FC236}">
                <a16:creationId xmlns:a16="http://schemas.microsoft.com/office/drawing/2014/main" id="{62C668EA-4C56-1EDB-8504-5D66526C816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224088"/>
            <a:ext cx="3810000" cy="3476625"/>
          </a:xfrm>
        </p:spPr>
      </p:pic>
      <p:sp>
        <p:nvSpPr>
          <p:cNvPr id="5126" name="Text Box 6">
            <a:extLst>
              <a:ext uri="{FF2B5EF4-FFF2-40B4-BE49-F238E27FC236}">
                <a16:creationId xmlns:a16="http://schemas.microsoft.com/office/drawing/2014/main" id="{4DD5369F-113F-5E61-7923-C3D4A4D3563A}"/>
              </a:ext>
            </a:extLst>
          </p:cNvPr>
          <p:cNvSpPr txBox="1">
            <a:spLocks noChangeArrowheads="1"/>
          </p:cNvSpPr>
          <p:nvPr/>
        </p:nvSpPr>
        <p:spPr bwMode="auto">
          <a:xfrm>
            <a:off x="4495800" y="62484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14D9ACC9-D5BC-18AE-7374-B34C2512AA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E0EBDD-D3C0-7A4D-942C-02C78FF58953}" type="slidenum">
              <a:rPr lang="en-US" altLang="en-US" sz="1400"/>
              <a:pPr/>
              <a:t>39</a:t>
            </a:fld>
            <a:endParaRPr lang="en-US" altLang="en-US" sz="1400"/>
          </a:p>
        </p:txBody>
      </p:sp>
      <p:pic>
        <p:nvPicPr>
          <p:cNvPr id="41987" name="Picture 2">
            <a:extLst>
              <a:ext uri="{FF2B5EF4-FFF2-40B4-BE49-F238E27FC236}">
                <a16:creationId xmlns:a16="http://schemas.microsoft.com/office/drawing/2014/main" id="{05BB7C32-7935-6E2F-BAC0-2402DAAD8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4005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3">
            <a:extLst>
              <a:ext uri="{FF2B5EF4-FFF2-40B4-BE49-F238E27FC236}">
                <a16:creationId xmlns:a16="http://schemas.microsoft.com/office/drawing/2014/main" id="{8EB87685-123D-61A4-F721-E6871F2C5908}"/>
              </a:ext>
            </a:extLst>
          </p:cNvPr>
          <p:cNvSpPr>
            <a:spLocks noGrp="1" noChangeArrowheads="1"/>
          </p:cNvSpPr>
          <p:nvPr>
            <p:ph type="title"/>
          </p:nvPr>
        </p:nvSpPr>
        <p:spPr bwMode="auto">
          <a:xfrm>
            <a:off x="685800" y="1143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Employment Needs</a:t>
            </a:r>
          </a:p>
        </p:txBody>
      </p:sp>
      <p:grpSp>
        <p:nvGrpSpPr>
          <p:cNvPr id="41989" name="Group 4">
            <a:extLst>
              <a:ext uri="{FF2B5EF4-FFF2-40B4-BE49-F238E27FC236}">
                <a16:creationId xmlns:a16="http://schemas.microsoft.com/office/drawing/2014/main" id="{76B150D7-06ED-85AC-351F-75492E3BD0AA}"/>
              </a:ext>
            </a:extLst>
          </p:cNvPr>
          <p:cNvGrpSpPr>
            <a:grpSpLocks/>
          </p:cNvGrpSpPr>
          <p:nvPr/>
        </p:nvGrpSpPr>
        <p:grpSpPr bwMode="auto">
          <a:xfrm>
            <a:off x="2438400" y="2590800"/>
            <a:ext cx="2216150" cy="1987550"/>
            <a:chOff x="1526" y="1656"/>
            <a:chExt cx="1396" cy="1252"/>
          </a:xfrm>
        </p:grpSpPr>
        <p:sp>
          <p:nvSpPr>
            <p:cNvPr id="42009" name="Text Box 5">
              <a:extLst>
                <a:ext uri="{FF2B5EF4-FFF2-40B4-BE49-F238E27FC236}">
                  <a16:creationId xmlns:a16="http://schemas.microsoft.com/office/drawing/2014/main" id="{37BE0B56-6D9E-B4D8-653C-9CA177B9DAFD}"/>
                </a:ext>
              </a:extLst>
            </p:cNvPr>
            <p:cNvSpPr txBox="1">
              <a:spLocks noChangeArrowheads="1"/>
            </p:cNvSpPr>
            <p:nvPr/>
          </p:nvSpPr>
          <p:spPr bwMode="auto">
            <a:xfrm>
              <a:off x="1526" y="1656"/>
              <a:ext cx="81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Bob can be very</a:t>
              </a:r>
            </a:p>
          </p:txBody>
        </p:sp>
        <p:sp>
          <p:nvSpPr>
            <p:cNvPr id="42010" name="Text Box 6">
              <a:extLst>
                <a:ext uri="{FF2B5EF4-FFF2-40B4-BE49-F238E27FC236}">
                  <a16:creationId xmlns:a16="http://schemas.microsoft.com/office/drawing/2014/main" id="{C27965CE-D550-34D3-EBFC-ADDBC900C372}"/>
                </a:ext>
              </a:extLst>
            </p:cNvPr>
            <p:cNvSpPr txBox="1">
              <a:spLocks noChangeArrowheads="1"/>
            </p:cNvSpPr>
            <p:nvPr/>
          </p:nvSpPr>
          <p:spPr bwMode="auto">
            <a:xfrm>
              <a:off x="1536" y="1776"/>
              <a:ext cx="9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messy. His reading</a:t>
              </a:r>
            </a:p>
          </p:txBody>
        </p:sp>
        <p:sp>
          <p:nvSpPr>
            <p:cNvPr id="42011" name="Text Box 7">
              <a:extLst>
                <a:ext uri="{FF2B5EF4-FFF2-40B4-BE49-F238E27FC236}">
                  <a16:creationId xmlns:a16="http://schemas.microsoft.com/office/drawing/2014/main" id="{86F1502D-10C9-6934-7A30-3C0ABEC61067}"/>
                </a:ext>
              </a:extLst>
            </p:cNvPr>
            <p:cNvSpPr txBox="1">
              <a:spLocks noChangeArrowheads="1"/>
            </p:cNvSpPr>
            <p:nvPr/>
          </p:nvSpPr>
          <p:spPr bwMode="auto">
            <a:xfrm>
              <a:off x="1872" y="1920"/>
              <a:ext cx="6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and writing </a:t>
              </a:r>
            </a:p>
          </p:txBody>
        </p:sp>
        <p:sp>
          <p:nvSpPr>
            <p:cNvPr id="42012" name="Text Box 8">
              <a:extLst>
                <a:ext uri="{FF2B5EF4-FFF2-40B4-BE49-F238E27FC236}">
                  <a16:creationId xmlns:a16="http://schemas.microsoft.com/office/drawing/2014/main" id="{5D2598CF-8A89-F9A5-E225-9B3D9E18F580}"/>
                </a:ext>
              </a:extLst>
            </p:cNvPr>
            <p:cNvSpPr txBox="1">
              <a:spLocks noChangeArrowheads="1"/>
            </p:cNvSpPr>
            <p:nvPr/>
          </p:nvSpPr>
          <p:spPr bwMode="auto">
            <a:xfrm>
              <a:off x="2006" y="2040"/>
              <a:ext cx="7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problems may</a:t>
              </a:r>
            </a:p>
          </p:txBody>
        </p:sp>
        <p:sp>
          <p:nvSpPr>
            <p:cNvPr id="42013" name="Text Box 9">
              <a:extLst>
                <a:ext uri="{FF2B5EF4-FFF2-40B4-BE49-F238E27FC236}">
                  <a16:creationId xmlns:a16="http://schemas.microsoft.com/office/drawing/2014/main" id="{0F9D2AAD-3141-22FE-3291-613EAA0363D6}"/>
                </a:ext>
              </a:extLst>
            </p:cNvPr>
            <p:cNvSpPr txBox="1">
              <a:spLocks noChangeArrowheads="1"/>
            </p:cNvSpPr>
            <p:nvPr/>
          </p:nvSpPr>
          <p:spPr bwMode="auto">
            <a:xfrm>
              <a:off x="2064" y="2160"/>
              <a:ext cx="85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affect his work.</a:t>
              </a:r>
            </a:p>
            <a:p>
              <a:r>
                <a:rPr lang="en-US" altLang="en-US" sz="1200"/>
                <a:t>Sometimes he</a:t>
              </a:r>
            </a:p>
            <a:p>
              <a:r>
                <a:rPr lang="en-US" altLang="en-US" sz="1200"/>
                <a:t>   wants to have </a:t>
              </a:r>
            </a:p>
            <a:p>
              <a:r>
                <a:rPr lang="en-US" altLang="en-US" sz="1200"/>
                <a:t>   fun like the kids</a:t>
              </a:r>
            </a:p>
            <a:p>
              <a:r>
                <a:rPr lang="en-US" altLang="en-US" sz="1200"/>
                <a:t>   and forgets he</a:t>
              </a:r>
            </a:p>
            <a:p>
              <a:r>
                <a:rPr lang="en-US" altLang="en-US" sz="1200"/>
                <a:t>   is working.</a:t>
              </a:r>
            </a:p>
          </p:txBody>
        </p:sp>
      </p:grpSp>
      <p:grpSp>
        <p:nvGrpSpPr>
          <p:cNvPr id="41990" name="Group 10">
            <a:extLst>
              <a:ext uri="{FF2B5EF4-FFF2-40B4-BE49-F238E27FC236}">
                <a16:creationId xmlns:a16="http://schemas.microsoft.com/office/drawing/2014/main" id="{817D79E8-8C26-C6D0-D806-3538BDD6B6AA}"/>
              </a:ext>
            </a:extLst>
          </p:cNvPr>
          <p:cNvGrpSpPr>
            <a:grpSpLocks/>
          </p:cNvGrpSpPr>
          <p:nvPr/>
        </p:nvGrpSpPr>
        <p:grpSpPr bwMode="auto">
          <a:xfrm>
            <a:off x="228600" y="2590800"/>
            <a:ext cx="1920875" cy="1951038"/>
            <a:chOff x="144" y="1632"/>
            <a:chExt cx="1210" cy="1229"/>
          </a:xfrm>
        </p:grpSpPr>
        <p:grpSp>
          <p:nvGrpSpPr>
            <p:cNvPr id="41999" name="Group 11">
              <a:extLst>
                <a:ext uri="{FF2B5EF4-FFF2-40B4-BE49-F238E27FC236}">
                  <a16:creationId xmlns:a16="http://schemas.microsoft.com/office/drawing/2014/main" id="{AE345527-5C95-C357-ECC5-3F3C0E36F1BB}"/>
                </a:ext>
              </a:extLst>
            </p:cNvPr>
            <p:cNvGrpSpPr>
              <a:grpSpLocks/>
            </p:cNvGrpSpPr>
            <p:nvPr/>
          </p:nvGrpSpPr>
          <p:grpSpPr bwMode="auto">
            <a:xfrm>
              <a:off x="144" y="1632"/>
              <a:ext cx="1210" cy="1229"/>
              <a:chOff x="144" y="1632"/>
              <a:chExt cx="1210" cy="1229"/>
            </a:xfrm>
          </p:grpSpPr>
          <p:sp>
            <p:nvSpPr>
              <p:cNvPr id="42001" name="Text Box 12">
                <a:extLst>
                  <a:ext uri="{FF2B5EF4-FFF2-40B4-BE49-F238E27FC236}">
                    <a16:creationId xmlns:a16="http://schemas.microsoft.com/office/drawing/2014/main" id="{BF27CBDC-F090-CCAE-E62C-6279BAE35C5E}"/>
                  </a:ext>
                </a:extLst>
              </p:cNvPr>
              <p:cNvSpPr txBox="1">
                <a:spLocks noChangeArrowheads="1"/>
              </p:cNvSpPr>
              <p:nvPr/>
            </p:nvSpPr>
            <p:spPr bwMode="auto">
              <a:xfrm>
                <a:off x="624" y="1632"/>
                <a:ext cx="6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My writing is </a:t>
                </a:r>
              </a:p>
            </p:txBody>
          </p:sp>
          <p:sp>
            <p:nvSpPr>
              <p:cNvPr id="42002" name="Text Box 13">
                <a:extLst>
                  <a:ext uri="{FF2B5EF4-FFF2-40B4-BE49-F238E27FC236}">
                    <a16:creationId xmlns:a16="http://schemas.microsoft.com/office/drawing/2014/main" id="{BA59B728-AAEB-5967-8D03-4CD44987D503}"/>
                  </a:ext>
                </a:extLst>
              </p:cNvPr>
              <p:cNvSpPr txBox="1">
                <a:spLocks noChangeArrowheads="1"/>
              </p:cNvSpPr>
              <p:nvPr/>
            </p:nvSpPr>
            <p:spPr bwMode="auto">
              <a:xfrm>
                <a:off x="480" y="1776"/>
                <a:ext cx="8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pretty messy, and</a:t>
                </a:r>
              </a:p>
            </p:txBody>
          </p:sp>
          <p:sp>
            <p:nvSpPr>
              <p:cNvPr id="42003" name="Text Box 14">
                <a:extLst>
                  <a:ext uri="{FF2B5EF4-FFF2-40B4-BE49-F238E27FC236}">
                    <a16:creationId xmlns:a16="http://schemas.microsoft.com/office/drawing/2014/main" id="{241C7594-8D1E-ED3A-672D-382DA4E2AE98}"/>
                  </a:ext>
                </a:extLst>
              </p:cNvPr>
              <p:cNvSpPr txBox="1">
                <a:spLocks noChangeArrowheads="1"/>
              </p:cNvSpPr>
              <p:nvPr/>
            </p:nvSpPr>
            <p:spPr bwMode="auto">
              <a:xfrm>
                <a:off x="336" y="1920"/>
                <a:ext cx="6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 have trouble</a:t>
                </a:r>
              </a:p>
            </p:txBody>
          </p:sp>
          <p:sp>
            <p:nvSpPr>
              <p:cNvPr id="42004" name="Text Box 15">
                <a:extLst>
                  <a:ext uri="{FF2B5EF4-FFF2-40B4-BE49-F238E27FC236}">
                    <a16:creationId xmlns:a16="http://schemas.microsoft.com/office/drawing/2014/main" id="{BAD69286-49DA-EB95-3466-6FBDE5C61BE2}"/>
                  </a:ext>
                </a:extLst>
              </p:cNvPr>
              <p:cNvSpPr txBox="1">
                <a:spLocks noChangeArrowheads="1"/>
              </p:cNvSpPr>
              <p:nvPr/>
            </p:nvSpPr>
            <p:spPr bwMode="auto">
              <a:xfrm>
                <a:off x="278" y="2040"/>
                <a:ext cx="6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remembering</a:t>
                </a:r>
              </a:p>
            </p:txBody>
          </p:sp>
          <p:sp>
            <p:nvSpPr>
              <p:cNvPr id="42005" name="Text Box 16">
                <a:extLst>
                  <a:ext uri="{FF2B5EF4-FFF2-40B4-BE49-F238E27FC236}">
                    <a16:creationId xmlns:a16="http://schemas.microsoft.com/office/drawing/2014/main" id="{B82E5A15-C1E9-C7F1-3576-2ADD34F2D67A}"/>
                  </a:ext>
                </a:extLst>
              </p:cNvPr>
              <p:cNvSpPr txBox="1">
                <a:spLocks noChangeArrowheads="1"/>
              </p:cNvSpPr>
              <p:nvPr/>
            </p:nvSpPr>
            <p:spPr bwMode="auto">
              <a:xfrm>
                <a:off x="240" y="2160"/>
                <a:ext cx="6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what I read.</a:t>
                </a:r>
              </a:p>
            </p:txBody>
          </p:sp>
          <p:sp>
            <p:nvSpPr>
              <p:cNvPr id="42006" name="Text Box 17">
                <a:extLst>
                  <a:ext uri="{FF2B5EF4-FFF2-40B4-BE49-F238E27FC236}">
                    <a16:creationId xmlns:a16="http://schemas.microsoft.com/office/drawing/2014/main" id="{9CB25D32-65E0-D7D8-2B4B-9FBE82D36B37}"/>
                  </a:ext>
                </a:extLst>
              </p:cNvPr>
              <p:cNvSpPr txBox="1">
                <a:spLocks noChangeArrowheads="1"/>
              </p:cNvSpPr>
              <p:nvPr/>
            </p:nvSpPr>
            <p:spPr bwMode="auto">
              <a:xfrm>
                <a:off x="182" y="2280"/>
                <a:ext cx="5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Sometimes</a:t>
                </a:r>
              </a:p>
            </p:txBody>
          </p:sp>
          <p:sp>
            <p:nvSpPr>
              <p:cNvPr id="42007" name="Text Box 18">
                <a:extLst>
                  <a:ext uri="{FF2B5EF4-FFF2-40B4-BE49-F238E27FC236}">
                    <a16:creationId xmlns:a16="http://schemas.microsoft.com/office/drawing/2014/main" id="{B527466B-7568-C169-E848-56A8F775DD13}"/>
                  </a:ext>
                </a:extLst>
              </p:cNvPr>
              <p:cNvSpPr txBox="1">
                <a:spLocks noChangeArrowheads="1"/>
              </p:cNvSpPr>
              <p:nvPr/>
            </p:nvSpPr>
            <p:spPr bwMode="auto">
              <a:xfrm>
                <a:off x="182" y="2424"/>
                <a:ext cx="6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 get distract-</a:t>
                </a:r>
              </a:p>
            </p:txBody>
          </p:sp>
          <p:sp>
            <p:nvSpPr>
              <p:cNvPr id="42008" name="Text Box 19">
                <a:extLst>
                  <a:ext uri="{FF2B5EF4-FFF2-40B4-BE49-F238E27FC236}">
                    <a16:creationId xmlns:a16="http://schemas.microsoft.com/office/drawing/2014/main" id="{E14985AB-4E8A-559D-7BAC-9A03A38983C3}"/>
                  </a:ext>
                </a:extLst>
              </p:cNvPr>
              <p:cNvSpPr txBox="1">
                <a:spLocks noChangeArrowheads="1"/>
              </p:cNvSpPr>
              <p:nvPr/>
            </p:nvSpPr>
            <p:spPr bwMode="auto">
              <a:xfrm>
                <a:off x="144" y="2688"/>
                <a:ext cx="7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finish my work.</a:t>
                </a:r>
              </a:p>
            </p:txBody>
          </p:sp>
        </p:grpSp>
        <p:sp>
          <p:nvSpPr>
            <p:cNvPr id="42000" name="Text Box 20">
              <a:extLst>
                <a:ext uri="{FF2B5EF4-FFF2-40B4-BE49-F238E27FC236}">
                  <a16:creationId xmlns:a16="http://schemas.microsoft.com/office/drawing/2014/main" id="{28F9907D-934B-C6FE-1C58-FD735121A026}"/>
                </a:ext>
              </a:extLst>
            </p:cNvPr>
            <p:cNvSpPr txBox="1">
              <a:spLocks noChangeArrowheads="1"/>
            </p:cNvSpPr>
            <p:nvPr/>
          </p:nvSpPr>
          <p:spPr bwMode="auto">
            <a:xfrm>
              <a:off x="144" y="2544"/>
              <a:ext cx="6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ed and I don’t</a:t>
              </a:r>
            </a:p>
          </p:txBody>
        </p:sp>
      </p:grpSp>
      <p:sp>
        <p:nvSpPr>
          <p:cNvPr id="41991" name="Rectangle 21">
            <a:extLst>
              <a:ext uri="{FF2B5EF4-FFF2-40B4-BE49-F238E27FC236}">
                <a16:creationId xmlns:a16="http://schemas.microsoft.com/office/drawing/2014/main" id="{375F2D9C-10A9-9DD0-E829-710A9BCD28D7}"/>
              </a:ext>
            </a:extLst>
          </p:cNvPr>
          <p:cNvSpPr>
            <a:spLocks noGrp="1" noChangeArrowheads="1"/>
          </p:cNvSpPr>
          <p:nvPr>
            <p:ph type="body" sz="half" idx="2"/>
          </p:nvPr>
        </p:nvSpPr>
        <p:spPr>
          <a:xfrm>
            <a:off x="4648200" y="2057400"/>
            <a:ext cx="3810000" cy="4114800"/>
          </a:xfrm>
          <a:noFill/>
        </p:spPr>
        <p:txBody>
          <a:bodyPr/>
          <a:lstStyle/>
          <a:p>
            <a:pPr eaLnBrk="1" hangingPunct="1">
              <a:lnSpc>
                <a:spcPct val="90000"/>
              </a:lnSpc>
            </a:pPr>
            <a:r>
              <a:rPr lang="en-US" altLang="en-US" sz="2000"/>
              <a:t>Bob asked his teacher what she thought about his employment-related needs.</a:t>
            </a:r>
          </a:p>
          <a:p>
            <a:pPr eaLnBrk="1" hangingPunct="1">
              <a:lnSpc>
                <a:spcPct val="90000"/>
              </a:lnSpc>
            </a:pPr>
            <a:r>
              <a:rPr lang="en-US" altLang="en-US" sz="2000"/>
              <a:t>She talked about his needs based on formal and informal assessments.</a:t>
            </a:r>
          </a:p>
          <a:p>
            <a:pPr eaLnBrk="1" hangingPunct="1">
              <a:lnSpc>
                <a:spcPct val="90000"/>
              </a:lnSpc>
            </a:pPr>
            <a:r>
              <a:rPr lang="en-US" altLang="en-US" sz="2000"/>
              <a:t>Because of his learning disability, he needs help with these things in school, and might need support on a job after high school.</a:t>
            </a:r>
          </a:p>
          <a:p>
            <a:pPr eaLnBrk="1" hangingPunct="1">
              <a:lnSpc>
                <a:spcPct val="90000"/>
              </a:lnSpc>
            </a:pPr>
            <a:endParaRPr lang="en-US" altLang="en-US" sz="2000"/>
          </a:p>
        </p:txBody>
      </p:sp>
      <p:grpSp>
        <p:nvGrpSpPr>
          <p:cNvPr id="41992" name="Group 22">
            <a:extLst>
              <a:ext uri="{FF2B5EF4-FFF2-40B4-BE49-F238E27FC236}">
                <a16:creationId xmlns:a16="http://schemas.microsoft.com/office/drawing/2014/main" id="{AB5282B9-66DF-2383-AFEC-7C84F7F6535A}"/>
              </a:ext>
            </a:extLst>
          </p:cNvPr>
          <p:cNvGrpSpPr>
            <a:grpSpLocks/>
          </p:cNvGrpSpPr>
          <p:nvPr/>
        </p:nvGrpSpPr>
        <p:grpSpPr bwMode="auto">
          <a:xfrm>
            <a:off x="914400" y="5257800"/>
            <a:ext cx="3308350" cy="1082675"/>
            <a:chOff x="576" y="3264"/>
            <a:chExt cx="2084" cy="682"/>
          </a:xfrm>
        </p:grpSpPr>
        <p:sp>
          <p:nvSpPr>
            <p:cNvPr id="41993" name="Text Box 23">
              <a:extLst>
                <a:ext uri="{FF2B5EF4-FFF2-40B4-BE49-F238E27FC236}">
                  <a16:creationId xmlns:a16="http://schemas.microsoft.com/office/drawing/2014/main" id="{43B02F80-8E1E-173E-003C-05964239FB4E}"/>
                </a:ext>
              </a:extLst>
            </p:cNvPr>
            <p:cNvSpPr txBox="1">
              <a:spLocks noChangeArrowheads="1"/>
            </p:cNvSpPr>
            <p:nvPr/>
          </p:nvSpPr>
          <p:spPr bwMode="auto">
            <a:xfrm>
              <a:off x="950" y="3286"/>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solidFill>
                  <a:srgbClr val="0000FF"/>
                </a:solidFill>
              </a:endParaRPr>
            </a:p>
          </p:txBody>
        </p:sp>
        <p:sp>
          <p:nvSpPr>
            <p:cNvPr id="41994" name="Text Box 24">
              <a:extLst>
                <a:ext uri="{FF2B5EF4-FFF2-40B4-BE49-F238E27FC236}">
                  <a16:creationId xmlns:a16="http://schemas.microsoft.com/office/drawing/2014/main" id="{FF8E2494-3A3D-A507-AF3D-CCC9A6A64A6E}"/>
                </a:ext>
              </a:extLst>
            </p:cNvPr>
            <p:cNvSpPr txBox="1">
              <a:spLocks noChangeArrowheads="1"/>
            </p:cNvSpPr>
            <p:nvPr/>
          </p:nvSpPr>
          <p:spPr bwMode="auto">
            <a:xfrm>
              <a:off x="1776" y="3264"/>
              <a:ext cx="8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Bob needs a work</a:t>
              </a:r>
            </a:p>
          </p:txBody>
        </p:sp>
        <p:sp>
          <p:nvSpPr>
            <p:cNvPr id="41995" name="Text Box 25">
              <a:extLst>
                <a:ext uri="{FF2B5EF4-FFF2-40B4-BE49-F238E27FC236}">
                  <a16:creationId xmlns:a16="http://schemas.microsoft.com/office/drawing/2014/main" id="{417759FA-A3D2-FE2B-D42D-DCDAD0F03F14}"/>
                </a:ext>
              </a:extLst>
            </p:cNvPr>
            <p:cNvSpPr txBox="1">
              <a:spLocks noChangeArrowheads="1"/>
            </p:cNvSpPr>
            <p:nvPr/>
          </p:nvSpPr>
          <p:spPr bwMode="auto">
            <a:xfrm>
              <a:off x="576" y="3408"/>
              <a:ext cx="18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environment with limited distractions. He</a:t>
              </a:r>
            </a:p>
          </p:txBody>
        </p:sp>
        <p:sp>
          <p:nvSpPr>
            <p:cNvPr id="41996" name="Text Box 26">
              <a:extLst>
                <a:ext uri="{FF2B5EF4-FFF2-40B4-BE49-F238E27FC236}">
                  <a16:creationId xmlns:a16="http://schemas.microsoft.com/office/drawing/2014/main" id="{C7037828-CAFB-8B76-B3F3-BEA954ED2048}"/>
                </a:ext>
              </a:extLst>
            </p:cNvPr>
            <p:cNvSpPr txBox="1">
              <a:spLocks noChangeArrowheads="1"/>
            </p:cNvSpPr>
            <p:nvPr/>
          </p:nvSpPr>
          <p:spPr bwMode="auto">
            <a:xfrm>
              <a:off x="662" y="3526"/>
              <a:ext cx="17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needs to explore different job options.</a:t>
              </a:r>
            </a:p>
          </p:txBody>
        </p:sp>
        <p:sp>
          <p:nvSpPr>
            <p:cNvPr id="41997" name="Text Box 27">
              <a:extLst>
                <a:ext uri="{FF2B5EF4-FFF2-40B4-BE49-F238E27FC236}">
                  <a16:creationId xmlns:a16="http://schemas.microsoft.com/office/drawing/2014/main" id="{F789177F-07CD-7526-394E-677FC1CBBAAD}"/>
                </a:ext>
              </a:extLst>
            </p:cNvPr>
            <p:cNvSpPr txBox="1">
              <a:spLocks noChangeArrowheads="1"/>
            </p:cNvSpPr>
            <p:nvPr/>
          </p:nvSpPr>
          <p:spPr bwMode="auto">
            <a:xfrm>
              <a:off x="806" y="3670"/>
              <a:ext cx="14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He needs verbal and/or picture</a:t>
              </a:r>
            </a:p>
          </p:txBody>
        </p:sp>
        <p:sp>
          <p:nvSpPr>
            <p:cNvPr id="41998" name="Text Box 28">
              <a:extLst>
                <a:ext uri="{FF2B5EF4-FFF2-40B4-BE49-F238E27FC236}">
                  <a16:creationId xmlns:a16="http://schemas.microsoft.com/office/drawing/2014/main" id="{2D9DAEE0-FE65-37E4-43AD-12104215FD43}"/>
                </a:ext>
              </a:extLst>
            </p:cNvPr>
            <p:cNvSpPr txBox="1">
              <a:spLocks noChangeArrowheads="1"/>
            </p:cNvSpPr>
            <p:nvPr/>
          </p:nvSpPr>
          <p:spPr bwMode="auto">
            <a:xfrm>
              <a:off x="960" y="3792"/>
              <a:ext cx="10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solidFill>
                    <a:srgbClr val="0000FF"/>
                  </a:solidFill>
                </a:rPr>
                <a:t>instructions for new tasks</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a:extLst>
              <a:ext uri="{FF2B5EF4-FFF2-40B4-BE49-F238E27FC236}">
                <a16:creationId xmlns:a16="http://schemas.microsoft.com/office/drawing/2014/main" id="{DCF4B16F-570C-9817-AF51-5084EABC3F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7CBCDC-F44D-FE41-B8A6-43FB92EDD276}" type="slidenum">
              <a:rPr lang="en-US" altLang="en-US" sz="1400"/>
              <a:pPr/>
              <a:t>40</a:t>
            </a:fld>
            <a:endParaRPr lang="en-US" altLang="en-US" sz="1400"/>
          </a:p>
        </p:txBody>
      </p:sp>
      <p:pic>
        <p:nvPicPr>
          <p:cNvPr id="43011" name="Picture 2">
            <a:extLst>
              <a:ext uri="{FF2B5EF4-FFF2-40B4-BE49-F238E27FC236}">
                <a16:creationId xmlns:a16="http://schemas.microsoft.com/office/drawing/2014/main" id="{B9A8C8EF-2D11-2E1E-DF20-6F8D7AD83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4005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3">
            <a:extLst>
              <a:ext uri="{FF2B5EF4-FFF2-40B4-BE49-F238E27FC236}">
                <a16:creationId xmlns:a16="http://schemas.microsoft.com/office/drawing/2014/main" id="{454BE3A1-74BE-465C-A19A-94EEC6890CAE}"/>
              </a:ext>
            </a:extLst>
          </p:cNvPr>
          <p:cNvSpPr>
            <a:spLocks noGrp="1" noChangeArrowheads="1"/>
          </p:cNvSpPr>
          <p:nvPr>
            <p:ph type="title"/>
          </p:nvPr>
        </p:nvSpPr>
        <p:spPr bwMode="auto">
          <a:xfrm>
            <a:off x="228600" y="1219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Employment Needs - Summary</a:t>
            </a:r>
            <a:endParaRPr lang="en-US" altLang="en-US"/>
          </a:p>
        </p:txBody>
      </p:sp>
      <p:grpSp>
        <p:nvGrpSpPr>
          <p:cNvPr id="43013" name="Group 10">
            <a:extLst>
              <a:ext uri="{FF2B5EF4-FFF2-40B4-BE49-F238E27FC236}">
                <a16:creationId xmlns:a16="http://schemas.microsoft.com/office/drawing/2014/main" id="{AE507587-378D-26C8-ED6A-D708A3AF8061}"/>
              </a:ext>
            </a:extLst>
          </p:cNvPr>
          <p:cNvGrpSpPr>
            <a:grpSpLocks/>
          </p:cNvGrpSpPr>
          <p:nvPr/>
        </p:nvGrpSpPr>
        <p:grpSpPr bwMode="auto">
          <a:xfrm>
            <a:off x="228600" y="2590800"/>
            <a:ext cx="1920875" cy="1951038"/>
            <a:chOff x="144" y="1632"/>
            <a:chExt cx="1210" cy="1229"/>
          </a:xfrm>
        </p:grpSpPr>
        <p:grpSp>
          <p:nvGrpSpPr>
            <p:cNvPr id="43029" name="Group 11">
              <a:extLst>
                <a:ext uri="{FF2B5EF4-FFF2-40B4-BE49-F238E27FC236}">
                  <a16:creationId xmlns:a16="http://schemas.microsoft.com/office/drawing/2014/main" id="{B1F96D12-5219-C770-739C-2E94FD2DAA96}"/>
                </a:ext>
              </a:extLst>
            </p:cNvPr>
            <p:cNvGrpSpPr>
              <a:grpSpLocks/>
            </p:cNvGrpSpPr>
            <p:nvPr/>
          </p:nvGrpSpPr>
          <p:grpSpPr bwMode="auto">
            <a:xfrm>
              <a:off x="144" y="1632"/>
              <a:ext cx="1210" cy="1229"/>
              <a:chOff x="144" y="1632"/>
              <a:chExt cx="1210" cy="1229"/>
            </a:xfrm>
          </p:grpSpPr>
          <p:sp>
            <p:nvSpPr>
              <p:cNvPr id="43031" name="Text Box 12">
                <a:extLst>
                  <a:ext uri="{FF2B5EF4-FFF2-40B4-BE49-F238E27FC236}">
                    <a16:creationId xmlns:a16="http://schemas.microsoft.com/office/drawing/2014/main" id="{A82D3EF1-9BE6-84A5-7046-BAC4D7109EA7}"/>
                  </a:ext>
                </a:extLst>
              </p:cNvPr>
              <p:cNvSpPr txBox="1">
                <a:spLocks noChangeArrowheads="1"/>
              </p:cNvSpPr>
              <p:nvPr/>
            </p:nvSpPr>
            <p:spPr bwMode="auto">
              <a:xfrm>
                <a:off x="624" y="1632"/>
                <a:ext cx="6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My writing is </a:t>
                </a:r>
              </a:p>
            </p:txBody>
          </p:sp>
          <p:sp>
            <p:nvSpPr>
              <p:cNvPr id="43032" name="Text Box 13">
                <a:extLst>
                  <a:ext uri="{FF2B5EF4-FFF2-40B4-BE49-F238E27FC236}">
                    <a16:creationId xmlns:a16="http://schemas.microsoft.com/office/drawing/2014/main" id="{481A15E8-470B-3540-AD0A-90D2777512A2}"/>
                  </a:ext>
                </a:extLst>
              </p:cNvPr>
              <p:cNvSpPr txBox="1">
                <a:spLocks noChangeArrowheads="1"/>
              </p:cNvSpPr>
              <p:nvPr/>
            </p:nvSpPr>
            <p:spPr bwMode="auto">
              <a:xfrm>
                <a:off x="480" y="1776"/>
                <a:ext cx="8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pretty messy, and</a:t>
                </a:r>
              </a:p>
            </p:txBody>
          </p:sp>
          <p:sp>
            <p:nvSpPr>
              <p:cNvPr id="43033" name="Text Box 14">
                <a:extLst>
                  <a:ext uri="{FF2B5EF4-FFF2-40B4-BE49-F238E27FC236}">
                    <a16:creationId xmlns:a16="http://schemas.microsoft.com/office/drawing/2014/main" id="{97154D73-CD24-6F68-B4E3-47B1790AE88B}"/>
                  </a:ext>
                </a:extLst>
              </p:cNvPr>
              <p:cNvSpPr txBox="1">
                <a:spLocks noChangeArrowheads="1"/>
              </p:cNvSpPr>
              <p:nvPr/>
            </p:nvSpPr>
            <p:spPr bwMode="auto">
              <a:xfrm>
                <a:off x="336" y="1920"/>
                <a:ext cx="6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 have trouble</a:t>
                </a:r>
              </a:p>
            </p:txBody>
          </p:sp>
          <p:sp>
            <p:nvSpPr>
              <p:cNvPr id="43034" name="Text Box 15">
                <a:extLst>
                  <a:ext uri="{FF2B5EF4-FFF2-40B4-BE49-F238E27FC236}">
                    <a16:creationId xmlns:a16="http://schemas.microsoft.com/office/drawing/2014/main" id="{0B79C219-A471-1C1A-07B9-985C73F8759C}"/>
                  </a:ext>
                </a:extLst>
              </p:cNvPr>
              <p:cNvSpPr txBox="1">
                <a:spLocks noChangeArrowheads="1"/>
              </p:cNvSpPr>
              <p:nvPr/>
            </p:nvSpPr>
            <p:spPr bwMode="auto">
              <a:xfrm>
                <a:off x="278" y="2040"/>
                <a:ext cx="6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remembering</a:t>
                </a:r>
              </a:p>
            </p:txBody>
          </p:sp>
          <p:sp>
            <p:nvSpPr>
              <p:cNvPr id="43035" name="Text Box 16">
                <a:extLst>
                  <a:ext uri="{FF2B5EF4-FFF2-40B4-BE49-F238E27FC236}">
                    <a16:creationId xmlns:a16="http://schemas.microsoft.com/office/drawing/2014/main" id="{9FC97915-78D3-8D98-4299-2F753D170192}"/>
                  </a:ext>
                </a:extLst>
              </p:cNvPr>
              <p:cNvSpPr txBox="1">
                <a:spLocks noChangeArrowheads="1"/>
              </p:cNvSpPr>
              <p:nvPr/>
            </p:nvSpPr>
            <p:spPr bwMode="auto">
              <a:xfrm>
                <a:off x="240" y="2160"/>
                <a:ext cx="6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what I read.</a:t>
                </a:r>
              </a:p>
            </p:txBody>
          </p:sp>
          <p:sp>
            <p:nvSpPr>
              <p:cNvPr id="43036" name="Text Box 17">
                <a:extLst>
                  <a:ext uri="{FF2B5EF4-FFF2-40B4-BE49-F238E27FC236}">
                    <a16:creationId xmlns:a16="http://schemas.microsoft.com/office/drawing/2014/main" id="{729A8723-A6C5-10D8-98F1-9B3CF0B52083}"/>
                  </a:ext>
                </a:extLst>
              </p:cNvPr>
              <p:cNvSpPr txBox="1">
                <a:spLocks noChangeArrowheads="1"/>
              </p:cNvSpPr>
              <p:nvPr/>
            </p:nvSpPr>
            <p:spPr bwMode="auto">
              <a:xfrm>
                <a:off x="182" y="2280"/>
                <a:ext cx="5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Sometimes</a:t>
                </a:r>
              </a:p>
            </p:txBody>
          </p:sp>
          <p:sp>
            <p:nvSpPr>
              <p:cNvPr id="43037" name="Text Box 18">
                <a:extLst>
                  <a:ext uri="{FF2B5EF4-FFF2-40B4-BE49-F238E27FC236}">
                    <a16:creationId xmlns:a16="http://schemas.microsoft.com/office/drawing/2014/main" id="{4FBB11D3-20C7-E4EF-1BB2-7BED3904034B}"/>
                  </a:ext>
                </a:extLst>
              </p:cNvPr>
              <p:cNvSpPr txBox="1">
                <a:spLocks noChangeArrowheads="1"/>
              </p:cNvSpPr>
              <p:nvPr/>
            </p:nvSpPr>
            <p:spPr bwMode="auto">
              <a:xfrm>
                <a:off x="182" y="2424"/>
                <a:ext cx="6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 get distract-</a:t>
                </a:r>
              </a:p>
            </p:txBody>
          </p:sp>
          <p:sp>
            <p:nvSpPr>
              <p:cNvPr id="43038" name="Text Box 19">
                <a:extLst>
                  <a:ext uri="{FF2B5EF4-FFF2-40B4-BE49-F238E27FC236}">
                    <a16:creationId xmlns:a16="http://schemas.microsoft.com/office/drawing/2014/main" id="{CF98F742-9E2C-F6BC-7CD0-829AE50CFABB}"/>
                  </a:ext>
                </a:extLst>
              </p:cNvPr>
              <p:cNvSpPr txBox="1">
                <a:spLocks noChangeArrowheads="1"/>
              </p:cNvSpPr>
              <p:nvPr/>
            </p:nvSpPr>
            <p:spPr bwMode="auto">
              <a:xfrm>
                <a:off x="144" y="2688"/>
                <a:ext cx="7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finish my work.</a:t>
                </a:r>
              </a:p>
            </p:txBody>
          </p:sp>
        </p:grpSp>
        <p:sp>
          <p:nvSpPr>
            <p:cNvPr id="43030" name="Text Box 20">
              <a:extLst>
                <a:ext uri="{FF2B5EF4-FFF2-40B4-BE49-F238E27FC236}">
                  <a16:creationId xmlns:a16="http://schemas.microsoft.com/office/drawing/2014/main" id="{B8A919D2-220D-8719-9CEF-353BE141AA46}"/>
                </a:ext>
              </a:extLst>
            </p:cNvPr>
            <p:cNvSpPr txBox="1">
              <a:spLocks noChangeArrowheads="1"/>
            </p:cNvSpPr>
            <p:nvPr/>
          </p:nvSpPr>
          <p:spPr bwMode="auto">
            <a:xfrm>
              <a:off x="144" y="2544"/>
              <a:ext cx="6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ed and I don’t</a:t>
              </a:r>
            </a:p>
          </p:txBody>
        </p:sp>
      </p:grpSp>
      <p:grpSp>
        <p:nvGrpSpPr>
          <p:cNvPr id="43014" name="Group 21">
            <a:extLst>
              <a:ext uri="{FF2B5EF4-FFF2-40B4-BE49-F238E27FC236}">
                <a16:creationId xmlns:a16="http://schemas.microsoft.com/office/drawing/2014/main" id="{04D0CA79-AE0D-46B8-45FE-A98F9B16B907}"/>
              </a:ext>
            </a:extLst>
          </p:cNvPr>
          <p:cNvGrpSpPr>
            <a:grpSpLocks/>
          </p:cNvGrpSpPr>
          <p:nvPr/>
        </p:nvGrpSpPr>
        <p:grpSpPr bwMode="auto">
          <a:xfrm>
            <a:off x="914400" y="5257800"/>
            <a:ext cx="3308350" cy="1082675"/>
            <a:chOff x="576" y="3264"/>
            <a:chExt cx="2084" cy="682"/>
          </a:xfrm>
        </p:grpSpPr>
        <p:sp>
          <p:nvSpPr>
            <p:cNvPr id="43023" name="Text Box 22">
              <a:extLst>
                <a:ext uri="{FF2B5EF4-FFF2-40B4-BE49-F238E27FC236}">
                  <a16:creationId xmlns:a16="http://schemas.microsoft.com/office/drawing/2014/main" id="{9F65146B-1A89-D24B-4C39-5BCE1309670B}"/>
                </a:ext>
              </a:extLst>
            </p:cNvPr>
            <p:cNvSpPr txBox="1">
              <a:spLocks noChangeArrowheads="1"/>
            </p:cNvSpPr>
            <p:nvPr/>
          </p:nvSpPr>
          <p:spPr bwMode="auto">
            <a:xfrm>
              <a:off x="950" y="3286"/>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43024" name="Text Box 23">
              <a:extLst>
                <a:ext uri="{FF2B5EF4-FFF2-40B4-BE49-F238E27FC236}">
                  <a16:creationId xmlns:a16="http://schemas.microsoft.com/office/drawing/2014/main" id="{C5F000A9-62D9-1EF8-614A-5C5908CFCA41}"/>
                </a:ext>
              </a:extLst>
            </p:cNvPr>
            <p:cNvSpPr txBox="1">
              <a:spLocks noChangeArrowheads="1"/>
            </p:cNvSpPr>
            <p:nvPr/>
          </p:nvSpPr>
          <p:spPr bwMode="auto">
            <a:xfrm>
              <a:off x="1776" y="3264"/>
              <a:ext cx="8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Bob needs a work</a:t>
              </a:r>
            </a:p>
          </p:txBody>
        </p:sp>
        <p:sp>
          <p:nvSpPr>
            <p:cNvPr id="43025" name="Text Box 24">
              <a:extLst>
                <a:ext uri="{FF2B5EF4-FFF2-40B4-BE49-F238E27FC236}">
                  <a16:creationId xmlns:a16="http://schemas.microsoft.com/office/drawing/2014/main" id="{EDDB8CA3-95DE-B3C6-34AC-2B4121B434FD}"/>
                </a:ext>
              </a:extLst>
            </p:cNvPr>
            <p:cNvSpPr txBox="1">
              <a:spLocks noChangeArrowheads="1"/>
            </p:cNvSpPr>
            <p:nvPr/>
          </p:nvSpPr>
          <p:spPr bwMode="auto">
            <a:xfrm>
              <a:off x="576" y="3408"/>
              <a:ext cx="18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environment with limited distractions. He</a:t>
              </a:r>
            </a:p>
          </p:txBody>
        </p:sp>
        <p:sp>
          <p:nvSpPr>
            <p:cNvPr id="43026" name="Text Box 25">
              <a:extLst>
                <a:ext uri="{FF2B5EF4-FFF2-40B4-BE49-F238E27FC236}">
                  <a16:creationId xmlns:a16="http://schemas.microsoft.com/office/drawing/2014/main" id="{4D62885B-3931-9609-721B-B9ABBEF59D94}"/>
                </a:ext>
              </a:extLst>
            </p:cNvPr>
            <p:cNvSpPr txBox="1">
              <a:spLocks noChangeArrowheads="1"/>
            </p:cNvSpPr>
            <p:nvPr/>
          </p:nvSpPr>
          <p:spPr bwMode="auto">
            <a:xfrm>
              <a:off x="662" y="3526"/>
              <a:ext cx="17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needs to explore different job options.</a:t>
              </a:r>
            </a:p>
          </p:txBody>
        </p:sp>
        <p:sp>
          <p:nvSpPr>
            <p:cNvPr id="43027" name="Text Box 26">
              <a:extLst>
                <a:ext uri="{FF2B5EF4-FFF2-40B4-BE49-F238E27FC236}">
                  <a16:creationId xmlns:a16="http://schemas.microsoft.com/office/drawing/2014/main" id="{B232E2E0-1B00-CDB4-EFF1-94C023669073}"/>
                </a:ext>
              </a:extLst>
            </p:cNvPr>
            <p:cNvSpPr txBox="1">
              <a:spLocks noChangeArrowheads="1"/>
            </p:cNvSpPr>
            <p:nvPr/>
          </p:nvSpPr>
          <p:spPr bwMode="auto">
            <a:xfrm>
              <a:off x="806" y="3670"/>
              <a:ext cx="14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He needs verbal and/or picture</a:t>
              </a:r>
            </a:p>
          </p:txBody>
        </p:sp>
        <p:sp>
          <p:nvSpPr>
            <p:cNvPr id="43028" name="Text Box 27">
              <a:extLst>
                <a:ext uri="{FF2B5EF4-FFF2-40B4-BE49-F238E27FC236}">
                  <a16:creationId xmlns:a16="http://schemas.microsoft.com/office/drawing/2014/main" id="{10165D46-AD3F-FECC-97CF-E0B49CBBB3E0}"/>
                </a:ext>
              </a:extLst>
            </p:cNvPr>
            <p:cNvSpPr txBox="1">
              <a:spLocks noChangeArrowheads="1"/>
            </p:cNvSpPr>
            <p:nvPr/>
          </p:nvSpPr>
          <p:spPr bwMode="auto">
            <a:xfrm>
              <a:off x="960" y="3792"/>
              <a:ext cx="10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a:t>instructions for new tasks</a:t>
              </a:r>
            </a:p>
          </p:txBody>
        </p:sp>
      </p:grpSp>
      <p:sp>
        <p:nvSpPr>
          <p:cNvPr id="43015" name="Rectangle 28">
            <a:extLst>
              <a:ext uri="{FF2B5EF4-FFF2-40B4-BE49-F238E27FC236}">
                <a16:creationId xmlns:a16="http://schemas.microsoft.com/office/drawing/2014/main" id="{E79E31EE-9403-A5FE-24EF-E464791FD125}"/>
              </a:ext>
            </a:extLst>
          </p:cNvPr>
          <p:cNvSpPr>
            <a:spLocks noGrp="1" noChangeArrowheads="1"/>
          </p:cNvSpPr>
          <p:nvPr>
            <p:ph type="body" sz="half" idx="2"/>
          </p:nvPr>
        </p:nvSpPr>
        <p:spPr>
          <a:xfrm>
            <a:off x="4648200" y="2057400"/>
            <a:ext cx="3810000" cy="4114800"/>
          </a:xfrm>
          <a:noFill/>
        </p:spPr>
        <p:txBody>
          <a:bodyPr/>
          <a:lstStyle/>
          <a:p>
            <a:pPr eaLnBrk="1" hangingPunct="1">
              <a:lnSpc>
                <a:spcPct val="90000"/>
              </a:lnSpc>
            </a:pPr>
            <a:r>
              <a:rPr lang="en-US" altLang="en-US" sz="2000"/>
              <a:t>Bob and his teacher combined his needs into a summary statement.  </a:t>
            </a:r>
          </a:p>
          <a:p>
            <a:pPr eaLnBrk="1" hangingPunct="1">
              <a:lnSpc>
                <a:spcPct val="90000"/>
              </a:lnSpc>
            </a:pPr>
            <a:r>
              <a:rPr lang="en-US" altLang="en-US" sz="2000"/>
              <a:t>Bob again looked for similarities and reworded some phrases.</a:t>
            </a:r>
          </a:p>
          <a:p>
            <a:pPr eaLnBrk="1" hangingPunct="1">
              <a:lnSpc>
                <a:spcPct val="90000"/>
              </a:lnSpc>
            </a:pPr>
            <a:r>
              <a:rPr lang="en-US" altLang="en-US" sz="2000"/>
              <a:t>Bob’s employment needs were written into the center summary circle.</a:t>
            </a:r>
            <a:endParaRPr lang="en-US" altLang="en-US" sz="1600"/>
          </a:p>
          <a:p>
            <a:pPr eaLnBrk="1" hangingPunct="1">
              <a:lnSpc>
                <a:spcPct val="90000"/>
              </a:lnSpc>
            </a:pPr>
            <a:endParaRPr lang="en-US" altLang="en-US" sz="1800"/>
          </a:p>
        </p:txBody>
      </p:sp>
      <p:sp>
        <p:nvSpPr>
          <p:cNvPr id="43016" name="Text Box 29">
            <a:extLst>
              <a:ext uri="{FF2B5EF4-FFF2-40B4-BE49-F238E27FC236}">
                <a16:creationId xmlns:a16="http://schemas.microsoft.com/office/drawing/2014/main" id="{C2E3B2B4-DB5A-2EBA-E5C3-7E32FFCBF363}"/>
              </a:ext>
            </a:extLst>
          </p:cNvPr>
          <p:cNvSpPr txBox="1">
            <a:spLocks noChangeArrowheads="1"/>
          </p:cNvSpPr>
          <p:nvPr/>
        </p:nvSpPr>
        <p:spPr bwMode="auto">
          <a:xfrm>
            <a:off x="1524000" y="3581400"/>
            <a:ext cx="18621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My writing is messy,,</a:t>
            </a:r>
          </a:p>
          <a:p>
            <a:r>
              <a:rPr lang="en-US" altLang="en-US" sz="1200">
                <a:solidFill>
                  <a:srgbClr val="0000FF"/>
                </a:solidFill>
              </a:rPr>
              <a:t>Which makes jobs</a:t>
            </a:r>
          </a:p>
          <a:p>
            <a:r>
              <a:rPr lang="en-US" altLang="en-US" sz="1200">
                <a:solidFill>
                  <a:srgbClr val="0000FF"/>
                </a:solidFill>
              </a:rPr>
              <a:t>Requiring writing hard.</a:t>
            </a:r>
          </a:p>
          <a:p>
            <a:r>
              <a:rPr lang="en-US" altLang="en-US" sz="1200">
                <a:solidFill>
                  <a:srgbClr val="0000FF"/>
                </a:solidFill>
              </a:rPr>
              <a:t>I do best with picture</a:t>
            </a:r>
          </a:p>
          <a:p>
            <a:r>
              <a:rPr lang="en-US" altLang="en-US" sz="1200">
                <a:solidFill>
                  <a:srgbClr val="0000FF"/>
                </a:solidFill>
              </a:rPr>
              <a:t>instructions. Sometimes</a:t>
            </a:r>
          </a:p>
          <a:p>
            <a:r>
              <a:rPr lang="en-US" altLang="en-US" sz="1200">
                <a:solidFill>
                  <a:srgbClr val="0000FF"/>
                </a:solidFill>
              </a:rPr>
              <a:t>I get distracted and need</a:t>
            </a:r>
          </a:p>
          <a:p>
            <a:r>
              <a:rPr lang="en-US" altLang="en-US" sz="1200">
                <a:solidFill>
                  <a:srgbClr val="0000FF"/>
                </a:solidFill>
              </a:rPr>
              <a:t>Reminding to stay on my</a:t>
            </a:r>
          </a:p>
          <a:p>
            <a:r>
              <a:rPr lang="en-US" altLang="en-US" sz="1200">
                <a:solidFill>
                  <a:srgbClr val="0000FF"/>
                </a:solidFill>
              </a:rPr>
              <a:t>   work tasks.</a:t>
            </a:r>
          </a:p>
        </p:txBody>
      </p:sp>
      <p:grpSp>
        <p:nvGrpSpPr>
          <p:cNvPr id="43017" name="Group 30">
            <a:extLst>
              <a:ext uri="{FF2B5EF4-FFF2-40B4-BE49-F238E27FC236}">
                <a16:creationId xmlns:a16="http://schemas.microsoft.com/office/drawing/2014/main" id="{CC91AAE1-0C60-E1E6-0C82-726DBA208EF5}"/>
              </a:ext>
            </a:extLst>
          </p:cNvPr>
          <p:cNvGrpSpPr>
            <a:grpSpLocks/>
          </p:cNvGrpSpPr>
          <p:nvPr/>
        </p:nvGrpSpPr>
        <p:grpSpPr bwMode="auto">
          <a:xfrm>
            <a:off x="2438400" y="2590800"/>
            <a:ext cx="2216150" cy="1987550"/>
            <a:chOff x="1526" y="1656"/>
            <a:chExt cx="1396" cy="1252"/>
          </a:xfrm>
        </p:grpSpPr>
        <p:sp>
          <p:nvSpPr>
            <p:cNvPr id="43018" name="Text Box 31">
              <a:extLst>
                <a:ext uri="{FF2B5EF4-FFF2-40B4-BE49-F238E27FC236}">
                  <a16:creationId xmlns:a16="http://schemas.microsoft.com/office/drawing/2014/main" id="{811008E5-BC17-D36C-A001-736C2DA8340C}"/>
                </a:ext>
              </a:extLst>
            </p:cNvPr>
            <p:cNvSpPr txBox="1">
              <a:spLocks noChangeArrowheads="1"/>
            </p:cNvSpPr>
            <p:nvPr/>
          </p:nvSpPr>
          <p:spPr bwMode="auto">
            <a:xfrm>
              <a:off x="1526" y="1656"/>
              <a:ext cx="81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Bob can be very</a:t>
              </a:r>
            </a:p>
          </p:txBody>
        </p:sp>
        <p:sp>
          <p:nvSpPr>
            <p:cNvPr id="43019" name="Text Box 32">
              <a:extLst>
                <a:ext uri="{FF2B5EF4-FFF2-40B4-BE49-F238E27FC236}">
                  <a16:creationId xmlns:a16="http://schemas.microsoft.com/office/drawing/2014/main" id="{1EEABF5B-4E45-C454-5330-3DACDFB48FD8}"/>
                </a:ext>
              </a:extLst>
            </p:cNvPr>
            <p:cNvSpPr txBox="1">
              <a:spLocks noChangeArrowheads="1"/>
            </p:cNvSpPr>
            <p:nvPr/>
          </p:nvSpPr>
          <p:spPr bwMode="auto">
            <a:xfrm>
              <a:off x="1536" y="1776"/>
              <a:ext cx="9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messy. His reading</a:t>
              </a:r>
            </a:p>
          </p:txBody>
        </p:sp>
        <p:sp>
          <p:nvSpPr>
            <p:cNvPr id="43020" name="Text Box 33">
              <a:extLst>
                <a:ext uri="{FF2B5EF4-FFF2-40B4-BE49-F238E27FC236}">
                  <a16:creationId xmlns:a16="http://schemas.microsoft.com/office/drawing/2014/main" id="{E86993A0-6D11-D1F6-A8F2-E27235C45D79}"/>
                </a:ext>
              </a:extLst>
            </p:cNvPr>
            <p:cNvSpPr txBox="1">
              <a:spLocks noChangeArrowheads="1"/>
            </p:cNvSpPr>
            <p:nvPr/>
          </p:nvSpPr>
          <p:spPr bwMode="auto">
            <a:xfrm>
              <a:off x="1872" y="1920"/>
              <a:ext cx="6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and writing </a:t>
              </a:r>
            </a:p>
          </p:txBody>
        </p:sp>
        <p:sp>
          <p:nvSpPr>
            <p:cNvPr id="43021" name="Text Box 34">
              <a:extLst>
                <a:ext uri="{FF2B5EF4-FFF2-40B4-BE49-F238E27FC236}">
                  <a16:creationId xmlns:a16="http://schemas.microsoft.com/office/drawing/2014/main" id="{6206DC46-F351-2084-EA3A-039FCECB9DF7}"/>
                </a:ext>
              </a:extLst>
            </p:cNvPr>
            <p:cNvSpPr txBox="1">
              <a:spLocks noChangeArrowheads="1"/>
            </p:cNvSpPr>
            <p:nvPr/>
          </p:nvSpPr>
          <p:spPr bwMode="auto">
            <a:xfrm>
              <a:off x="2006" y="2040"/>
              <a:ext cx="7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problems may</a:t>
              </a:r>
            </a:p>
          </p:txBody>
        </p:sp>
        <p:sp>
          <p:nvSpPr>
            <p:cNvPr id="43022" name="Text Box 35">
              <a:extLst>
                <a:ext uri="{FF2B5EF4-FFF2-40B4-BE49-F238E27FC236}">
                  <a16:creationId xmlns:a16="http://schemas.microsoft.com/office/drawing/2014/main" id="{EBFF7B01-C672-3A59-4B0F-9C0C2A9192F1}"/>
                </a:ext>
              </a:extLst>
            </p:cNvPr>
            <p:cNvSpPr txBox="1">
              <a:spLocks noChangeArrowheads="1"/>
            </p:cNvSpPr>
            <p:nvPr/>
          </p:nvSpPr>
          <p:spPr bwMode="auto">
            <a:xfrm>
              <a:off x="2064" y="2160"/>
              <a:ext cx="85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affect his work.</a:t>
              </a:r>
            </a:p>
            <a:p>
              <a:r>
                <a:rPr lang="en-US" altLang="en-US" sz="1200"/>
                <a:t>Sometimes he</a:t>
              </a:r>
            </a:p>
            <a:p>
              <a:r>
                <a:rPr lang="en-US" altLang="en-US" sz="1200"/>
                <a:t>   wants to have </a:t>
              </a:r>
            </a:p>
            <a:p>
              <a:r>
                <a:rPr lang="en-US" altLang="en-US" sz="1200"/>
                <a:t>   fun like the kids</a:t>
              </a:r>
            </a:p>
            <a:p>
              <a:r>
                <a:rPr lang="en-US" altLang="en-US" sz="1200"/>
                <a:t>   and forgets he</a:t>
              </a:r>
            </a:p>
            <a:p>
              <a:r>
                <a:rPr lang="en-US" altLang="en-US" sz="1200"/>
                <a:t>   is working.</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72A6F7BE-DA25-8040-F3FA-52F71B003A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4976F0-D03C-EB4F-914B-82A2EE56CA02}" type="slidenum">
              <a:rPr lang="en-US" altLang="en-US" sz="1400"/>
              <a:pPr/>
              <a:t>41</a:t>
            </a:fld>
            <a:endParaRPr lang="en-US" altLang="en-US" sz="1400"/>
          </a:p>
        </p:txBody>
      </p:sp>
      <p:pic>
        <p:nvPicPr>
          <p:cNvPr id="44035" name="Picture 14">
            <a:extLst>
              <a:ext uri="{FF2B5EF4-FFF2-40B4-BE49-F238E27FC236}">
                <a16:creationId xmlns:a16="http://schemas.microsoft.com/office/drawing/2014/main" id="{1ED22C59-26D3-2FB1-F4E0-EBB6F82AF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1200"/>
            <a:ext cx="46243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6">
            <a:extLst>
              <a:ext uri="{FF2B5EF4-FFF2-40B4-BE49-F238E27FC236}">
                <a16:creationId xmlns:a16="http://schemas.microsoft.com/office/drawing/2014/main" id="{90AABE52-AE8B-7778-8875-2B6B31CC3BAF}"/>
              </a:ext>
            </a:extLst>
          </p:cNvPr>
          <p:cNvSpPr txBox="1">
            <a:spLocks noChangeArrowheads="1"/>
          </p:cNvSpPr>
          <p:nvPr/>
        </p:nvSpPr>
        <p:spPr bwMode="auto">
          <a:xfrm>
            <a:off x="6019800" y="3276600"/>
            <a:ext cx="8382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Vision</a:t>
            </a:r>
          </a:p>
        </p:txBody>
      </p:sp>
      <p:sp>
        <p:nvSpPr>
          <p:cNvPr id="44037" name="Rectangle 2">
            <a:extLst>
              <a:ext uri="{FF2B5EF4-FFF2-40B4-BE49-F238E27FC236}">
                <a16:creationId xmlns:a16="http://schemas.microsoft.com/office/drawing/2014/main" id="{E40EEFF5-810E-D1C2-F5CE-1E4AF1F09832}"/>
              </a:ext>
            </a:extLst>
          </p:cNvPr>
          <p:cNvSpPr>
            <a:spLocks noGrp="1" noChangeArrowheads="1"/>
          </p:cNvSpPr>
          <p:nvPr>
            <p:ph type="title"/>
          </p:nvPr>
        </p:nvSpPr>
        <p:spPr bwMode="auto">
          <a:xfrm>
            <a:off x="609600" y="1371600"/>
            <a:ext cx="69342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600"/>
              <a:t>Employment Vision - Statement</a:t>
            </a:r>
            <a:endParaRPr lang="en-US" altLang="en-US"/>
          </a:p>
        </p:txBody>
      </p:sp>
      <p:sp>
        <p:nvSpPr>
          <p:cNvPr id="44038" name="Rectangle 3">
            <a:extLst>
              <a:ext uri="{FF2B5EF4-FFF2-40B4-BE49-F238E27FC236}">
                <a16:creationId xmlns:a16="http://schemas.microsoft.com/office/drawing/2014/main" id="{135A50A2-0641-1D2E-FC49-06F8B233259D}"/>
              </a:ext>
            </a:extLst>
          </p:cNvPr>
          <p:cNvSpPr>
            <a:spLocks noGrp="1" noChangeArrowheads="1"/>
          </p:cNvSpPr>
          <p:nvPr>
            <p:ph type="body" sz="half" idx="2"/>
          </p:nvPr>
        </p:nvSpPr>
        <p:spPr>
          <a:xfrm>
            <a:off x="533400" y="2209800"/>
            <a:ext cx="2819400" cy="4114800"/>
          </a:xfrm>
        </p:spPr>
        <p:txBody>
          <a:bodyPr/>
          <a:lstStyle/>
          <a:p>
            <a:pPr eaLnBrk="1" hangingPunct="1">
              <a:lnSpc>
                <a:spcPct val="90000"/>
              </a:lnSpc>
            </a:pPr>
            <a:r>
              <a:rPr lang="en-US" altLang="en-US" sz="2400"/>
              <a:t>Everyone gave their vision summary for Bob.</a:t>
            </a:r>
          </a:p>
          <a:p>
            <a:pPr eaLnBrk="1" hangingPunct="1">
              <a:lnSpc>
                <a:spcPct val="90000"/>
              </a:lnSpc>
            </a:pPr>
            <a:r>
              <a:rPr lang="en-US" altLang="en-US" sz="2400"/>
              <a:t>Bob summarized everyone’s input for his central vision statement.</a:t>
            </a:r>
            <a:endParaRPr lang="en-US" altLang="en-US" sz="2800"/>
          </a:p>
          <a:p>
            <a:pPr eaLnBrk="1" hangingPunct="1">
              <a:lnSpc>
                <a:spcPct val="90000"/>
              </a:lnSpc>
            </a:pPr>
            <a:endParaRPr lang="en-US" altLang="en-US" sz="2800"/>
          </a:p>
          <a:p>
            <a:pPr eaLnBrk="1" hangingPunct="1">
              <a:lnSpc>
                <a:spcPct val="90000"/>
              </a:lnSpc>
            </a:pPr>
            <a:endParaRPr lang="en-US" altLang="en-US"/>
          </a:p>
        </p:txBody>
      </p:sp>
      <p:sp>
        <p:nvSpPr>
          <p:cNvPr id="44039" name="Text Box 4">
            <a:extLst>
              <a:ext uri="{FF2B5EF4-FFF2-40B4-BE49-F238E27FC236}">
                <a16:creationId xmlns:a16="http://schemas.microsoft.com/office/drawing/2014/main" id="{F8C8C794-B5B1-303E-48CC-3EED0D2491AE}"/>
              </a:ext>
            </a:extLst>
          </p:cNvPr>
          <p:cNvSpPr txBox="1">
            <a:spLocks noChangeArrowheads="1"/>
          </p:cNvSpPr>
          <p:nvPr/>
        </p:nvSpPr>
        <p:spPr bwMode="auto">
          <a:xfrm>
            <a:off x="1905000" y="35814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44040" name="Text Box 7">
            <a:extLst>
              <a:ext uri="{FF2B5EF4-FFF2-40B4-BE49-F238E27FC236}">
                <a16:creationId xmlns:a16="http://schemas.microsoft.com/office/drawing/2014/main" id="{43BA91E7-6332-3073-DA25-1D23D8934AEE}"/>
              </a:ext>
            </a:extLst>
          </p:cNvPr>
          <p:cNvSpPr txBox="1">
            <a:spLocks noChangeArrowheads="1"/>
          </p:cNvSpPr>
          <p:nvPr/>
        </p:nvSpPr>
        <p:spPr bwMode="auto">
          <a:xfrm>
            <a:off x="4648200" y="2590800"/>
            <a:ext cx="12192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After high school, I see myself in a paying job with</a:t>
            </a:r>
          </a:p>
          <a:p>
            <a:r>
              <a:rPr lang="en-US" altLang="en-US" sz="1200">
                <a:solidFill>
                  <a:srgbClr val="0000FF"/>
                </a:solidFill>
              </a:rPr>
              <a:t>City Parks, </a:t>
            </a:r>
          </a:p>
          <a:p>
            <a:endParaRPr lang="en-US" altLang="en-US" sz="1400">
              <a:solidFill>
                <a:srgbClr val="0000FF"/>
              </a:solidFill>
            </a:endParaRPr>
          </a:p>
          <a:p>
            <a:endParaRPr lang="en-US" altLang="en-US" sz="1400">
              <a:solidFill>
                <a:srgbClr val="0000FF"/>
              </a:solidFill>
            </a:endParaRPr>
          </a:p>
        </p:txBody>
      </p:sp>
      <p:sp>
        <p:nvSpPr>
          <p:cNvPr id="44041" name="Text Box 8">
            <a:extLst>
              <a:ext uri="{FF2B5EF4-FFF2-40B4-BE49-F238E27FC236}">
                <a16:creationId xmlns:a16="http://schemas.microsoft.com/office/drawing/2014/main" id="{BD656088-2275-A210-A5E0-28DAEB11F5EA}"/>
              </a:ext>
            </a:extLst>
          </p:cNvPr>
          <p:cNvSpPr txBox="1">
            <a:spLocks noChangeArrowheads="1"/>
          </p:cNvSpPr>
          <p:nvPr/>
        </p:nvSpPr>
        <p:spPr bwMode="auto">
          <a:xfrm>
            <a:off x="6400800" y="2667000"/>
            <a:ext cx="1581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We see Bob working</a:t>
            </a:r>
          </a:p>
        </p:txBody>
      </p:sp>
      <p:sp>
        <p:nvSpPr>
          <p:cNvPr id="44042" name="Text Box 9">
            <a:extLst>
              <a:ext uri="{FF2B5EF4-FFF2-40B4-BE49-F238E27FC236}">
                <a16:creationId xmlns:a16="http://schemas.microsoft.com/office/drawing/2014/main" id="{AFA46ACC-48E2-35D2-FE29-96E6A9304E75}"/>
              </a:ext>
            </a:extLst>
          </p:cNvPr>
          <p:cNvSpPr txBox="1">
            <a:spLocks noChangeArrowheads="1"/>
          </p:cNvSpPr>
          <p:nvPr/>
        </p:nvSpPr>
        <p:spPr bwMode="auto">
          <a:xfrm>
            <a:off x="6934200" y="2895600"/>
            <a:ext cx="154781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near our home</a:t>
            </a:r>
          </a:p>
          <a:p>
            <a:r>
              <a:rPr lang="en-US" altLang="en-US" sz="1200">
                <a:solidFill>
                  <a:srgbClr val="0000FF"/>
                </a:solidFill>
              </a:rPr>
              <a:t>  with the parks </a:t>
            </a:r>
          </a:p>
          <a:p>
            <a:r>
              <a:rPr lang="en-US" altLang="en-US" sz="1200">
                <a:solidFill>
                  <a:srgbClr val="0000FF"/>
                </a:solidFill>
              </a:rPr>
              <a:t>       system. That</a:t>
            </a:r>
          </a:p>
          <a:p>
            <a:r>
              <a:rPr lang="en-US" altLang="en-US" sz="1200">
                <a:solidFill>
                  <a:srgbClr val="0000FF"/>
                </a:solidFill>
              </a:rPr>
              <a:t>         way he could</a:t>
            </a:r>
          </a:p>
          <a:p>
            <a:r>
              <a:rPr lang="en-US" altLang="en-US" sz="1200">
                <a:solidFill>
                  <a:srgbClr val="0000FF"/>
                </a:solidFill>
              </a:rPr>
              <a:t>           help us when</a:t>
            </a:r>
          </a:p>
          <a:p>
            <a:r>
              <a:rPr lang="en-US" altLang="en-US" sz="1200">
                <a:solidFill>
                  <a:srgbClr val="0000FF"/>
                </a:solidFill>
              </a:rPr>
              <a:t>             we need it.</a:t>
            </a:r>
            <a:r>
              <a:rPr lang="en-US" altLang="en-US" sz="1400">
                <a:solidFill>
                  <a:srgbClr val="0000FF"/>
                </a:solidFill>
              </a:rPr>
              <a:t> </a:t>
            </a:r>
          </a:p>
        </p:txBody>
      </p:sp>
      <p:sp>
        <p:nvSpPr>
          <p:cNvPr id="44043" name="Text Box 10">
            <a:extLst>
              <a:ext uri="{FF2B5EF4-FFF2-40B4-BE49-F238E27FC236}">
                <a16:creationId xmlns:a16="http://schemas.microsoft.com/office/drawing/2014/main" id="{DD73CD0E-9191-674B-4191-45B7B99FFF7C}"/>
              </a:ext>
            </a:extLst>
          </p:cNvPr>
          <p:cNvSpPr txBox="1">
            <a:spLocks noChangeArrowheads="1"/>
          </p:cNvSpPr>
          <p:nvPr/>
        </p:nvSpPr>
        <p:spPr bwMode="auto">
          <a:xfrm>
            <a:off x="5410200" y="5486400"/>
            <a:ext cx="231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Bob will do well at a paid job</a:t>
            </a:r>
          </a:p>
          <a:p>
            <a:r>
              <a:rPr lang="en-US" altLang="en-US" sz="1200">
                <a:solidFill>
                  <a:srgbClr val="0000FF"/>
                </a:solidFill>
              </a:rPr>
              <a:t>that is outdoors teaching others</a:t>
            </a:r>
          </a:p>
          <a:p>
            <a:r>
              <a:rPr lang="en-US" altLang="en-US" sz="1200">
                <a:solidFill>
                  <a:srgbClr val="0000FF"/>
                </a:solidFill>
              </a:rPr>
              <a:t>about nature. This job could</a:t>
            </a:r>
          </a:p>
          <a:p>
            <a:r>
              <a:rPr lang="en-US" altLang="en-US" sz="1200">
                <a:solidFill>
                  <a:srgbClr val="0000FF"/>
                </a:solidFill>
              </a:rPr>
              <a:t>use picture or verbal directions</a:t>
            </a:r>
          </a:p>
          <a:p>
            <a:r>
              <a:rPr lang="en-US" altLang="en-US" sz="1200">
                <a:solidFill>
                  <a:srgbClr val="0000FF"/>
                </a:solidFill>
              </a:rPr>
              <a:t>rather than reading.</a:t>
            </a:r>
            <a:endParaRPr lang="en-US" altLang="en-US" sz="1400">
              <a:solidFill>
                <a:srgbClr val="0000FF"/>
              </a:solidFill>
            </a:endParaRPr>
          </a:p>
        </p:txBody>
      </p:sp>
      <p:sp>
        <p:nvSpPr>
          <p:cNvPr id="44044" name="Text Box 11">
            <a:extLst>
              <a:ext uri="{FF2B5EF4-FFF2-40B4-BE49-F238E27FC236}">
                <a16:creationId xmlns:a16="http://schemas.microsoft.com/office/drawing/2014/main" id="{E97A0879-E05E-FB0B-0820-DE42962DE441}"/>
              </a:ext>
            </a:extLst>
          </p:cNvPr>
          <p:cNvSpPr txBox="1">
            <a:spLocks noChangeArrowheads="1"/>
          </p:cNvSpPr>
          <p:nvPr/>
        </p:nvSpPr>
        <p:spPr bwMode="auto">
          <a:xfrm>
            <a:off x="5562600" y="3733800"/>
            <a:ext cx="1862138"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FF0000"/>
                </a:solidFill>
              </a:rPr>
              <a:t>My employment vision is working for pay at City Parks where I can teach others about nature. I can ask my boss to give me picture or verbal directions. I’ll work near</a:t>
            </a:r>
          </a:p>
          <a:p>
            <a:r>
              <a:rPr lang="en-US" altLang="en-US" sz="1200">
                <a:solidFill>
                  <a:srgbClr val="FF0000"/>
                </a:solidFill>
              </a:rPr>
              <a:t>    my home.</a:t>
            </a:r>
            <a:endParaRPr lang="en-US" altLang="en-US" sz="1400"/>
          </a:p>
          <a:p>
            <a:endParaRPr lang="en-US" altLang="en-US" sz="1400"/>
          </a:p>
        </p:txBody>
      </p:sp>
      <p:sp>
        <p:nvSpPr>
          <p:cNvPr id="44045" name="Text Box 12">
            <a:extLst>
              <a:ext uri="{FF2B5EF4-FFF2-40B4-BE49-F238E27FC236}">
                <a16:creationId xmlns:a16="http://schemas.microsoft.com/office/drawing/2014/main" id="{11D9C630-B64D-1714-1942-5F7EA4EEE64D}"/>
              </a:ext>
            </a:extLst>
          </p:cNvPr>
          <p:cNvSpPr txBox="1">
            <a:spLocks noChangeArrowheads="1"/>
          </p:cNvSpPr>
          <p:nvPr/>
        </p:nvSpPr>
        <p:spPr bwMode="auto">
          <a:xfrm>
            <a:off x="1371600" y="358140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solidFill>
                <a:srgbClr val="0000FF"/>
              </a:solidFill>
            </a:endParaRPr>
          </a:p>
        </p:txBody>
      </p:sp>
      <p:sp>
        <p:nvSpPr>
          <p:cNvPr id="44046" name="Text Box 16">
            <a:extLst>
              <a:ext uri="{FF2B5EF4-FFF2-40B4-BE49-F238E27FC236}">
                <a16:creationId xmlns:a16="http://schemas.microsoft.com/office/drawing/2014/main" id="{9BF46B39-3B34-DE08-2335-C8BDF801CBFC}"/>
              </a:ext>
            </a:extLst>
          </p:cNvPr>
          <p:cNvSpPr txBox="1">
            <a:spLocks noChangeArrowheads="1"/>
          </p:cNvSpPr>
          <p:nvPr/>
        </p:nvSpPr>
        <p:spPr bwMode="auto">
          <a:xfrm>
            <a:off x="4343400" y="3505200"/>
            <a:ext cx="1073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that involves </a:t>
            </a:r>
          </a:p>
          <a:p>
            <a:r>
              <a:rPr lang="en-US" altLang="en-US" sz="1200">
                <a:solidFill>
                  <a:srgbClr val="0000FF"/>
                </a:solidFill>
              </a:rPr>
              <a:t>teaching</a:t>
            </a:r>
          </a:p>
          <a:p>
            <a:r>
              <a:rPr lang="en-US" altLang="en-US" sz="1200">
                <a:solidFill>
                  <a:srgbClr val="0000FF"/>
                </a:solidFill>
              </a:rPr>
              <a:t>kids about </a:t>
            </a:r>
          </a:p>
          <a:p>
            <a:r>
              <a:rPr lang="en-US" altLang="en-US" sz="1200">
                <a:solidFill>
                  <a:srgbClr val="0000FF"/>
                </a:solidFill>
              </a:rPr>
              <a:t>nature.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a:extLst>
              <a:ext uri="{FF2B5EF4-FFF2-40B4-BE49-F238E27FC236}">
                <a16:creationId xmlns:a16="http://schemas.microsoft.com/office/drawing/2014/main" id="{8BDA2B3F-C9B0-E10D-AC99-178BD0BCD1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D8AC05-72A0-9745-B394-748BEC85D488}" type="slidenum">
              <a:rPr lang="en-US" altLang="en-US" sz="1400"/>
              <a:pPr/>
              <a:t>42</a:t>
            </a:fld>
            <a:endParaRPr lang="en-US" altLang="en-US" sz="1400"/>
          </a:p>
        </p:txBody>
      </p:sp>
      <p:sp>
        <p:nvSpPr>
          <p:cNvPr id="45059" name="Rectangle 2">
            <a:extLst>
              <a:ext uri="{FF2B5EF4-FFF2-40B4-BE49-F238E27FC236}">
                <a16:creationId xmlns:a16="http://schemas.microsoft.com/office/drawing/2014/main" id="{095D1618-9FC7-F3C8-D6F4-1B0003C19C29}"/>
              </a:ext>
            </a:extLst>
          </p:cNvPr>
          <p:cNvSpPr>
            <a:spLocks noGrp="1" noChangeArrowheads="1"/>
          </p:cNvSpPr>
          <p:nvPr>
            <p:ph type="title"/>
          </p:nvPr>
        </p:nvSpPr>
        <p:spPr bwMode="auto">
          <a:xfrm>
            <a:off x="228600" y="1295400"/>
            <a:ext cx="51054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600" u="sng"/>
              <a:t>Activity</a:t>
            </a:r>
            <a:r>
              <a:rPr lang="en-US" altLang="en-US" sz="3600"/>
              <a:t>: Write your own Vision for Employment using the Input Circles</a:t>
            </a:r>
            <a:endParaRPr lang="en-US" altLang="en-US"/>
          </a:p>
        </p:txBody>
      </p:sp>
      <p:sp>
        <p:nvSpPr>
          <p:cNvPr id="45060" name="Rectangle 4">
            <a:extLst>
              <a:ext uri="{FF2B5EF4-FFF2-40B4-BE49-F238E27FC236}">
                <a16:creationId xmlns:a16="http://schemas.microsoft.com/office/drawing/2014/main" id="{25F60733-38E7-272D-71D2-82BB8D99079E}"/>
              </a:ext>
            </a:extLst>
          </p:cNvPr>
          <p:cNvSpPr>
            <a:spLocks noGrp="1" noChangeArrowheads="1"/>
          </p:cNvSpPr>
          <p:nvPr>
            <p:ph type="body" sz="half" idx="2"/>
          </p:nvPr>
        </p:nvSpPr>
        <p:spPr>
          <a:xfrm>
            <a:off x="5029200" y="1905000"/>
            <a:ext cx="3810000" cy="4572000"/>
          </a:xfrm>
        </p:spPr>
        <p:txBody>
          <a:bodyPr/>
          <a:lstStyle/>
          <a:p>
            <a:pPr eaLnBrk="1" hangingPunct="1"/>
            <a:r>
              <a:rPr lang="en-US" altLang="en-US" sz="2800"/>
              <a:t>Take 4 blank input circles home so you and your family can complete a circle for your:</a:t>
            </a:r>
          </a:p>
          <a:p>
            <a:pPr lvl="1" eaLnBrk="1" hangingPunct="1"/>
            <a:r>
              <a:rPr lang="en-US" altLang="en-US" sz="2400"/>
              <a:t>Interests</a:t>
            </a:r>
          </a:p>
          <a:p>
            <a:pPr lvl="1" eaLnBrk="1" hangingPunct="1"/>
            <a:r>
              <a:rPr lang="en-US" altLang="en-US" sz="2400"/>
              <a:t>Strengths</a:t>
            </a:r>
          </a:p>
          <a:p>
            <a:pPr lvl="1" eaLnBrk="1" hangingPunct="1"/>
            <a:r>
              <a:rPr lang="en-US" altLang="en-US" sz="2400"/>
              <a:t>Needs</a:t>
            </a:r>
          </a:p>
          <a:p>
            <a:pPr lvl="1" eaLnBrk="1" hangingPunct="1"/>
            <a:r>
              <a:rPr lang="en-US" altLang="en-US" sz="2400"/>
              <a:t>Employment Vision</a:t>
            </a:r>
          </a:p>
          <a:p>
            <a:pPr eaLnBrk="1" hangingPunct="1">
              <a:buFontTx/>
              <a:buNone/>
            </a:pPr>
            <a:endParaRPr lang="en-US" altLang="en-US" sz="2800"/>
          </a:p>
        </p:txBody>
      </p:sp>
      <p:grpSp>
        <p:nvGrpSpPr>
          <p:cNvPr id="45061" name="Group 15">
            <a:extLst>
              <a:ext uri="{FF2B5EF4-FFF2-40B4-BE49-F238E27FC236}">
                <a16:creationId xmlns:a16="http://schemas.microsoft.com/office/drawing/2014/main" id="{F6E0BE79-4DD3-13B4-0281-614B9C81DAF9}"/>
              </a:ext>
            </a:extLst>
          </p:cNvPr>
          <p:cNvGrpSpPr>
            <a:grpSpLocks/>
          </p:cNvGrpSpPr>
          <p:nvPr/>
        </p:nvGrpSpPr>
        <p:grpSpPr bwMode="auto">
          <a:xfrm>
            <a:off x="1143000" y="3048000"/>
            <a:ext cx="3455988" cy="3530600"/>
            <a:chOff x="720" y="1920"/>
            <a:chExt cx="2177" cy="2224"/>
          </a:xfrm>
        </p:grpSpPr>
        <p:pic>
          <p:nvPicPr>
            <p:cNvPr id="45062" name="Picture 13">
              <a:extLst>
                <a:ext uri="{FF2B5EF4-FFF2-40B4-BE49-F238E27FC236}">
                  <a16:creationId xmlns:a16="http://schemas.microsoft.com/office/drawing/2014/main" id="{4D739FAC-160D-3288-C6F3-5459AA690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1920"/>
              <a:ext cx="2177" cy="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14">
              <a:extLst>
                <a:ext uri="{FF2B5EF4-FFF2-40B4-BE49-F238E27FC236}">
                  <a16:creationId xmlns:a16="http://schemas.microsoft.com/office/drawing/2014/main" id="{997AD342-1B74-1590-2366-C69493805F7D}"/>
                </a:ext>
              </a:extLst>
            </p:cNvPr>
            <p:cNvSpPr txBox="1">
              <a:spLocks noChangeArrowheads="1"/>
            </p:cNvSpPr>
            <p:nvPr/>
          </p:nvSpPr>
          <p:spPr bwMode="auto">
            <a:xfrm>
              <a:off x="1584" y="2544"/>
              <a:ext cx="3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Vision</a:t>
              </a:r>
              <a:endParaRPr lang="en-US" alt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FA4F1C2F-2932-37AE-E42C-68D7B90584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41441C8-9FA2-D14A-94C3-CB1905F05AB4}" type="slidenum">
              <a:rPr lang="en-US" altLang="en-US" sz="1400"/>
              <a:pPr/>
              <a:t>43</a:t>
            </a:fld>
            <a:endParaRPr lang="en-US" altLang="en-US" sz="1400"/>
          </a:p>
        </p:txBody>
      </p:sp>
      <p:sp>
        <p:nvSpPr>
          <p:cNvPr id="46083" name="Rectangle 2">
            <a:extLst>
              <a:ext uri="{FF2B5EF4-FFF2-40B4-BE49-F238E27FC236}">
                <a16:creationId xmlns:a16="http://schemas.microsoft.com/office/drawing/2014/main" id="{B0443601-B3E2-C0DE-9B97-0C96B957FC62}"/>
              </a:ext>
            </a:extLst>
          </p:cNvPr>
          <p:cNvSpPr>
            <a:spLocks noGrp="1" noChangeArrowheads="1"/>
          </p:cNvSpPr>
          <p:nvPr>
            <p:ph type="title"/>
          </p:nvPr>
        </p:nvSpPr>
        <p:spPr bwMode="auto">
          <a:xfrm>
            <a:off x="-304800" y="12192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Activity:Teacher Input</a:t>
            </a:r>
          </a:p>
        </p:txBody>
      </p:sp>
      <p:sp>
        <p:nvSpPr>
          <p:cNvPr id="46084" name="Rectangle 4">
            <a:extLst>
              <a:ext uri="{FF2B5EF4-FFF2-40B4-BE49-F238E27FC236}">
                <a16:creationId xmlns:a16="http://schemas.microsoft.com/office/drawing/2014/main" id="{4630286F-999D-ABAF-8849-6869AF71C0D0}"/>
              </a:ext>
            </a:extLst>
          </p:cNvPr>
          <p:cNvSpPr>
            <a:spLocks noGrp="1" noChangeArrowheads="1"/>
          </p:cNvSpPr>
          <p:nvPr>
            <p:ph type="body" sz="half" idx="2"/>
          </p:nvPr>
        </p:nvSpPr>
        <p:spPr>
          <a:xfrm>
            <a:off x="4724400" y="2286000"/>
            <a:ext cx="4191000" cy="3505200"/>
          </a:xfrm>
        </p:spPr>
        <p:txBody>
          <a:bodyPr/>
          <a:lstStyle/>
          <a:p>
            <a:pPr eaLnBrk="1" hangingPunct="1"/>
            <a:r>
              <a:rPr lang="en-US" altLang="en-US" sz="2800"/>
              <a:t>Gather information provided by your teacher regarding results of any formal or informal employment assessments that you’ve completed.</a:t>
            </a:r>
          </a:p>
        </p:txBody>
      </p:sp>
      <p:pic>
        <p:nvPicPr>
          <p:cNvPr id="46085" name="Picture 5" descr="2382932">
            <a:extLst>
              <a:ext uri="{FF2B5EF4-FFF2-40B4-BE49-F238E27FC236}">
                <a16:creationId xmlns:a16="http://schemas.microsoft.com/office/drawing/2014/main" id="{C8D8C99E-EFD6-40B4-BA1A-F51797E4B07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3000" y="2133600"/>
            <a:ext cx="3040063" cy="41148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a:extLst>
              <a:ext uri="{FF2B5EF4-FFF2-40B4-BE49-F238E27FC236}">
                <a16:creationId xmlns:a16="http://schemas.microsoft.com/office/drawing/2014/main" id="{A89CE724-47AD-97FF-EFF0-8D8D3723D2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2081E4-D874-4342-B693-6BB458965250}" type="slidenum">
              <a:rPr lang="en-US" altLang="en-US" sz="1400"/>
              <a:pPr/>
              <a:t>44</a:t>
            </a:fld>
            <a:endParaRPr lang="en-US" altLang="en-US" sz="1400"/>
          </a:p>
        </p:txBody>
      </p:sp>
      <p:sp>
        <p:nvSpPr>
          <p:cNvPr id="47107" name="Rectangle 2">
            <a:extLst>
              <a:ext uri="{FF2B5EF4-FFF2-40B4-BE49-F238E27FC236}">
                <a16:creationId xmlns:a16="http://schemas.microsoft.com/office/drawing/2014/main" id="{558C9EE2-7AA4-1EE7-BF37-E53DDCFB59BC}"/>
              </a:ext>
            </a:extLst>
          </p:cNvPr>
          <p:cNvSpPr>
            <a:spLocks noGrp="1" noChangeArrowheads="1"/>
          </p:cNvSpPr>
          <p:nvPr>
            <p:ph type="title"/>
          </p:nvPr>
        </p:nvSpPr>
        <p:spPr bwMode="auto">
          <a:xfrm>
            <a:off x="0" y="1219200"/>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Activity:  Interests, Strengths &amp; Needs Summary Statements</a:t>
            </a:r>
            <a:endParaRPr lang="en-US" altLang="en-US"/>
          </a:p>
        </p:txBody>
      </p:sp>
      <p:sp>
        <p:nvSpPr>
          <p:cNvPr id="47108" name="Rectangle 4">
            <a:extLst>
              <a:ext uri="{FF2B5EF4-FFF2-40B4-BE49-F238E27FC236}">
                <a16:creationId xmlns:a16="http://schemas.microsoft.com/office/drawing/2014/main" id="{2DDD7C2E-7CC5-5D47-8F21-D988711A228C}"/>
              </a:ext>
            </a:extLst>
          </p:cNvPr>
          <p:cNvSpPr>
            <a:spLocks noGrp="1" noChangeArrowheads="1"/>
          </p:cNvSpPr>
          <p:nvPr>
            <p:ph type="body" sz="half" idx="2"/>
          </p:nvPr>
        </p:nvSpPr>
        <p:spPr>
          <a:xfrm>
            <a:off x="5029200" y="2667000"/>
            <a:ext cx="3810000" cy="3352800"/>
          </a:xfrm>
        </p:spPr>
        <p:txBody>
          <a:bodyPr/>
          <a:lstStyle/>
          <a:p>
            <a:pPr eaLnBrk="1" hangingPunct="1">
              <a:buFontTx/>
              <a:buNone/>
            </a:pPr>
            <a:r>
              <a:rPr lang="en-US" altLang="en-US" sz="2400"/>
              <a:t>Students review all input from their outer circles to make summary statements for </a:t>
            </a:r>
          </a:p>
          <a:p>
            <a:pPr eaLnBrk="1" hangingPunct="1">
              <a:buFontTx/>
              <a:buNone/>
            </a:pPr>
            <a:r>
              <a:rPr lang="en-US" altLang="en-US" sz="2400"/>
              <a:t>1) strengths input circle</a:t>
            </a:r>
          </a:p>
          <a:p>
            <a:pPr eaLnBrk="1" hangingPunct="1">
              <a:buFontTx/>
              <a:buNone/>
            </a:pPr>
            <a:r>
              <a:rPr lang="en-US" altLang="en-US" sz="2400"/>
              <a:t>2) interests input circle </a:t>
            </a:r>
          </a:p>
          <a:p>
            <a:pPr eaLnBrk="1" hangingPunct="1">
              <a:buFontTx/>
              <a:buNone/>
            </a:pPr>
            <a:r>
              <a:rPr lang="en-US" altLang="en-US" sz="2400"/>
              <a:t>3) needs input circle.</a:t>
            </a:r>
          </a:p>
        </p:txBody>
      </p:sp>
      <p:pic>
        <p:nvPicPr>
          <p:cNvPr id="47109" name="Picture 7">
            <a:extLst>
              <a:ext uri="{FF2B5EF4-FFF2-40B4-BE49-F238E27FC236}">
                <a16:creationId xmlns:a16="http://schemas.microsoft.com/office/drawing/2014/main" id="{4B23B209-C90A-55D8-8CA2-4EC08BD765A9}"/>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2438400"/>
            <a:ext cx="3810000" cy="389890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a:extLst>
              <a:ext uri="{FF2B5EF4-FFF2-40B4-BE49-F238E27FC236}">
                <a16:creationId xmlns:a16="http://schemas.microsoft.com/office/drawing/2014/main" id="{49E2D38D-6AE6-DA8F-A18C-C8F390FC5A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9A2A29-7B19-D340-ABCA-2FF3007486D1}" type="slidenum">
              <a:rPr lang="en-US" altLang="en-US" sz="1400"/>
              <a:pPr/>
              <a:t>45</a:t>
            </a:fld>
            <a:endParaRPr lang="en-US" altLang="en-US" sz="1400"/>
          </a:p>
        </p:txBody>
      </p:sp>
      <p:sp>
        <p:nvSpPr>
          <p:cNvPr id="48131" name="Rectangle 2">
            <a:extLst>
              <a:ext uri="{FF2B5EF4-FFF2-40B4-BE49-F238E27FC236}">
                <a16:creationId xmlns:a16="http://schemas.microsoft.com/office/drawing/2014/main" id="{81D58276-C5EF-C6EA-C60F-956259639E37}"/>
              </a:ext>
            </a:extLst>
          </p:cNvPr>
          <p:cNvSpPr>
            <a:spLocks noGrp="1" noChangeArrowheads="1"/>
          </p:cNvSpPr>
          <p:nvPr>
            <p:ph type="title"/>
          </p:nvPr>
        </p:nvSpPr>
        <p:spPr bwMode="auto">
          <a:xfrm>
            <a:off x="0" y="1219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Interests Summary Statement</a:t>
            </a:r>
            <a:endParaRPr lang="en-US" altLang="en-US"/>
          </a:p>
        </p:txBody>
      </p:sp>
      <p:sp>
        <p:nvSpPr>
          <p:cNvPr id="48132" name="Rectangle 4">
            <a:extLst>
              <a:ext uri="{FF2B5EF4-FFF2-40B4-BE49-F238E27FC236}">
                <a16:creationId xmlns:a16="http://schemas.microsoft.com/office/drawing/2014/main" id="{07C242EC-FE5E-100F-8A15-D6F0FD77412B}"/>
              </a:ext>
            </a:extLst>
          </p:cNvPr>
          <p:cNvSpPr>
            <a:spLocks noGrp="1" noChangeArrowheads="1"/>
          </p:cNvSpPr>
          <p:nvPr>
            <p:ph type="body" sz="half" idx="2"/>
          </p:nvPr>
        </p:nvSpPr>
        <p:spPr>
          <a:xfrm>
            <a:off x="4648200" y="2133600"/>
            <a:ext cx="3810000" cy="4114800"/>
          </a:xfrm>
        </p:spPr>
        <p:txBody>
          <a:bodyPr/>
          <a:lstStyle/>
          <a:p>
            <a:pPr eaLnBrk="1" hangingPunct="1"/>
            <a:r>
              <a:rPr lang="en-US" altLang="en-US" sz="2800"/>
              <a:t>Write your “Inner Circle” summary statement about your employment interests that includes your family’s and teachers’ outer circle input. </a:t>
            </a:r>
          </a:p>
        </p:txBody>
      </p:sp>
      <p:pic>
        <p:nvPicPr>
          <p:cNvPr id="48133" name="Picture 9">
            <a:extLst>
              <a:ext uri="{FF2B5EF4-FFF2-40B4-BE49-F238E27FC236}">
                <a16:creationId xmlns:a16="http://schemas.microsoft.com/office/drawing/2014/main" id="{77F3E78D-366B-4256-717E-07418644F207}"/>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012950"/>
            <a:ext cx="3810000" cy="389890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a:extLst>
              <a:ext uri="{FF2B5EF4-FFF2-40B4-BE49-F238E27FC236}">
                <a16:creationId xmlns:a16="http://schemas.microsoft.com/office/drawing/2014/main" id="{8C4C9B05-BC55-8B51-2873-E5878F206E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903C6F-81CD-1C48-A1CC-A8F6CE443ED4}" type="slidenum">
              <a:rPr lang="en-US" altLang="en-US" sz="1400"/>
              <a:pPr/>
              <a:t>46</a:t>
            </a:fld>
            <a:endParaRPr lang="en-US" altLang="en-US" sz="1400"/>
          </a:p>
        </p:txBody>
      </p:sp>
      <p:sp>
        <p:nvSpPr>
          <p:cNvPr id="49155" name="Rectangle 2">
            <a:extLst>
              <a:ext uri="{FF2B5EF4-FFF2-40B4-BE49-F238E27FC236}">
                <a16:creationId xmlns:a16="http://schemas.microsoft.com/office/drawing/2014/main" id="{6287C063-138E-1BE5-72F4-71F183DEF12C}"/>
              </a:ext>
            </a:extLst>
          </p:cNvPr>
          <p:cNvSpPr>
            <a:spLocks noGrp="1" noChangeArrowheads="1"/>
          </p:cNvSpPr>
          <p:nvPr>
            <p:ph type="title"/>
          </p:nvPr>
        </p:nvSpPr>
        <p:spPr bwMode="auto">
          <a:xfrm>
            <a:off x="0" y="1219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Strengths Summary Statement</a:t>
            </a:r>
            <a:endParaRPr lang="en-US" altLang="en-US"/>
          </a:p>
        </p:txBody>
      </p:sp>
      <p:sp>
        <p:nvSpPr>
          <p:cNvPr id="49156" name="Rectangle 3">
            <a:extLst>
              <a:ext uri="{FF2B5EF4-FFF2-40B4-BE49-F238E27FC236}">
                <a16:creationId xmlns:a16="http://schemas.microsoft.com/office/drawing/2014/main" id="{63B162D7-B37D-4C3C-AD3D-82F78FC79291}"/>
              </a:ext>
            </a:extLst>
          </p:cNvPr>
          <p:cNvSpPr>
            <a:spLocks noGrp="1" noChangeArrowheads="1"/>
          </p:cNvSpPr>
          <p:nvPr>
            <p:ph type="body" sz="half" idx="2"/>
          </p:nvPr>
        </p:nvSpPr>
        <p:spPr>
          <a:xfrm>
            <a:off x="4648200" y="2133600"/>
            <a:ext cx="3810000" cy="4114800"/>
          </a:xfrm>
        </p:spPr>
        <p:txBody>
          <a:bodyPr/>
          <a:lstStyle/>
          <a:p>
            <a:pPr eaLnBrk="1" hangingPunct="1">
              <a:lnSpc>
                <a:spcPct val="90000"/>
              </a:lnSpc>
            </a:pPr>
            <a:r>
              <a:rPr lang="en-US" altLang="en-US" sz="2800"/>
              <a:t>Write your “Inner Circle” summary statement about your employment strengths that includes your family‘s and teacher’s outer circle input. </a:t>
            </a:r>
          </a:p>
          <a:p>
            <a:pPr eaLnBrk="1" hangingPunct="1">
              <a:lnSpc>
                <a:spcPct val="90000"/>
              </a:lnSpc>
              <a:buFontTx/>
              <a:buNone/>
            </a:pPr>
            <a:endParaRPr lang="en-US" altLang="en-US" sz="2800"/>
          </a:p>
        </p:txBody>
      </p:sp>
      <p:pic>
        <p:nvPicPr>
          <p:cNvPr id="49157" name="Picture 4">
            <a:extLst>
              <a:ext uri="{FF2B5EF4-FFF2-40B4-BE49-F238E27FC236}">
                <a16:creationId xmlns:a16="http://schemas.microsoft.com/office/drawing/2014/main" id="{A828279D-8268-DDE4-8A4C-3021D6327645}"/>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981200"/>
            <a:ext cx="3810000" cy="38989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a:extLst>
              <a:ext uri="{FF2B5EF4-FFF2-40B4-BE49-F238E27FC236}">
                <a16:creationId xmlns:a16="http://schemas.microsoft.com/office/drawing/2014/main" id="{45B91CDF-3979-116B-A79B-A25EA11355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F54860-63A8-E149-A323-24E47FCCAD59}" type="slidenum">
              <a:rPr lang="en-US" altLang="en-US" sz="1400"/>
              <a:pPr/>
              <a:t>47</a:t>
            </a:fld>
            <a:endParaRPr lang="en-US" altLang="en-US" sz="1400"/>
          </a:p>
        </p:txBody>
      </p:sp>
      <p:sp>
        <p:nvSpPr>
          <p:cNvPr id="50179" name="Rectangle 2">
            <a:extLst>
              <a:ext uri="{FF2B5EF4-FFF2-40B4-BE49-F238E27FC236}">
                <a16:creationId xmlns:a16="http://schemas.microsoft.com/office/drawing/2014/main" id="{86E4E4E4-613A-9E59-0905-56159584D991}"/>
              </a:ext>
            </a:extLst>
          </p:cNvPr>
          <p:cNvSpPr>
            <a:spLocks noGrp="1" noChangeArrowheads="1"/>
          </p:cNvSpPr>
          <p:nvPr>
            <p:ph type="title"/>
          </p:nvPr>
        </p:nvSpPr>
        <p:spPr bwMode="auto">
          <a:xfrm>
            <a:off x="228600" y="1143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Needs Summary Statement</a:t>
            </a:r>
          </a:p>
        </p:txBody>
      </p:sp>
      <p:sp>
        <p:nvSpPr>
          <p:cNvPr id="50180" name="Rectangle 4">
            <a:extLst>
              <a:ext uri="{FF2B5EF4-FFF2-40B4-BE49-F238E27FC236}">
                <a16:creationId xmlns:a16="http://schemas.microsoft.com/office/drawing/2014/main" id="{B31F150D-598F-5BD5-91AC-2E1648E2A4FB}"/>
              </a:ext>
            </a:extLst>
          </p:cNvPr>
          <p:cNvSpPr>
            <a:spLocks noGrp="1" noChangeArrowheads="1"/>
          </p:cNvSpPr>
          <p:nvPr>
            <p:ph type="body" sz="half" idx="2"/>
          </p:nvPr>
        </p:nvSpPr>
        <p:spPr>
          <a:xfrm>
            <a:off x="4724400" y="2133600"/>
            <a:ext cx="4191000" cy="4114800"/>
          </a:xfrm>
        </p:spPr>
        <p:txBody>
          <a:bodyPr/>
          <a:lstStyle/>
          <a:p>
            <a:pPr eaLnBrk="1" hangingPunct="1"/>
            <a:r>
              <a:rPr lang="en-US" altLang="en-US" sz="2800"/>
              <a:t>Write your “inner circle” summary statement about your employment needs including your  family’s and teacher’s outer circle input.</a:t>
            </a:r>
          </a:p>
          <a:p>
            <a:pPr eaLnBrk="1" hangingPunct="1">
              <a:buFontTx/>
              <a:buNone/>
            </a:pPr>
            <a:endParaRPr lang="en-US" altLang="en-US" sz="2800"/>
          </a:p>
        </p:txBody>
      </p:sp>
      <p:pic>
        <p:nvPicPr>
          <p:cNvPr id="50181" name="Picture 9">
            <a:extLst>
              <a:ext uri="{FF2B5EF4-FFF2-40B4-BE49-F238E27FC236}">
                <a16:creationId xmlns:a16="http://schemas.microsoft.com/office/drawing/2014/main" id="{0E88C073-5015-0622-A2DA-FF5DD1CC58F4}"/>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012950"/>
            <a:ext cx="3810000" cy="389890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6">
            <a:extLst>
              <a:ext uri="{FF2B5EF4-FFF2-40B4-BE49-F238E27FC236}">
                <a16:creationId xmlns:a16="http://schemas.microsoft.com/office/drawing/2014/main" id="{510274EC-C1C4-F3B8-A888-46422C3A95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0F7639-E135-E247-8662-D5E6C4468883}" type="slidenum">
              <a:rPr lang="en-US" altLang="en-US" sz="1400"/>
              <a:pPr/>
              <a:t>48</a:t>
            </a:fld>
            <a:endParaRPr lang="en-US" altLang="en-US" sz="1400"/>
          </a:p>
        </p:txBody>
      </p:sp>
      <p:sp>
        <p:nvSpPr>
          <p:cNvPr id="51203" name="Rectangle 2">
            <a:extLst>
              <a:ext uri="{FF2B5EF4-FFF2-40B4-BE49-F238E27FC236}">
                <a16:creationId xmlns:a16="http://schemas.microsoft.com/office/drawing/2014/main" id="{C1AFCAF5-E05F-2723-46C1-CDEC13F3EEC7}"/>
              </a:ext>
            </a:extLst>
          </p:cNvPr>
          <p:cNvSpPr>
            <a:spLocks noGrp="1" noChangeArrowheads="1"/>
          </p:cNvSpPr>
          <p:nvPr>
            <p:ph type="title"/>
          </p:nvPr>
        </p:nvSpPr>
        <p:spPr bwMode="auto">
          <a:xfrm>
            <a:off x="0" y="12954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Employment Statement</a:t>
            </a:r>
            <a:endParaRPr lang="en-US" altLang="en-US"/>
          </a:p>
        </p:txBody>
      </p:sp>
      <p:sp>
        <p:nvSpPr>
          <p:cNvPr id="51204" name="Rectangle 4">
            <a:extLst>
              <a:ext uri="{FF2B5EF4-FFF2-40B4-BE49-F238E27FC236}">
                <a16:creationId xmlns:a16="http://schemas.microsoft.com/office/drawing/2014/main" id="{712D6249-DC0E-D6AA-F24E-D58F4ECD5092}"/>
              </a:ext>
            </a:extLst>
          </p:cNvPr>
          <p:cNvSpPr>
            <a:spLocks noGrp="1" noChangeArrowheads="1"/>
          </p:cNvSpPr>
          <p:nvPr>
            <p:ph type="body" sz="half" idx="2"/>
          </p:nvPr>
        </p:nvSpPr>
        <p:spPr>
          <a:xfrm>
            <a:off x="4724400" y="2209800"/>
            <a:ext cx="3962400" cy="4114800"/>
          </a:xfrm>
        </p:spPr>
        <p:txBody>
          <a:bodyPr/>
          <a:lstStyle/>
          <a:p>
            <a:pPr eaLnBrk="1" hangingPunct="1">
              <a:lnSpc>
                <a:spcPct val="90000"/>
              </a:lnSpc>
            </a:pPr>
            <a:r>
              <a:rPr lang="en-US" altLang="en-US" sz="2800"/>
              <a:t>After reviewing everyone’s summary statements for your interests, strengths and needs, your Employment Vision is written in the center of the Vision Input Circle.</a:t>
            </a:r>
          </a:p>
          <a:p>
            <a:pPr eaLnBrk="1" hangingPunct="1">
              <a:lnSpc>
                <a:spcPct val="90000"/>
              </a:lnSpc>
              <a:buFontTx/>
              <a:buNone/>
            </a:pPr>
            <a:endParaRPr lang="en-US" altLang="en-US" sz="2800"/>
          </a:p>
        </p:txBody>
      </p:sp>
      <p:grpSp>
        <p:nvGrpSpPr>
          <p:cNvPr id="51205" name="Group 7">
            <a:extLst>
              <a:ext uri="{FF2B5EF4-FFF2-40B4-BE49-F238E27FC236}">
                <a16:creationId xmlns:a16="http://schemas.microsoft.com/office/drawing/2014/main" id="{FBF9BA1B-603D-EB43-3860-B2F22B5A22E6}"/>
              </a:ext>
            </a:extLst>
          </p:cNvPr>
          <p:cNvGrpSpPr>
            <a:grpSpLocks/>
          </p:cNvGrpSpPr>
          <p:nvPr/>
        </p:nvGrpSpPr>
        <p:grpSpPr bwMode="auto">
          <a:xfrm>
            <a:off x="762000" y="2438400"/>
            <a:ext cx="3455988" cy="3530600"/>
            <a:chOff x="720" y="1920"/>
            <a:chExt cx="2177" cy="2224"/>
          </a:xfrm>
        </p:grpSpPr>
        <p:pic>
          <p:nvPicPr>
            <p:cNvPr id="51206" name="Picture 8">
              <a:extLst>
                <a:ext uri="{FF2B5EF4-FFF2-40B4-BE49-F238E27FC236}">
                  <a16:creationId xmlns:a16="http://schemas.microsoft.com/office/drawing/2014/main" id="{7A8B5139-504B-699F-D3AB-577B86526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1920"/>
              <a:ext cx="2177" cy="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9">
              <a:extLst>
                <a:ext uri="{FF2B5EF4-FFF2-40B4-BE49-F238E27FC236}">
                  <a16:creationId xmlns:a16="http://schemas.microsoft.com/office/drawing/2014/main" id="{2324BFBE-B5B0-C049-2B67-5C2B57E33696}"/>
                </a:ext>
              </a:extLst>
            </p:cNvPr>
            <p:cNvSpPr txBox="1">
              <a:spLocks noChangeArrowheads="1"/>
            </p:cNvSpPr>
            <p:nvPr/>
          </p:nvSpPr>
          <p:spPr bwMode="auto">
            <a:xfrm>
              <a:off x="1584" y="2544"/>
              <a:ext cx="3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Vision</a:t>
              </a:r>
              <a:endParaRPr lang="en-US"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a:extLst>
              <a:ext uri="{FF2B5EF4-FFF2-40B4-BE49-F238E27FC236}">
                <a16:creationId xmlns:a16="http://schemas.microsoft.com/office/drawing/2014/main" id="{D4A0BF6E-C508-C513-5623-41A287D6C1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C7B7BF-31F8-604A-9B4D-40A2A3D91DB2}" type="slidenum">
              <a:rPr lang="en-US" altLang="en-US" sz="1400"/>
              <a:pPr/>
              <a:t>4</a:t>
            </a:fld>
            <a:endParaRPr lang="en-US" altLang="en-US" sz="1400"/>
          </a:p>
        </p:txBody>
      </p:sp>
      <p:sp>
        <p:nvSpPr>
          <p:cNvPr id="6147" name="Rectangle 2">
            <a:extLst>
              <a:ext uri="{FF2B5EF4-FFF2-40B4-BE49-F238E27FC236}">
                <a16:creationId xmlns:a16="http://schemas.microsoft.com/office/drawing/2014/main" id="{3DE85425-562E-91FB-A0B3-43799D7473B8}"/>
              </a:ext>
            </a:extLst>
          </p:cNvPr>
          <p:cNvSpPr>
            <a:spLocks noGrp="1" noChangeArrowheads="1"/>
          </p:cNvSpPr>
          <p:nvPr>
            <p:ph type="title"/>
          </p:nvPr>
        </p:nvSpPr>
        <p:spPr bwMode="auto">
          <a:xfrm>
            <a:off x="0" y="12192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Transition Journey</a:t>
            </a:r>
            <a:endParaRPr lang="en-US" altLang="en-US"/>
          </a:p>
        </p:txBody>
      </p:sp>
      <p:sp>
        <p:nvSpPr>
          <p:cNvPr id="142339" name="Rectangle 3">
            <a:extLst>
              <a:ext uri="{FF2B5EF4-FFF2-40B4-BE49-F238E27FC236}">
                <a16:creationId xmlns:a16="http://schemas.microsoft.com/office/drawing/2014/main" id="{5AFF3663-387B-302C-22E1-D73D7E9A838B}"/>
              </a:ext>
            </a:extLst>
          </p:cNvPr>
          <p:cNvSpPr>
            <a:spLocks noGrp="1" noChangeArrowheads="1"/>
          </p:cNvSpPr>
          <p:nvPr>
            <p:ph type="body" sz="half" idx="1"/>
          </p:nvPr>
        </p:nvSpPr>
        <p:spPr/>
        <p:txBody>
          <a:bodyPr/>
          <a:lstStyle/>
          <a:p>
            <a:pPr eaLnBrk="1" hangingPunct="1">
              <a:buFontTx/>
              <a:buNone/>
            </a:pPr>
            <a:r>
              <a:rPr lang="en-US" altLang="en-US" sz="2800"/>
              <a:t>You and your family discussed: </a:t>
            </a:r>
          </a:p>
          <a:p>
            <a:pPr eaLnBrk="1" hangingPunct="1"/>
            <a:r>
              <a:rPr lang="en-US" altLang="en-US" sz="2800"/>
              <a:t>how your disability impacts your learning while you’re in school and</a:t>
            </a:r>
          </a:p>
          <a:p>
            <a:pPr eaLnBrk="1" hangingPunct="1"/>
            <a:r>
              <a:rPr lang="en-US" altLang="en-US" sz="2800"/>
              <a:t>how it may impact your life after high school.</a:t>
            </a:r>
            <a:endParaRPr lang="en-US" altLang="en-US" sz="2400"/>
          </a:p>
        </p:txBody>
      </p:sp>
      <p:sp>
        <p:nvSpPr>
          <p:cNvPr id="6149" name="Text Box 5">
            <a:extLst>
              <a:ext uri="{FF2B5EF4-FFF2-40B4-BE49-F238E27FC236}">
                <a16:creationId xmlns:a16="http://schemas.microsoft.com/office/drawing/2014/main" id="{2181493F-86A5-F8F9-4DDA-00A745EE7087}"/>
              </a:ext>
            </a:extLst>
          </p:cNvPr>
          <p:cNvSpPr txBox="1">
            <a:spLocks noChangeArrowheads="1"/>
          </p:cNvSpPr>
          <p:nvPr/>
        </p:nvSpPr>
        <p:spPr bwMode="auto">
          <a:xfrm>
            <a:off x="4495800" y="6248400"/>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pic>
        <p:nvPicPr>
          <p:cNvPr id="6150" name="Picture 10" descr="25394079">
            <a:extLst>
              <a:ext uri="{FF2B5EF4-FFF2-40B4-BE49-F238E27FC236}">
                <a16:creationId xmlns:a16="http://schemas.microsoft.com/office/drawing/2014/main" id="{1241F187-B279-15F3-4C85-D7B3E1D582F5}"/>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492375"/>
            <a:ext cx="3810000" cy="29400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a:extLst>
              <a:ext uri="{FF2B5EF4-FFF2-40B4-BE49-F238E27FC236}">
                <a16:creationId xmlns:a16="http://schemas.microsoft.com/office/drawing/2014/main" id="{097381D1-3BBF-BCF8-A366-35CCD03ECF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C7C1D3-CD3B-FF44-BAAC-A1983ED44ECF}" type="slidenum">
              <a:rPr lang="en-US" altLang="en-US" sz="1400"/>
              <a:pPr/>
              <a:t>49</a:t>
            </a:fld>
            <a:endParaRPr lang="en-US" altLang="en-US" sz="1400"/>
          </a:p>
        </p:txBody>
      </p:sp>
      <p:sp>
        <p:nvSpPr>
          <p:cNvPr id="52227" name="Rectangle 2">
            <a:extLst>
              <a:ext uri="{FF2B5EF4-FFF2-40B4-BE49-F238E27FC236}">
                <a16:creationId xmlns:a16="http://schemas.microsoft.com/office/drawing/2014/main" id="{72DC12AC-0E9A-4731-313D-186075041875}"/>
              </a:ext>
            </a:extLst>
          </p:cNvPr>
          <p:cNvSpPr>
            <a:spLocks noGrp="1" noChangeArrowheads="1"/>
          </p:cNvSpPr>
          <p:nvPr>
            <p:ph type="title"/>
          </p:nvPr>
        </p:nvSpPr>
        <p:spPr bwMode="auto">
          <a:xfrm>
            <a:off x="381000" y="14478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Share Employment Vision</a:t>
            </a:r>
          </a:p>
        </p:txBody>
      </p:sp>
      <p:sp>
        <p:nvSpPr>
          <p:cNvPr id="52228" name="Rectangle 4">
            <a:extLst>
              <a:ext uri="{FF2B5EF4-FFF2-40B4-BE49-F238E27FC236}">
                <a16:creationId xmlns:a16="http://schemas.microsoft.com/office/drawing/2014/main" id="{97637AE2-7BCD-C389-8D59-D089B91273B4}"/>
              </a:ext>
            </a:extLst>
          </p:cNvPr>
          <p:cNvSpPr>
            <a:spLocks noGrp="1" noChangeArrowheads="1"/>
          </p:cNvSpPr>
          <p:nvPr>
            <p:ph type="body" sz="half" idx="2"/>
          </p:nvPr>
        </p:nvSpPr>
        <p:spPr>
          <a:xfrm>
            <a:off x="4953000" y="2743200"/>
            <a:ext cx="3810000" cy="2819400"/>
          </a:xfrm>
        </p:spPr>
        <p:txBody>
          <a:bodyPr/>
          <a:lstStyle/>
          <a:p>
            <a:pPr eaLnBrk="1" hangingPunct="1"/>
            <a:r>
              <a:rPr lang="en-US" altLang="en-US" sz="2800"/>
              <a:t>Share your Employment Vision with the class</a:t>
            </a:r>
          </a:p>
        </p:txBody>
      </p:sp>
      <p:pic>
        <p:nvPicPr>
          <p:cNvPr id="52229" name="Picture 11" descr="21924220">
            <a:extLst>
              <a:ext uri="{FF2B5EF4-FFF2-40B4-BE49-F238E27FC236}">
                <a16:creationId xmlns:a16="http://schemas.microsoft.com/office/drawing/2014/main" id="{4F3A4B1B-843B-8EFB-15FE-7094CE7407E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613025"/>
            <a:ext cx="3810000" cy="269875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a:extLst>
              <a:ext uri="{FF2B5EF4-FFF2-40B4-BE49-F238E27FC236}">
                <a16:creationId xmlns:a16="http://schemas.microsoft.com/office/drawing/2014/main" id="{E1E9D557-B152-5088-74CB-8494D148CB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74B377-A2D8-D944-AC2C-6DA4F127D94D}" type="slidenum">
              <a:rPr lang="en-US" altLang="en-US" sz="1400"/>
              <a:pPr/>
              <a:t>50</a:t>
            </a:fld>
            <a:endParaRPr lang="en-US" altLang="en-US" sz="1400"/>
          </a:p>
        </p:txBody>
      </p:sp>
      <p:sp>
        <p:nvSpPr>
          <p:cNvPr id="53251" name="Rectangle 2">
            <a:extLst>
              <a:ext uri="{FF2B5EF4-FFF2-40B4-BE49-F238E27FC236}">
                <a16:creationId xmlns:a16="http://schemas.microsoft.com/office/drawing/2014/main" id="{671F89EC-35B4-F485-A530-75ECD1A0168A}"/>
              </a:ext>
            </a:extLst>
          </p:cNvPr>
          <p:cNvSpPr>
            <a:spLocks noGrp="1" noChangeArrowheads="1"/>
          </p:cNvSpPr>
          <p:nvPr>
            <p:ph type="title"/>
          </p:nvPr>
        </p:nvSpPr>
        <p:spPr bwMode="auto">
          <a:xfrm>
            <a:off x="0" y="1295400"/>
            <a:ext cx="7086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Homework </a:t>
            </a:r>
            <a:endParaRPr lang="en-US" altLang="en-US"/>
          </a:p>
        </p:txBody>
      </p:sp>
      <p:sp>
        <p:nvSpPr>
          <p:cNvPr id="53252" name="Rectangle 4">
            <a:extLst>
              <a:ext uri="{FF2B5EF4-FFF2-40B4-BE49-F238E27FC236}">
                <a16:creationId xmlns:a16="http://schemas.microsoft.com/office/drawing/2014/main" id="{CA38CF69-D298-CA47-3AA9-F0D75E92EEB0}"/>
              </a:ext>
            </a:extLst>
          </p:cNvPr>
          <p:cNvSpPr>
            <a:spLocks noGrp="1" noChangeArrowheads="1"/>
          </p:cNvSpPr>
          <p:nvPr>
            <p:ph type="body" sz="half" idx="2"/>
          </p:nvPr>
        </p:nvSpPr>
        <p:spPr>
          <a:xfrm>
            <a:off x="4876800" y="2362200"/>
            <a:ext cx="3810000" cy="4114800"/>
          </a:xfrm>
        </p:spPr>
        <p:txBody>
          <a:bodyPr/>
          <a:lstStyle/>
          <a:p>
            <a:pPr eaLnBrk="1" hangingPunct="1"/>
            <a:r>
              <a:rPr lang="en-US" altLang="en-US" sz="2800"/>
              <a:t>Share your Employment Vision with your family.</a:t>
            </a:r>
          </a:p>
          <a:p>
            <a:pPr eaLnBrk="1" hangingPunct="1"/>
            <a:r>
              <a:rPr lang="en-US" altLang="en-US" sz="2800"/>
              <a:t>Make changes as needed.</a:t>
            </a:r>
          </a:p>
          <a:p>
            <a:pPr eaLnBrk="1" hangingPunct="1"/>
            <a:r>
              <a:rPr lang="en-US" altLang="en-US" sz="2800"/>
              <a:t>Have a family member sign the homework.</a:t>
            </a:r>
          </a:p>
        </p:txBody>
      </p:sp>
      <p:pic>
        <p:nvPicPr>
          <p:cNvPr id="53253" name="Picture 5" descr="19832870">
            <a:extLst>
              <a:ext uri="{FF2B5EF4-FFF2-40B4-BE49-F238E27FC236}">
                <a16:creationId xmlns:a16="http://schemas.microsoft.com/office/drawing/2014/main" id="{9EA93A50-C229-28DE-67DE-04701E8CA27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608263"/>
            <a:ext cx="3810000" cy="2706687"/>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3AD7E-075E-C988-7FB7-6FFB6F916B00}"/>
              </a:ext>
            </a:extLst>
          </p:cNvPr>
          <p:cNvSpPr>
            <a:spLocks noChangeArrowheads="1"/>
          </p:cNvSpPr>
          <p:nvPr/>
        </p:nvSpPr>
        <p:spPr bwMode="auto">
          <a:xfrm>
            <a:off x="2819400" y="1905000"/>
            <a:ext cx="3657600" cy="36576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54275" name="Picture 3">
            <a:extLst>
              <a:ext uri="{FF2B5EF4-FFF2-40B4-BE49-F238E27FC236}">
                <a16:creationId xmlns:a16="http://schemas.microsoft.com/office/drawing/2014/main" id="{4A6F4B26-F7DD-C861-19A4-59AC8C790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81200"/>
            <a:ext cx="3543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a:extLst>
              <a:ext uri="{FF2B5EF4-FFF2-40B4-BE49-F238E27FC236}">
                <a16:creationId xmlns:a16="http://schemas.microsoft.com/office/drawing/2014/main" id="{30E979BA-42B1-9FC6-D2BF-B5E8428051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1AEDAA-7040-E440-BD94-41416A77BBFD}" type="slidenum">
              <a:rPr lang="en-US" altLang="en-US" sz="1400"/>
              <a:pPr/>
              <a:t>52</a:t>
            </a:fld>
            <a:endParaRPr lang="en-US" altLang="en-US" sz="1400"/>
          </a:p>
        </p:txBody>
      </p:sp>
      <p:sp>
        <p:nvSpPr>
          <p:cNvPr id="55299" name="Oval 36">
            <a:extLst>
              <a:ext uri="{FF2B5EF4-FFF2-40B4-BE49-F238E27FC236}">
                <a16:creationId xmlns:a16="http://schemas.microsoft.com/office/drawing/2014/main" id="{CAA332EC-90CD-F475-5FAC-D60CA2226AA1}"/>
              </a:ext>
            </a:extLst>
          </p:cNvPr>
          <p:cNvSpPr>
            <a:spLocks noChangeArrowheads="1"/>
          </p:cNvSpPr>
          <p:nvPr/>
        </p:nvSpPr>
        <p:spPr bwMode="auto">
          <a:xfrm>
            <a:off x="2438400" y="3733800"/>
            <a:ext cx="2057400" cy="2057400"/>
          </a:xfrm>
          <a:prstGeom prst="ellipse">
            <a:avLst/>
          </a:prstGeom>
          <a:noFill/>
          <a:ln w="28575">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0" name="AutoShape 37">
            <a:extLst>
              <a:ext uri="{FF2B5EF4-FFF2-40B4-BE49-F238E27FC236}">
                <a16:creationId xmlns:a16="http://schemas.microsoft.com/office/drawing/2014/main" id="{D458D0F7-B26E-BB34-AD9B-A49457C63158}"/>
              </a:ext>
            </a:extLst>
          </p:cNvPr>
          <p:cNvSpPr>
            <a:spLocks noChangeArrowheads="1"/>
          </p:cNvSpPr>
          <p:nvPr/>
        </p:nvSpPr>
        <p:spPr bwMode="auto">
          <a:xfrm>
            <a:off x="1524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1" name="AutoShape 38">
            <a:extLst>
              <a:ext uri="{FF2B5EF4-FFF2-40B4-BE49-F238E27FC236}">
                <a16:creationId xmlns:a16="http://schemas.microsoft.com/office/drawing/2014/main" id="{84D723C2-DD3C-30B5-FD50-96AA1A83B12A}"/>
              </a:ext>
            </a:extLst>
          </p:cNvPr>
          <p:cNvSpPr>
            <a:spLocks noChangeArrowheads="1"/>
          </p:cNvSpPr>
          <p:nvPr/>
        </p:nvSpPr>
        <p:spPr bwMode="auto">
          <a:xfrm>
            <a:off x="16002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2" name="AutoShape 39">
            <a:extLst>
              <a:ext uri="{FF2B5EF4-FFF2-40B4-BE49-F238E27FC236}">
                <a16:creationId xmlns:a16="http://schemas.microsoft.com/office/drawing/2014/main" id="{2D4FF587-5674-09C2-DD7F-DFD569655F21}"/>
              </a:ext>
            </a:extLst>
          </p:cNvPr>
          <p:cNvSpPr>
            <a:spLocks noChangeArrowheads="1"/>
          </p:cNvSpPr>
          <p:nvPr/>
        </p:nvSpPr>
        <p:spPr bwMode="auto">
          <a:xfrm>
            <a:off x="2743200" y="5334000"/>
            <a:ext cx="13716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3" name="AutoShape 40">
            <a:extLst>
              <a:ext uri="{FF2B5EF4-FFF2-40B4-BE49-F238E27FC236}">
                <a16:creationId xmlns:a16="http://schemas.microsoft.com/office/drawing/2014/main" id="{41A77B53-BB88-629B-6089-AEAE4C4F38D1}"/>
              </a:ext>
            </a:extLst>
          </p:cNvPr>
          <p:cNvSpPr>
            <a:spLocks noChangeArrowheads="1"/>
          </p:cNvSpPr>
          <p:nvPr/>
        </p:nvSpPr>
        <p:spPr bwMode="auto">
          <a:xfrm>
            <a:off x="1600200" y="4114800"/>
            <a:ext cx="12192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4" name="AutoShape 41">
            <a:extLst>
              <a:ext uri="{FF2B5EF4-FFF2-40B4-BE49-F238E27FC236}">
                <a16:creationId xmlns:a16="http://schemas.microsoft.com/office/drawing/2014/main" id="{99010FB1-9283-40BB-48A5-1EBA1C820D2B}"/>
              </a:ext>
            </a:extLst>
          </p:cNvPr>
          <p:cNvSpPr>
            <a:spLocks noChangeArrowheads="1"/>
          </p:cNvSpPr>
          <p:nvPr/>
        </p:nvSpPr>
        <p:spPr bwMode="auto">
          <a:xfrm>
            <a:off x="4038600" y="4114800"/>
            <a:ext cx="12192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5" name="AutoShape 42">
            <a:extLst>
              <a:ext uri="{FF2B5EF4-FFF2-40B4-BE49-F238E27FC236}">
                <a16:creationId xmlns:a16="http://schemas.microsoft.com/office/drawing/2014/main" id="{C07B7DB6-6F94-10E9-FE3C-5C326CFF963D}"/>
              </a:ext>
            </a:extLst>
          </p:cNvPr>
          <p:cNvSpPr>
            <a:spLocks noChangeArrowheads="1"/>
          </p:cNvSpPr>
          <p:nvPr/>
        </p:nvSpPr>
        <p:spPr bwMode="auto">
          <a:xfrm>
            <a:off x="40386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6" name="AutoShape 43">
            <a:extLst>
              <a:ext uri="{FF2B5EF4-FFF2-40B4-BE49-F238E27FC236}">
                <a16:creationId xmlns:a16="http://schemas.microsoft.com/office/drawing/2014/main" id="{2AEE61A7-EAF4-5844-AEEC-5684BC5C5D3E}"/>
              </a:ext>
            </a:extLst>
          </p:cNvPr>
          <p:cNvSpPr>
            <a:spLocks noChangeArrowheads="1"/>
          </p:cNvSpPr>
          <p:nvPr/>
        </p:nvSpPr>
        <p:spPr bwMode="auto">
          <a:xfrm>
            <a:off x="55626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7" name="AutoShape 44">
            <a:extLst>
              <a:ext uri="{FF2B5EF4-FFF2-40B4-BE49-F238E27FC236}">
                <a16:creationId xmlns:a16="http://schemas.microsoft.com/office/drawing/2014/main" id="{C0F408A3-1F89-21E2-5A3E-5DA9389A19CF}"/>
              </a:ext>
            </a:extLst>
          </p:cNvPr>
          <p:cNvSpPr>
            <a:spLocks noChangeArrowheads="1"/>
          </p:cNvSpPr>
          <p:nvPr/>
        </p:nvSpPr>
        <p:spPr bwMode="auto">
          <a:xfrm>
            <a:off x="70104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8" name="Line 45">
            <a:extLst>
              <a:ext uri="{FF2B5EF4-FFF2-40B4-BE49-F238E27FC236}">
                <a16:creationId xmlns:a16="http://schemas.microsoft.com/office/drawing/2014/main" id="{78D2F016-69CA-7737-31D0-1A37845EDF43}"/>
              </a:ext>
            </a:extLst>
          </p:cNvPr>
          <p:cNvSpPr>
            <a:spLocks noChangeShapeType="1"/>
          </p:cNvSpPr>
          <p:nvPr/>
        </p:nvSpPr>
        <p:spPr bwMode="auto">
          <a:xfrm flipV="1">
            <a:off x="7620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9" name="Line 46">
            <a:extLst>
              <a:ext uri="{FF2B5EF4-FFF2-40B4-BE49-F238E27FC236}">
                <a16:creationId xmlns:a16="http://schemas.microsoft.com/office/drawing/2014/main" id="{2CDD597C-AA4C-4873-E04A-E8D15F17BCF8}"/>
              </a:ext>
            </a:extLst>
          </p:cNvPr>
          <p:cNvSpPr>
            <a:spLocks noChangeShapeType="1"/>
          </p:cNvSpPr>
          <p:nvPr/>
        </p:nvSpPr>
        <p:spPr bwMode="auto">
          <a:xfrm flipV="1">
            <a:off x="22098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0" name="Line 47">
            <a:extLst>
              <a:ext uri="{FF2B5EF4-FFF2-40B4-BE49-F238E27FC236}">
                <a16:creationId xmlns:a16="http://schemas.microsoft.com/office/drawing/2014/main" id="{660418C6-5C6D-C8A7-F35E-D9AE3850ED9E}"/>
              </a:ext>
            </a:extLst>
          </p:cNvPr>
          <p:cNvSpPr>
            <a:spLocks noChangeShapeType="1"/>
          </p:cNvSpPr>
          <p:nvPr/>
        </p:nvSpPr>
        <p:spPr bwMode="auto">
          <a:xfrm flipV="1">
            <a:off x="46482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1" name="Line 48">
            <a:extLst>
              <a:ext uri="{FF2B5EF4-FFF2-40B4-BE49-F238E27FC236}">
                <a16:creationId xmlns:a16="http://schemas.microsoft.com/office/drawing/2014/main" id="{AD0DC7F7-4CD7-2421-BEAB-013154A13117}"/>
              </a:ext>
            </a:extLst>
          </p:cNvPr>
          <p:cNvSpPr>
            <a:spLocks noChangeShapeType="1"/>
          </p:cNvSpPr>
          <p:nvPr/>
        </p:nvSpPr>
        <p:spPr bwMode="auto">
          <a:xfrm flipV="1">
            <a:off x="61722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2" name="Line 49">
            <a:extLst>
              <a:ext uri="{FF2B5EF4-FFF2-40B4-BE49-F238E27FC236}">
                <a16:creationId xmlns:a16="http://schemas.microsoft.com/office/drawing/2014/main" id="{619952C3-D33C-BF59-90FC-5D3710996046}"/>
              </a:ext>
            </a:extLst>
          </p:cNvPr>
          <p:cNvSpPr>
            <a:spLocks noChangeShapeType="1"/>
          </p:cNvSpPr>
          <p:nvPr/>
        </p:nvSpPr>
        <p:spPr bwMode="auto">
          <a:xfrm flipV="1">
            <a:off x="76200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3" name="Line 50">
            <a:extLst>
              <a:ext uri="{FF2B5EF4-FFF2-40B4-BE49-F238E27FC236}">
                <a16:creationId xmlns:a16="http://schemas.microsoft.com/office/drawing/2014/main" id="{2903BBC4-8BF9-C014-44C5-33C58AAE0EB3}"/>
              </a:ext>
            </a:extLst>
          </p:cNvPr>
          <p:cNvSpPr>
            <a:spLocks noChangeShapeType="1"/>
          </p:cNvSpPr>
          <p:nvPr/>
        </p:nvSpPr>
        <p:spPr bwMode="auto">
          <a:xfrm>
            <a:off x="762000" y="2133600"/>
            <a:ext cx="6858000" cy="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4" name="Line 51">
            <a:extLst>
              <a:ext uri="{FF2B5EF4-FFF2-40B4-BE49-F238E27FC236}">
                <a16:creationId xmlns:a16="http://schemas.microsoft.com/office/drawing/2014/main" id="{D0D50918-1F18-6699-EBA9-D007C3A30609}"/>
              </a:ext>
            </a:extLst>
          </p:cNvPr>
          <p:cNvSpPr>
            <a:spLocks noChangeShapeType="1"/>
          </p:cNvSpPr>
          <p:nvPr/>
        </p:nvSpPr>
        <p:spPr bwMode="auto">
          <a:xfrm>
            <a:off x="3429000" y="2133600"/>
            <a:ext cx="0" cy="16002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5" name="Text Box 52">
            <a:extLst>
              <a:ext uri="{FF2B5EF4-FFF2-40B4-BE49-F238E27FC236}">
                <a16:creationId xmlns:a16="http://schemas.microsoft.com/office/drawing/2014/main" id="{1EDCF320-8929-DD07-8C02-547A4B43634C}"/>
              </a:ext>
            </a:extLst>
          </p:cNvPr>
          <p:cNvSpPr txBox="1">
            <a:spLocks noChangeArrowheads="1"/>
          </p:cNvSpPr>
          <p:nvPr/>
        </p:nvSpPr>
        <p:spPr bwMode="auto">
          <a:xfrm>
            <a:off x="228600" y="2743200"/>
            <a:ext cx="106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Awareness</a:t>
            </a:r>
            <a:endParaRPr lang="en-US" altLang="en-US">
              <a:latin typeface="Helvetica" pitchFamily="2" charset="0"/>
            </a:endParaRPr>
          </a:p>
        </p:txBody>
      </p:sp>
      <p:sp>
        <p:nvSpPr>
          <p:cNvPr id="55316" name="Text Box 53">
            <a:extLst>
              <a:ext uri="{FF2B5EF4-FFF2-40B4-BE49-F238E27FC236}">
                <a16:creationId xmlns:a16="http://schemas.microsoft.com/office/drawing/2014/main" id="{5E42E5FD-432E-592A-2D90-74BB00DDF3A0}"/>
              </a:ext>
            </a:extLst>
          </p:cNvPr>
          <p:cNvSpPr txBox="1">
            <a:spLocks noChangeArrowheads="1"/>
          </p:cNvSpPr>
          <p:nvPr/>
        </p:nvSpPr>
        <p:spPr bwMode="auto">
          <a:xfrm>
            <a:off x="1676400" y="2590800"/>
            <a:ext cx="11826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Terms &amp;</a:t>
            </a:r>
          </a:p>
          <a:p>
            <a:r>
              <a:rPr lang="en-US" altLang="en-US" sz="1400">
                <a:latin typeface="Helvetica" pitchFamily="2" charset="0"/>
              </a:rPr>
              <a:t>Concepts of </a:t>
            </a:r>
          </a:p>
          <a:p>
            <a:r>
              <a:rPr lang="en-US" altLang="en-US" sz="1400">
                <a:latin typeface="Helvetica" pitchFamily="2" charset="0"/>
              </a:rPr>
              <a:t>Transition</a:t>
            </a:r>
            <a:endParaRPr lang="en-US" altLang="en-US">
              <a:latin typeface="Helvetica" pitchFamily="2" charset="0"/>
            </a:endParaRPr>
          </a:p>
        </p:txBody>
      </p:sp>
      <p:sp>
        <p:nvSpPr>
          <p:cNvPr id="55317" name="Text Box 54">
            <a:extLst>
              <a:ext uri="{FF2B5EF4-FFF2-40B4-BE49-F238E27FC236}">
                <a16:creationId xmlns:a16="http://schemas.microsoft.com/office/drawing/2014/main" id="{C46ED608-E79C-6F37-76E7-510F721927D9}"/>
              </a:ext>
            </a:extLst>
          </p:cNvPr>
          <p:cNvSpPr txBox="1">
            <a:spLocks noChangeArrowheads="1"/>
          </p:cNvSpPr>
          <p:nvPr/>
        </p:nvSpPr>
        <p:spPr bwMode="auto">
          <a:xfrm>
            <a:off x="3048000" y="4351338"/>
            <a:ext cx="96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Transition</a:t>
            </a:r>
          </a:p>
          <a:p>
            <a:r>
              <a:rPr lang="en-US" altLang="en-US" sz="1400">
                <a:latin typeface="Helvetica" pitchFamily="2" charset="0"/>
              </a:rPr>
              <a:t>Goals</a:t>
            </a:r>
            <a:endParaRPr lang="en-US" altLang="en-US">
              <a:latin typeface="Helvetica" pitchFamily="2" charset="0"/>
            </a:endParaRPr>
          </a:p>
        </p:txBody>
      </p:sp>
      <p:sp>
        <p:nvSpPr>
          <p:cNvPr id="55318" name="Text Box 55">
            <a:extLst>
              <a:ext uri="{FF2B5EF4-FFF2-40B4-BE49-F238E27FC236}">
                <a16:creationId xmlns:a16="http://schemas.microsoft.com/office/drawing/2014/main" id="{8C81CED1-8265-B57E-7500-6FE5A8ACBB04}"/>
              </a:ext>
            </a:extLst>
          </p:cNvPr>
          <p:cNvSpPr txBox="1">
            <a:spLocks noChangeArrowheads="1"/>
          </p:cNvSpPr>
          <p:nvPr/>
        </p:nvSpPr>
        <p:spPr bwMode="auto">
          <a:xfrm>
            <a:off x="1600200" y="4275138"/>
            <a:ext cx="117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Vision for</a:t>
            </a:r>
          </a:p>
          <a:p>
            <a:r>
              <a:rPr lang="en-US" altLang="en-US" sz="1400">
                <a:latin typeface="Helvetica" pitchFamily="2" charset="0"/>
              </a:rPr>
              <a:t>Employment</a:t>
            </a:r>
            <a:endParaRPr lang="en-US" altLang="en-US">
              <a:solidFill>
                <a:schemeClr val="accent1"/>
              </a:solidFill>
              <a:latin typeface="Helvetica" pitchFamily="2" charset="0"/>
            </a:endParaRPr>
          </a:p>
        </p:txBody>
      </p:sp>
      <p:sp>
        <p:nvSpPr>
          <p:cNvPr id="55319" name="Text Box 56">
            <a:extLst>
              <a:ext uri="{FF2B5EF4-FFF2-40B4-BE49-F238E27FC236}">
                <a16:creationId xmlns:a16="http://schemas.microsoft.com/office/drawing/2014/main" id="{BBEE4038-1457-F076-9B4E-2B82705A3501}"/>
              </a:ext>
            </a:extLst>
          </p:cNvPr>
          <p:cNvSpPr txBox="1">
            <a:spLocks noChangeArrowheads="1"/>
          </p:cNvSpPr>
          <p:nvPr/>
        </p:nvSpPr>
        <p:spPr bwMode="auto">
          <a:xfrm>
            <a:off x="4191000" y="4198938"/>
            <a:ext cx="9255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Vision for</a:t>
            </a:r>
          </a:p>
          <a:p>
            <a:r>
              <a:rPr lang="en-US" altLang="en-US" sz="1400">
                <a:latin typeface="Helvetica" pitchFamily="2" charset="0"/>
              </a:rPr>
              <a:t>Adult</a:t>
            </a:r>
          </a:p>
          <a:p>
            <a:r>
              <a:rPr lang="en-US" altLang="en-US" sz="1400">
                <a:latin typeface="Helvetica" pitchFamily="2" charset="0"/>
              </a:rPr>
              <a:t>Living</a:t>
            </a:r>
            <a:endParaRPr lang="en-US" altLang="en-US">
              <a:solidFill>
                <a:schemeClr val="accent1"/>
              </a:solidFill>
              <a:latin typeface="Helvetica" pitchFamily="2" charset="0"/>
            </a:endParaRPr>
          </a:p>
        </p:txBody>
      </p:sp>
      <p:sp>
        <p:nvSpPr>
          <p:cNvPr id="55320" name="Text Box 57">
            <a:extLst>
              <a:ext uri="{FF2B5EF4-FFF2-40B4-BE49-F238E27FC236}">
                <a16:creationId xmlns:a16="http://schemas.microsoft.com/office/drawing/2014/main" id="{397A530B-F3E5-08CD-BF5B-6EAADFE42A6D}"/>
              </a:ext>
            </a:extLst>
          </p:cNvPr>
          <p:cNvSpPr txBox="1">
            <a:spLocks noChangeArrowheads="1"/>
          </p:cNvSpPr>
          <p:nvPr/>
        </p:nvSpPr>
        <p:spPr bwMode="auto">
          <a:xfrm>
            <a:off x="2743200" y="5418138"/>
            <a:ext cx="13604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latin typeface="Helvetica" pitchFamily="2" charset="0"/>
              </a:rPr>
              <a:t>Vision for</a:t>
            </a:r>
          </a:p>
          <a:p>
            <a:pPr algn="ctr"/>
            <a:r>
              <a:rPr lang="en-US" altLang="en-US" sz="1400">
                <a:latin typeface="Helvetica" pitchFamily="2" charset="0"/>
              </a:rPr>
              <a:t>Postsecondary</a:t>
            </a:r>
          </a:p>
          <a:p>
            <a:pPr algn="ctr"/>
            <a:r>
              <a:rPr lang="en-US" altLang="en-US" sz="1400">
                <a:latin typeface="Helvetica" pitchFamily="2" charset="0"/>
              </a:rPr>
              <a:t>Education</a:t>
            </a:r>
            <a:endParaRPr lang="en-US" altLang="en-US">
              <a:latin typeface="Helvetica" pitchFamily="2" charset="0"/>
            </a:endParaRPr>
          </a:p>
        </p:txBody>
      </p:sp>
      <p:sp>
        <p:nvSpPr>
          <p:cNvPr id="55321" name="Text Box 58">
            <a:extLst>
              <a:ext uri="{FF2B5EF4-FFF2-40B4-BE49-F238E27FC236}">
                <a16:creationId xmlns:a16="http://schemas.microsoft.com/office/drawing/2014/main" id="{EE65A4EE-8CDB-EC69-63FF-C2AA0D8029B4}"/>
              </a:ext>
            </a:extLst>
          </p:cNvPr>
          <p:cNvSpPr txBox="1">
            <a:spLocks noChangeArrowheads="1"/>
          </p:cNvSpPr>
          <p:nvPr/>
        </p:nvSpPr>
        <p:spPr bwMode="auto">
          <a:xfrm>
            <a:off x="4191000" y="2667000"/>
            <a:ext cx="955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Course of</a:t>
            </a:r>
          </a:p>
          <a:p>
            <a:r>
              <a:rPr lang="en-US" altLang="en-US" sz="1400">
                <a:latin typeface="Helvetica" pitchFamily="2" charset="0"/>
              </a:rPr>
              <a:t>Study</a:t>
            </a:r>
            <a:endParaRPr lang="en-US" altLang="en-US">
              <a:latin typeface="Helvetica" pitchFamily="2" charset="0"/>
            </a:endParaRPr>
          </a:p>
        </p:txBody>
      </p:sp>
      <p:sp>
        <p:nvSpPr>
          <p:cNvPr id="55322" name="Text Box 59">
            <a:extLst>
              <a:ext uri="{FF2B5EF4-FFF2-40B4-BE49-F238E27FC236}">
                <a16:creationId xmlns:a16="http://schemas.microsoft.com/office/drawing/2014/main" id="{524FF878-B838-BE24-3CAA-8489462E02AA}"/>
              </a:ext>
            </a:extLst>
          </p:cNvPr>
          <p:cNvSpPr txBox="1">
            <a:spLocks noChangeArrowheads="1"/>
          </p:cNvSpPr>
          <p:nvPr/>
        </p:nvSpPr>
        <p:spPr bwMode="auto">
          <a:xfrm>
            <a:off x="5562600" y="25146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Connecting with</a:t>
            </a:r>
          </a:p>
          <a:p>
            <a:r>
              <a:rPr lang="en-US" altLang="en-US" sz="1400">
                <a:latin typeface="Helvetica" pitchFamily="2" charset="0"/>
              </a:rPr>
              <a:t>Adult Support</a:t>
            </a:r>
          </a:p>
          <a:p>
            <a:r>
              <a:rPr lang="en-US" altLang="en-US" sz="1400">
                <a:latin typeface="Helvetica" pitchFamily="2" charset="0"/>
              </a:rPr>
              <a:t>Services</a:t>
            </a:r>
            <a:endParaRPr lang="en-US" altLang="en-US">
              <a:latin typeface="Helvetica" pitchFamily="2" charset="0"/>
            </a:endParaRPr>
          </a:p>
        </p:txBody>
      </p:sp>
      <p:sp>
        <p:nvSpPr>
          <p:cNvPr id="55323" name="Text Box 60">
            <a:extLst>
              <a:ext uri="{FF2B5EF4-FFF2-40B4-BE49-F238E27FC236}">
                <a16:creationId xmlns:a16="http://schemas.microsoft.com/office/drawing/2014/main" id="{6FD61960-E6AC-F798-F328-14F8E175768F}"/>
              </a:ext>
            </a:extLst>
          </p:cNvPr>
          <p:cNvSpPr txBox="1">
            <a:spLocks noChangeArrowheads="1"/>
          </p:cNvSpPr>
          <p:nvPr/>
        </p:nvSpPr>
        <p:spPr bwMode="auto">
          <a:xfrm>
            <a:off x="7010400" y="2667000"/>
            <a:ext cx="1295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Summary of</a:t>
            </a:r>
          </a:p>
          <a:p>
            <a:r>
              <a:rPr lang="en-US" altLang="en-US" sz="1400">
                <a:latin typeface="Helvetica" pitchFamily="2" charset="0"/>
              </a:rPr>
              <a:t>Performance</a:t>
            </a:r>
          </a:p>
          <a:p>
            <a:endParaRPr lang="en-US" altLang="en-US" sz="1400">
              <a:latin typeface="Helvetica" pitchFamily="2" charset="0"/>
            </a:endParaRPr>
          </a:p>
          <a:p>
            <a:endParaRPr lang="en-US" altLang="en-US">
              <a:latin typeface="Helvetica" pitchFamily="2" charset="0"/>
            </a:endParaRPr>
          </a:p>
        </p:txBody>
      </p:sp>
      <p:sp>
        <p:nvSpPr>
          <p:cNvPr id="55324" name="Text Box 61">
            <a:extLst>
              <a:ext uri="{FF2B5EF4-FFF2-40B4-BE49-F238E27FC236}">
                <a16:creationId xmlns:a16="http://schemas.microsoft.com/office/drawing/2014/main" id="{88679D8A-47A3-F40E-E457-08025C688385}"/>
              </a:ext>
            </a:extLst>
          </p:cNvPr>
          <p:cNvSpPr txBox="1">
            <a:spLocks noChangeArrowheads="1"/>
          </p:cNvSpPr>
          <p:nvPr/>
        </p:nvSpPr>
        <p:spPr bwMode="auto">
          <a:xfrm>
            <a:off x="2193925" y="1235075"/>
            <a:ext cx="2600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latin typeface="Helvetica" pitchFamily="2" charset="0"/>
              </a:rPr>
              <a:t>What’s Next?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a:extLst>
              <a:ext uri="{FF2B5EF4-FFF2-40B4-BE49-F238E27FC236}">
                <a16:creationId xmlns:a16="http://schemas.microsoft.com/office/drawing/2014/main" id="{6AA32C4E-CE82-BDC2-4BBB-20E6419858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9F84CE-A695-C94C-B29C-5B864FFAFA9B}" type="slidenum">
              <a:rPr lang="en-US" altLang="en-US" sz="1400"/>
              <a:pPr/>
              <a:t>5</a:t>
            </a:fld>
            <a:endParaRPr lang="en-US" altLang="en-US" sz="1400"/>
          </a:p>
        </p:txBody>
      </p:sp>
      <p:sp>
        <p:nvSpPr>
          <p:cNvPr id="7171" name="Rectangle 2">
            <a:extLst>
              <a:ext uri="{FF2B5EF4-FFF2-40B4-BE49-F238E27FC236}">
                <a16:creationId xmlns:a16="http://schemas.microsoft.com/office/drawing/2014/main" id="{22CFD231-82E8-EA70-3B0E-84B672DCA738}"/>
              </a:ext>
            </a:extLst>
          </p:cNvPr>
          <p:cNvSpPr>
            <a:spLocks noGrp="1" noChangeArrowheads="1"/>
          </p:cNvSpPr>
          <p:nvPr>
            <p:ph type="title"/>
          </p:nvPr>
        </p:nvSpPr>
        <p:spPr bwMode="auto">
          <a:xfrm>
            <a:off x="0" y="1143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Transition Journey…continued</a:t>
            </a:r>
            <a:endParaRPr lang="en-US" altLang="en-US"/>
          </a:p>
        </p:txBody>
      </p:sp>
      <p:sp>
        <p:nvSpPr>
          <p:cNvPr id="7172" name="Rectangle 3">
            <a:extLst>
              <a:ext uri="{FF2B5EF4-FFF2-40B4-BE49-F238E27FC236}">
                <a16:creationId xmlns:a16="http://schemas.microsoft.com/office/drawing/2014/main" id="{2B2D6468-D2E2-9999-2BD1-E430C963FF3F}"/>
              </a:ext>
            </a:extLst>
          </p:cNvPr>
          <p:cNvSpPr>
            <a:spLocks noGrp="1" noChangeArrowheads="1"/>
          </p:cNvSpPr>
          <p:nvPr>
            <p:ph type="body" sz="half" idx="1"/>
          </p:nvPr>
        </p:nvSpPr>
        <p:spPr/>
        <p:txBody>
          <a:bodyPr/>
          <a:lstStyle/>
          <a:p>
            <a:pPr eaLnBrk="1" hangingPunct="1">
              <a:lnSpc>
                <a:spcPct val="90000"/>
              </a:lnSpc>
              <a:buFontTx/>
              <a:buNone/>
            </a:pPr>
            <a:r>
              <a:rPr lang="en-US" altLang="en-US"/>
              <a:t>In Transition Terms and Concepts you learned:</a:t>
            </a:r>
            <a:endParaRPr lang="en-US" altLang="en-US" sz="2800"/>
          </a:p>
          <a:p>
            <a:pPr eaLnBrk="1" hangingPunct="1">
              <a:lnSpc>
                <a:spcPct val="90000"/>
              </a:lnSpc>
            </a:pPr>
            <a:r>
              <a:rPr lang="en-US" altLang="en-US" sz="2800"/>
              <a:t>concepts and terms used to discuss your post-high school plans.</a:t>
            </a:r>
          </a:p>
          <a:p>
            <a:pPr eaLnBrk="1" hangingPunct="1">
              <a:lnSpc>
                <a:spcPct val="90000"/>
              </a:lnSpc>
            </a:pPr>
            <a:r>
              <a:rPr lang="en-US" altLang="en-US" sz="2800"/>
              <a:t>about the transition planning process.</a:t>
            </a:r>
          </a:p>
        </p:txBody>
      </p:sp>
      <p:sp>
        <p:nvSpPr>
          <p:cNvPr id="7173" name="Text Box 11">
            <a:extLst>
              <a:ext uri="{FF2B5EF4-FFF2-40B4-BE49-F238E27FC236}">
                <a16:creationId xmlns:a16="http://schemas.microsoft.com/office/drawing/2014/main" id="{3281B99A-C1B5-1D47-85D8-B3AE04E5C1A9}"/>
              </a:ext>
            </a:extLst>
          </p:cNvPr>
          <p:cNvSpPr txBox="1">
            <a:spLocks noChangeArrowheads="1"/>
          </p:cNvSpPr>
          <p:nvPr/>
        </p:nvSpPr>
        <p:spPr bwMode="auto">
          <a:xfrm>
            <a:off x="1905000" y="6172200"/>
            <a:ext cx="373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pic>
        <p:nvPicPr>
          <p:cNvPr id="7174" name="Picture 14">
            <a:extLst>
              <a:ext uri="{FF2B5EF4-FFF2-40B4-BE49-F238E27FC236}">
                <a16:creationId xmlns:a16="http://schemas.microsoft.com/office/drawing/2014/main" id="{70D8EB93-FEDD-25AF-BD4F-AB290A71E211}"/>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76838" y="1905000"/>
            <a:ext cx="2751137" cy="411480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E5E769F6-FE68-ACFA-1EDF-406CD08433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04BCDA9-1D78-3A45-924C-30113CF70CDA}" type="slidenum">
              <a:rPr lang="en-US" altLang="en-US" sz="1400"/>
              <a:pPr/>
              <a:t>6</a:t>
            </a:fld>
            <a:endParaRPr lang="en-US" altLang="en-US" sz="1400"/>
          </a:p>
        </p:txBody>
      </p:sp>
      <p:sp>
        <p:nvSpPr>
          <p:cNvPr id="8195" name="Rectangle 2">
            <a:extLst>
              <a:ext uri="{FF2B5EF4-FFF2-40B4-BE49-F238E27FC236}">
                <a16:creationId xmlns:a16="http://schemas.microsoft.com/office/drawing/2014/main" id="{BAF8A876-9460-41F6-FFED-33999AAC58D6}"/>
              </a:ext>
            </a:extLst>
          </p:cNvPr>
          <p:cNvSpPr>
            <a:spLocks noGrp="1" noChangeArrowheads="1"/>
          </p:cNvSpPr>
          <p:nvPr>
            <p:ph type="title"/>
          </p:nvPr>
        </p:nvSpPr>
        <p:spPr bwMode="auto">
          <a:xfrm>
            <a:off x="457200" y="13716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Employment</a:t>
            </a:r>
          </a:p>
        </p:txBody>
      </p:sp>
      <p:sp>
        <p:nvSpPr>
          <p:cNvPr id="8196" name="Rectangle 3">
            <a:extLst>
              <a:ext uri="{FF2B5EF4-FFF2-40B4-BE49-F238E27FC236}">
                <a16:creationId xmlns:a16="http://schemas.microsoft.com/office/drawing/2014/main" id="{9320B3BA-ACBC-BBED-AFC8-8042316186B6}"/>
              </a:ext>
            </a:extLst>
          </p:cNvPr>
          <p:cNvSpPr>
            <a:spLocks noGrp="1" noChangeArrowheads="1"/>
          </p:cNvSpPr>
          <p:nvPr>
            <p:ph type="body" idx="1"/>
          </p:nvPr>
        </p:nvSpPr>
        <p:spPr>
          <a:xfrm>
            <a:off x="685800" y="2286000"/>
            <a:ext cx="7772400" cy="4114800"/>
          </a:xfrm>
        </p:spPr>
        <p:txBody>
          <a:bodyPr/>
          <a:lstStyle/>
          <a:p>
            <a:pPr eaLnBrk="1" hangingPunct="1">
              <a:lnSpc>
                <a:spcPct val="90000"/>
              </a:lnSpc>
            </a:pPr>
            <a:r>
              <a:rPr lang="en-US" altLang="en-US"/>
              <a:t>This lesson will help you to identify, talk with others about, and record your employment preferences, interests, strengths and needs.</a:t>
            </a:r>
          </a:p>
          <a:p>
            <a:pPr eaLnBrk="1" hangingPunct="1">
              <a:lnSpc>
                <a:spcPct val="90000"/>
              </a:lnSpc>
            </a:pPr>
            <a:r>
              <a:rPr lang="en-US" altLang="en-US"/>
              <a:t>Your employment vision will become clearer as you develop plans with your family, teachers, and other people who you respect.</a:t>
            </a:r>
            <a:endParaRPr lang="en-US" altLang="en-US" sz="2800"/>
          </a:p>
          <a:p>
            <a:pPr eaLnBrk="1" hangingPunct="1">
              <a:lnSpc>
                <a:spcPct val="90000"/>
              </a:lnSpc>
            </a:pPr>
            <a:endParaRPr lang="en-US" altLang="en-US" sz="2800"/>
          </a:p>
          <a:p>
            <a:pPr lvl="1" eaLnBrk="1" hangingPunct="1">
              <a:lnSpc>
                <a:spcPct val="90000"/>
              </a:lnSpc>
            </a:pPr>
            <a:endParaRPr lang="en-US"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AE87C37C-C5DA-45CC-D4D9-AF274985E6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7CFB4F-F0DB-C943-9CE0-1ACB63B98ABA}" type="slidenum">
              <a:rPr lang="en-US" altLang="en-US" sz="1400"/>
              <a:pPr/>
              <a:t>7</a:t>
            </a:fld>
            <a:endParaRPr lang="en-US" altLang="en-US" sz="1400"/>
          </a:p>
        </p:txBody>
      </p:sp>
      <p:sp>
        <p:nvSpPr>
          <p:cNvPr id="9219" name="Text Box 2">
            <a:extLst>
              <a:ext uri="{FF2B5EF4-FFF2-40B4-BE49-F238E27FC236}">
                <a16:creationId xmlns:a16="http://schemas.microsoft.com/office/drawing/2014/main" id="{C1983964-83BB-7670-B2F5-7AD1CBB28F0E}"/>
              </a:ext>
            </a:extLst>
          </p:cNvPr>
          <p:cNvSpPr txBox="1">
            <a:spLocks noChangeArrowheads="1"/>
          </p:cNvSpPr>
          <p:nvPr>
            <p:ph type="title"/>
          </p:nvPr>
        </p:nvSpPr>
        <p:spPr bwMode="auto">
          <a:xfrm>
            <a:off x="304800" y="1066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altLang="en-US" sz="3200">
                <a:solidFill>
                  <a:schemeClr val="tx1"/>
                </a:solidFill>
              </a:rPr>
              <a:t>Imagine…</a:t>
            </a:r>
            <a:endParaRPr lang="en-US" altLang="en-US" sz="3200">
              <a:solidFill>
                <a:schemeClr val="bg1"/>
              </a:solidFill>
            </a:endParaRPr>
          </a:p>
        </p:txBody>
      </p:sp>
      <p:sp>
        <p:nvSpPr>
          <p:cNvPr id="9220" name="Text Box 3">
            <a:extLst>
              <a:ext uri="{FF2B5EF4-FFF2-40B4-BE49-F238E27FC236}">
                <a16:creationId xmlns:a16="http://schemas.microsoft.com/office/drawing/2014/main" id="{C892A7A1-E385-62D9-626B-ECFBF4051ADB}"/>
              </a:ext>
            </a:extLst>
          </p:cNvPr>
          <p:cNvSpPr>
            <a:spLocks noGrp="1" noChangeArrowheads="1"/>
          </p:cNvSpPr>
          <p:nvPr>
            <p:ph type="body" sz="half" idx="1"/>
          </p:nvPr>
        </p:nvSpPr>
        <p:spPr>
          <a:noFill/>
        </p:spPr>
        <p:txBody>
          <a:bodyPr/>
          <a:lstStyle/>
          <a:p>
            <a:pPr>
              <a:spcBef>
                <a:spcPct val="0"/>
              </a:spcBef>
              <a:buFontTx/>
              <a:buNone/>
            </a:pPr>
            <a:r>
              <a:rPr lang="en-US" altLang="en-US">
                <a:solidFill>
                  <a:schemeClr val="tx2"/>
                </a:solidFill>
              </a:rPr>
              <a:t>You just graduated from high school.</a:t>
            </a:r>
          </a:p>
        </p:txBody>
      </p:sp>
      <p:sp>
        <p:nvSpPr>
          <p:cNvPr id="9221" name="Rectangle 4">
            <a:extLst>
              <a:ext uri="{FF2B5EF4-FFF2-40B4-BE49-F238E27FC236}">
                <a16:creationId xmlns:a16="http://schemas.microsoft.com/office/drawing/2014/main" id="{536E3B7F-9684-F7EF-9E8D-AD6C729BD087}"/>
              </a:ext>
            </a:extLst>
          </p:cNvPr>
          <p:cNvSpPr>
            <a:spLocks noChangeArrowheads="1"/>
          </p:cNvSpPr>
          <p:nvPr/>
        </p:nvSpPr>
        <p:spPr bwMode="auto">
          <a:xfrm>
            <a:off x="609600" y="3124200"/>
            <a:ext cx="3733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US" altLang="en-US" sz="2800">
                <a:solidFill>
                  <a:schemeClr val="tx2"/>
                </a:solidFill>
              </a:rPr>
              <a:t>What are you going to do now?</a:t>
            </a:r>
          </a:p>
          <a:p>
            <a:pPr>
              <a:buFont typeface="Arial" panose="020B0604020202020204" pitchFamily="34" charset="0"/>
              <a:buChar char="•"/>
            </a:pPr>
            <a:r>
              <a:rPr lang="en-US" altLang="en-US" sz="2800">
                <a:solidFill>
                  <a:schemeClr val="tx2"/>
                </a:solidFill>
              </a:rPr>
              <a:t>Where are you going to live?</a:t>
            </a:r>
            <a:r>
              <a:rPr lang="en-US" altLang="en-US">
                <a:solidFill>
                  <a:schemeClr val="tx2"/>
                </a:solidFill>
              </a:rPr>
              <a:t> </a:t>
            </a:r>
          </a:p>
          <a:p>
            <a:pPr>
              <a:buFont typeface="Arial" panose="020B0604020202020204" pitchFamily="34" charset="0"/>
              <a:buChar char="•"/>
            </a:pPr>
            <a:r>
              <a:rPr lang="en-US" altLang="en-US" sz="2800">
                <a:solidFill>
                  <a:schemeClr val="tx2"/>
                </a:solidFill>
              </a:rPr>
              <a:t>What kind of job do you want?</a:t>
            </a:r>
            <a:r>
              <a:rPr lang="en-US" altLang="en-US">
                <a:solidFill>
                  <a:schemeClr val="tx2"/>
                </a:solidFill>
              </a:rPr>
              <a:t> </a:t>
            </a:r>
          </a:p>
        </p:txBody>
      </p:sp>
      <p:sp>
        <p:nvSpPr>
          <p:cNvPr id="9222" name="Rectangle 5">
            <a:extLst>
              <a:ext uri="{FF2B5EF4-FFF2-40B4-BE49-F238E27FC236}">
                <a16:creationId xmlns:a16="http://schemas.microsoft.com/office/drawing/2014/main" id="{CEA5EFC2-2818-27AB-C6FE-B77FF220A752}"/>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pic>
        <p:nvPicPr>
          <p:cNvPr id="9223" name="Picture 13" descr="19288777">
            <a:extLst>
              <a:ext uri="{FF2B5EF4-FFF2-40B4-BE49-F238E27FC236}">
                <a16:creationId xmlns:a16="http://schemas.microsoft.com/office/drawing/2014/main" id="{71972354-EFC3-C207-9B1C-A90A52A49B12}"/>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209800"/>
            <a:ext cx="3810000" cy="30194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D46C97E4-A5A3-BA03-5CA7-747546645A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C5E998-CF68-BA45-9018-5A5F145AEEED}" type="slidenum">
              <a:rPr lang="en-US" altLang="en-US" sz="1400"/>
              <a:pPr/>
              <a:t>8</a:t>
            </a:fld>
            <a:endParaRPr lang="en-US" altLang="en-US" sz="1400"/>
          </a:p>
        </p:txBody>
      </p:sp>
      <p:sp>
        <p:nvSpPr>
          <p:cNvPr id="10243" name="Rectangle 2">
            <a:extLst>
              <a:ext uri="{FF2B5EF4-FFF2-40B4-BE49-F238E27FC236}">
                <a16:creationId xmlns:a16="http://schemas.microsoft.com/office/drawing/2014/main" id="{66FA0ED3-E9E7-66EA-E14B-F5B348389933}"/>
              </a:ext>
            </a:extLst>
          </p:cNvPr>
          <p:cNvSpPr>
            <a:spLocks noGrp="1" noChangeArrowheads="1"/>
          </p:cNvSpPr>
          <p:nvPr>
            <p:ph type="title"/>
          </p:nvPr>
        </p:nvSpPr>
        <p:spPr bwMode="auto">
          <a:xfrm>
            <a:off x="381000" y="1600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Employment</a:t>
            </a:r>
          </a:p>
        </p:txBody>
      </p:sp>
      <p:sp>
        <p:nvSpPr>
          <p:cNvPr id="10244" name="Rectangle 3">
            <a:extLst>
              <a:ext uri="{FF2B5EF4-FFF2-40B4-BE49-F238E27FC236}">
                <a16:creationId xmlns:a16="http://schemas.microsoft.com/office/drawing/2014/main" id="{BADB4261-6270-2F5F-647B-DE833CB58C98}"/>
              </a:ext>
            </a:extLst>
          </p:cNvPr>
          <p:cNvSpPr>
            <a:spLocks noGrp="1" noChangeArrowheads="1"/>
          </p:cNvSpPr>
          <p:nvPr>
            <p:ph type="body" idx="1"/>
          </p:nvPr>
        </p:nvSpPr>
        <p:spPr>
          <a:xfrm>
            <a:off x="685800" y="2133600"/>
            <a:ext cx="7772400" cy="4114800"/>
          </a:xfrm>
        </p:spPr>
        <p:txBody>
          <a:bodyPr/>
          <a:lstStyle/>
          <a:p>
            <a:pPr eaLnBrk="1" hangingPunct="1"/>
            <a:endParaRPr lang="en-US" altLang="en-US"/>
          </a:p>
          <a:p>
            <a:pPr eaLnBrk="1" hangingPunct="1">
              <a:buFontTx/>
              <a:buNone/>
            </a:pPr>
            <a:r>
              <a:rPr lang="en-US" altLang="en-US"/>
              <a:t>Your dream job to earn money so you can help others, feel good about yourself, live where you want, and have fun.  </a:t>
            </a:r>
          </a:p>
          <a:p>
            <a:pPr eaLnBrk="1" hangingPunct="1"/>
            <a:r>
              <a:rPr lang="en-US" altLang="en-US" i="1"/>
              <a:t>Your family may have a vision for what kind of job you might do. </a:t>
            </a:r>
            <a:endParaRPr lang="en-US" altLang="en-US"/>
          </a:p>
        </p:txBody>
      </p:sp>
    </p:spTree>
  </p:cSld>
  <p:clrMapOvr>
    <a:masterClrMapping/>
  </p:clrMapOvr>
</p:sld>
</file>

<file path=ppt/theme/theme1.xml><?xml version="1.0" encoding="utf-8"?>
<a:theme xmlns:a="http://schemas.openxmlformats.org/drawingml/2006/main" name="SD-TP">
  <a:themeElements>
    <a:clrScheme name="SD-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T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SD-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T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T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T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T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T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T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T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T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T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T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T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3102</Words>
  <Application>Microsoft Macintosh PowerPoint</Application>
  <PresentationFormat>On-screen Show (4:3)</PresentationFormat>
  <Paragraphs>611</Paragraphs>
  <Slides>53</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ＭＳ Ｐゴシック</vt:lpstr>
      <vt:lpstr>Arial Black</vt:lpstr>
      <vt:lpstr>Helvetica</vt:lpstr>
      <vt:lpstr>Wingdings</vt:lpstr>
      <vt:lpstr>Times</vt:lpstr>
      <vt:lpstr>SD-TP</vt:lpstr>
      <vt:lpstr>PowerPoint Presentation</vt:lpstr>
      <vt:lpstr>Gathering Input</vt:lpstr>
      <vt:lpstr>Input Circle</vt:lpstr>
      <vt:lpstr>Transition Journey</vt:lpstr>
      <vt:lpstr>Transition Journey</vt:lpstr>
      <vt:lpstr>Transition Journey…continued</vt:lpstr>
      <vt:lpstr>Vision for Employment</vt:lpstr>
      <vt:lpstr>Imagine…</vt:lpstr>
      <vt:lpstr>Vision for Employment</vt:lpstr>
      <vt:lpstr>What did you want to be:</vt:lpstr>
      <vt:lpstr>Homework Activity</vt:lpstr>
      <vt:lpstr>Vision for Employment</vt:lpstr>
      <vt:lpstr>Vision for Employment</vt:lpstr>
      <vt:lpstr>Vision for Employment</vt:lpstr>
      <vt:lpstr>Vision for Employment</vt:lpstr>
      <vt:lpstr>Vision for Employment</vt:lpstr>
      <vt:lpstr>Vision for Employment</vt:lpstr>
      <vt:lpstr>What do you need from your family?   What does your family need from you?</vt:lpstr>
      <vt:lpstr>Transition IEP</vt:lpstr>
      <vt:lpstr>How do you know what your employment-related preferences, interests, strengths and needs are?</vt:lpstr>
      <vt:lpstr>Transition Assessment for Employment</vt:lpstr>
      <vt:lpstr>Assessment</vt:lpstr>
      <vt:lpstr>Functional Vocational Evaluation</vt:lpstr>
      <vt:lpstr>Present Levels Section </vt:lpstr>
      <vt:lpstr>PowerPoint Presentation</vt:lpstr>
      <vt:lpstr>Activity: Putting it all Together</vt:lpstr>
      <vt:lpstr>Input Circle</vt:lpstr>
      <vt:lpstr>Input Circles</vt:lpstr>
      <vt:lpstr>Case Study 1</vt:lpstr>
      <vt:lpstr>Employment Interests</vt:lpstr>
      <vt:lpstr>Employment Interests</vt:lpstr>
      <vt:lpstr>Employment Interests</vt:lpstr>
      <vt:lpstr>Employment Interests</vt:lpstr>
      <vt:lpstr>Employment Strengths</vt:lpstr>
      <vt:lpstr>Employment Strengths</vt:lpstr>
      <vt:lpstr>Employment Strengths</vt:lpstr>
      <vt:lpstr>Employment Strengths</vt:lpstr>
      <vt:lpstr>Employment Needs</vt:lpstr>
      <vt:lpstr>Employment Needs</vt:lpstr>
      <vt:lpstr>Employment Needs</vt:lpstr>
      <vt:lpstr>Employment Needs - Summary</vt:lpstr>
      <vt:lpstr>Employment Vision - Statement</vt:lpstr>
      <vt:lpstr>Activity: Write your own Vision for Employment using the Input Circles</vt:lpstr>
      <vt:lpstr>Activity:Teacher Input</vt:lpstr>
      <vt:lpstr>Activity:  Interests, Strengths &amp; Needs Summary Statements</vt:lpstr>
      <vt:lpstr>Interests Summary Statement</vt:lpstr>
      <vt:lpstr>Strengths Summary Statement</vt:lpstr>
      <vt:lpstr>Needs Summary Statement</vt:lpstr>
      <vt:lpstr>Vision for Employment Statement</vt:lpstr>
      <vt:lpstr>Share Employment Vision</vt:lpstr>
      <vt:lpstr>Homework </vt:lpstr>
      <vt:lpstr>PowerPoint Presentation</vt:lpstr>
      <vt:lpstr>PowerPoint Presentation</vt:lpstr>
    </vt:vector>
  </TitlesOfParts>
  <Company>Zarrow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Gathering Input</dc:title>
  <cp:lastModifiedBy>Wicker, Melissa</cp:lastModifiedBy>
  <cp:revision>8</cp:revision>
  <dcterms:modified xsi:type="dcterms:W3CDTF">2023-09-07T21:12:56Z</dcterms:modified>
</cp:coreProperties>
</file>