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m4a" ContentType="audi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79"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rrow" initials="" lastIdx="2" clrIdx="0"/>
  <p:cmAuthor id="1" name="Donna Willis" initials="D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38" autoAdjust="0"/>
  </p:normalViewPr>
  <p:slideViewPr>
    <p:cSldViewPr snapToGrid="0" snapToObjects="1">
      <p:cViewPr varScale="1">
        <p:scale>
          <a:sx n="104" d="100"/>
          <a:sy n="104" d="100"/>
        </p:scale>
        <p:origin x="-24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55A33A-57C6-8540-9FC4-998FB1987289}" type="datetimeFigureOut">
              <a:rPr lang="en-US" smtClean="0"/>
              <a:t>9/15/14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FE7341-F671-1744-AE16-D5B51384D4DC}" type="slidenum">
              <a:rPr lang="en-US" smtClean="0"/>
              <a:t>‹#›</a:t>
            </a:fld>
            <a:endParaRPr lang="en-US"/>
          </a:p>
        </p:txBody>
      </p:sp>
    </p:spTree>
    <p:extLst>
      <p:ext uri="{BB962C8B-B14F-4D97-AF65-F5344CB8AC3E}">
        <p14:creationId xmlns:p14="http://schemas.microsoft.com/office/powerpoint/2010/main" val="9278176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E8B6E4-E9B7-2344-B066-B3D75F9BFF8C}" type="slidenum">
              <a:rPr lang="en-US" smtClean="0"/>
              <a:t>13</a:t>
            </a:fld>
            <a:endParaRPr lang="en-US"/>
          </a:p>
        </p:txBody>
      </p:sp>
    </p:spTree>
    <p:extLst>
      <p:ext uri="{BB962C8B-B14F-4D97-AF65-F5344CB8AC3E}">
        <p14:creationId xmlns:p14="http://schemas.microsoft.com/office/powerpoint/2010/main" val="389402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Drew’s Story:</a:t>
            </a:r>
            <a:r>
              <a:rPr lang="en-US" dirty="0" smtClean="0"/>
              <a:t> </a:t>
            </a:r>
            <a:r>
              <a:rPr lang="en-US" sz="1200" i="1" kern="1200" dirty="0" smtClean="0">
                <a:solidFill>
                  <a:schemeClr val="tx1"/>
                </a:solidFill>
                <a:effectLst/>
                <a:latin typeface="+mn-lt"/>
                <a:ea typeface="+mn-ea"/>
                <a:cs typeface="+mn-cs"/>
              </a:rPr>
              <a:t>Drew is a 28 year old man working for a large company that produces chemicals for pest control services. Drew grew up in a small town in Oklahoma and attended college after high school graduation. Having dyslexia made school difficult for Drew and he often had to work twice as hard as his friends to pass his classes. Drew worked hard and earned a degree in fire safety and protection. During his last semester of college, Drew began applying and interviewing for jobs. He sometimes worried about how dyslexia would affect his future career, but he never considered disclosing his disability during a job interview or after being hired for a job. Drew was excited when he received a job offer and an opportunity to move to a new place.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Drew’s new job required him to supervise a large warehouse containing 16 large chemical tanks and a crew of six people. Each day the crew members would read gauges on the tanks, complete a check list, and take notes about the gauge information which was then given to Drew. He would use the information to calculate the amounts of different ingredients each tank needed to have added. Drew always read the information as soon as it was given to him. If he had questions about the written information, he would ask the crew member to clarify the information before they left his office.</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For the first six months, his new job went well, then the company upgraded the gauge system on the tanks. Drew began receiving computer generated reports via email instead of handwritten reports from crew members. Drew had to read the reports and then email each crew member instructions on the ingredients to be added to each tank.</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new reports Drew received were written in numbers and symbols, which were extremely difficult for him to read because of his dyslexia. Drew had an especially difficult time distinguishing the greater than and less than signs on the report. To make things worse, he no longer had a crew member there to ask clarifying questions—everything was to be completed via email. As a result Drew frequently made mistakes reading the information and in the instructions he gave to his crew. Before long, crew members began to complain to Drew about the mistakes. He was very stressed out about his situation, but decided he would just have to do his best to deal with it if he wanted to keep his job.</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During the first couple of weeks, Drew’s boss was understanding about the mistakes and assumed they would stop once Drew adjusted to the new system. Eventually, the mistakes became dangerous and costly to the company. In one case, Drew’s mistake resulted in an employee receiving chemical burns from mixing the wrong ingredients together as well as ruining thousands of dollars worth of chemicals in the tank. Drew felt terrible and his boss was furious.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next morning, Drew’s boss called him into his office and fired him. He told Drew that he was disappointed with his recent job performance and had expected more from him based on his performance early on with the company. Drew apologized for the problems he had caused and explained that the combination of having dyslexia and the new system had made his once easy job almost impossible. His boss was surprised to hear this, because he never suspected that Drew had any type of disability.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FE7341-F671-1744-AE16-D5B51384D4DC}" type="slidenum">
              <a:rPr lang="en-US" smtClean="0"/>
              <a:t>14</a:t>
            </a:fld>
            <a:endParaRPr lang="en-US"/>
          </a:p>
        </p:txBody>
      </p:sp>
    </p:spTree>
    <p:extLst>
      <p:ext uri="{BB962C8B-B14F-4D97-AF65-F5344CB8AC3E}">
        <p14:creationId xmlns:p14="http://schemas.microsoft.com/office/powerpoint/2010/main" val="1997136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C4AC26-9E7B-F749-BCDA-04E4B233571D}" type="datetimeFigureOut">
              <a:rPr lang="en-US" smtClean="0"/>
              <a:t>9/15/14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6D528-8B43-1043-A9F8-770A42204F2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C4AC26-9E7B-F749-BCDA-04E4B233571D}" type="datetimeFigureOut">
              <a:rPr lang="en-US" smtClean="0"/>
              <a:t>9/15/14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6D528-8B43-1043-A9F8-770A42204F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C4AC26-9E7B-F749-BCDA-04E4B233571D}" type="datetimeFigureOut">
              <a:rPr lang="en-US" smtClean="0"/>
              <a:t>9/15/14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6D528-8B43-1043-A9F8-770A42204F2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C4AC26-9E7B-F749-BCDA-04E4B233571D}" type="datetimeFigureOut">
              <a:rPr lang="en-US" smtClean="0"/>
              <a:t>9/15/14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6D528-8B43-1043-A9F8-770A42204F2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AC4AC26-9E7B-F749-BCDA-04E4B233571D}" type="datetimeFigureOut">
              <a:rPr lang="en-US" smtClean="0"/>
              <a:t>9/15/14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6D528-8B43-1043-A9F8-770A42204F2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C4AC26-9E7B-F749-BCDA-04E4B233571D}" type="datetimeFigureOut">
              <a:rPr lang="en-US" smtClean="0"/>
              <a:t>9/15/14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6D528-8B43-1043-A9F8-770A42204F2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C4AC26-9E7B-F749-BCDA-04E4B233571D}" type="datetimeFigureOut">
              <a:rPr lang="en-US" smtClean="0"/>
              <a:t>9/15/14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B6D528-8B43-1043-A9F8-770A42204F2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C4AC26-9E7B-F749-BCDA-04E4B233571D}" type="datetimeFigureOut">
              <a:rPr lang="en-US" smtClean="0"/>
              <a:t>9/15/14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B6D528-8B43-1043-A9F8-770A42204F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4AC26-9E7B-F749-BCDA-04E4B233571D}" type="datetimeFigureOut">
              <a:rPr lang="en-US" smtClean="0"/>
              <a:t>9/15/14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B6D528-8B43-1043-A9F8-770A42204F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6AC4AC26-9E7B-F749-BCDA-04E4B233571D}" type="datetimeFigureOut">
              <a:rPr lang="en-US" smtClean="0"/>
              <a:t>9/15/14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FB6D528-8B43-1043-A9F8-770A42204F2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C4AC26-9E7B-F749-BCDA-04E4B233571D}" type="datetimeFigureOut">
              <a:rPr lang="en-US" smtClean="0"/>
              <a:t>9/15/14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6D528-8B43-1043-A9F8-770A42204F2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AC4AC26-9E7B-F749-BCDA-04E4B233571D}" type="datetimeFigureOut">
              <a:rPr lang="en-US" smtClean="0"/>
              <a:t>9/15/14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FB6D528-8B43-1043-A9F8-770A42204F2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5.png"/><Relationship Id="rId1" Type="http://schemas.microsoft.com/office/2007/relationships/media" Target="../media/media1.m4a"/><Relationship Id="rId2" Type="http://schemas.openxmlformats.org/officeDocument/2006/relationships/audio" Target="../media/media1.m4a"/></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RwlhUcSGqg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Units 7 &amp; 8: </a:t>
            </a:r>
            <a:endParaRPr lang="en-US" dirty="0"/>
          </a:p>
        </p:txBody>
      </p:sp>
      <p:sp>
        <p:nvSpPr>
          <p:cNvPr id="3" name="Subtitle 2"/>
          <p:cNvSpPr>
            <a:spLocks noGrp="1"/>
          </p:cNvSpPr>
          <p:nvPr>
            <p:ph type="subTitle" idx="1"/>
          </p:nvPr>
        </p:nvSpPr>
        <p:spPr/>
        <p:txBody>
          <a:bodyPr>
            <a:normAutofit fontScale="92500"/>
          </a:bodyPr>
          <a:lstStyle/>
          <a:p>
            <a:r>
              <a:rPr lang="en-US" dirty="0" smtClean="0"/>
              <a:t>Advocating for my needs in &amp; After High School </a:t>
            </a:r>
            <a:endParaRPr lang="en-US" dirty="0"/>
          </a:p>
        </p:txBody>
      </p:sp>
    </p:spTree>
    <p:extLst>
      <p:ext uri="{BB962C8B-B14F-4D97-AF65-F5344CB8AC3E}">
        <p14:creationId xmlns:p14="http://schemas.microsoft.com/office/powerpoint/2010/main" val="3433822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Bell Ringer Activity </a:t>
            </a:r>
            <a:r>
              <a:rPr lang="en-US" dirty="0" smtClean="0"/>
              <a:t>9</a:t>
            </a:r>
            <a:endParaRPr lang="en-US" dirty="0"/>
          </a:p>
        </p:txBody>
      </p:sp>
      <p:sp>
        <p:nvSpPr>
          <p:cNvPr id="8" name="Content Placeholder 7"/>
          <p:cNvSpPr>
            <a:spLocks noGrp="1"/>
          </p:cNvSpPr>
          <p:nvPr>
            <p:ph idx="1"/>
          </p:nvPr>
        </p:nvSpPr>
        <p:spPr>
          <a:xfrm>
            <a:off x="730250" y="914400"/>
            <a:ext cx="7613650" cy="4123267"/>
          </a:xfrm>
        </p:spPr>
        <p:txBody>
          <a:bodyPr>
            <a:normAutofit/>
          </a:bodyPr>
          <a:lstStyle/>
          <a:p>
            <a:r>
              <a:rPr lang="en-US" sz="1800" dirty="0" smtClean="0"/>
              <a:t>Today you will be writing a reflection paragraph over your experience with your teacher. The paragraph should be at least 5 sentences long and answer the following questions:</a:t>
            </a:r>
          </a:p>
          <a:p>
            <a:endParaRPr lang="en-US" sz="1800" dirty="0"/>
          </a:p>
          <a:p>
            <a:r>
              <a:rPr lang="en-US" sz="1800" dirty="0" smtClean="0"/>
              <a:t>1. What went well?</a:t>
            </a:r>
          </a:p>
          <a:p>
            <a:r>
              <a:rPr lang="en-US" sz="1800" dirty="0" smtClean="0"/>
              <a:t>2. What did not go well?</a:t>
            </a:r>
          </a:p>
          <a:p>
            <a:r>
              <a:rPr lang="en-US" sz="1800" dirty="0" smtClean="0"/>
              <a:t>3. What could you have done differently?</a:t>
            </a:r>
          </a:p>
          <a:p>
            <a:endParaRPr lang="en-US" sz="1800" dirty="0"/>
          </a:p>
          <a:p>
            <a:r>
              <a:rPr lang="en-US" sz="1800" dirty="0" smtClean="0"/>
              <a:t>* I am handing out a Teacher Report Form. Get these to your interviewed teacher and ask them to return it back to you or turn it into my box by February 16</a:t>
            </a:r>
            <a:r>
              <a:rPr lang="en-US" sz="1800" baseline="30000" dirty="0" smtClean="0"/>
              <a:t>th</a:t>
            </a:r>
            <a:r>
              <a:rPr lang="en-US" sz="1800" dirty="0" smtClean="0"/>
              <a:t> (4 days over weekend).</a:t>
            </a:r>
          </a:p>
        </p:txBody>
      </p:sp>
    </p:spTree>
    <p:extLst>
      <p:ext uri="{BB962C8B-B14F-4D97-AF65-F5344CB8AC3E}">
        <p14:creationId xmlns:p14="http://schemas.microsoft.com/office/powerpoint/2010/main" val="23082733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Bell Ringer Activity </a:t>
            </a:r>
            <a:r>
              <a:rPr lang="en-US" dirty="0" smtClean="0"/>
              <a:t>10	</a:t>
            </a:r>
            <a:endParaRPr lang="en-US" dirty="0"/>
          </a:p>
        </p:txBody>
      </p:sp>
      <p:sp>
        <p:nvSpPr>
          <p:cNvPr id="3" name="Content Placeholder 2"/>
          <p:cNvSpPr>
            <a:spLocks noGrp="1"/>
          </p:cNvSpPr>
          <p:nvPr>
            <p:ph idx="1"/>
          </p:nvPr>
        </p:nvSpPr>
        <p:spPr/>
        <p:txBody>
          <a:bodyPr>
            <a:normAutofit/>
          </a:bodyPr>
          <a:lstStyle/>
          <a:p>
            <a:r>
              <a:rPr lang="en-US" sz="2000" dirty="0" smtClean="0"/>
              <a:t>Think about your meeting:</a:t>
            </a:r>
          </a:p>
          <a:p>
            <a:endParaRPr lang="en-US" sz="2000" dirty="0"/>
          </a:p>
          <a:p>
            <a:r>
              <a:rPr lang="en-US" sz="2000" dirty="0" smtClean="0"/>
              <a:t>Did the teacher agree with the accommodations you suggested?</a:t>
            </a:r>
          </a:p>
          <a:p>
            <a:endParaRPr lang="en-US" sz="2000" dirty="0"/>
          </a:p>
          <a:p>
            <a:r>
              <a:rPr lang="en-US" sz="2000" dirty="0" smtClean="0"/>
              <a:t>How do you feel about the final result of your meeting?</a:t>
            </a:r>
          </a:p>
          <a:p>
            <a:endParaRPr lang="en-US" sz="2000" dirty="0"/>
          </a:p>
        </p:txBody>
      </p:sp>
    </p:spTree>
    <p:extLst>
      <p:ext uri="{BB962C8B-B14F-4D97-AF65-F5344CB8AC3E}">
        <p14:creationId xmlns:p14="http://schemas.microsoft.com/office/powerpoint/2010/main" val="17918551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Bell Ringer Activity </a:t>
            </a:r>
            <a:r>
              <a:rPr lang="en-US" dirty="0" smtClean="0"/>
              <a:t>11</a:t>
            </a:r>
            <a:endParaRPr lang="en-US" dirty="0"/>
          </a:p>
        </p:txBody>
      </p:sp>
      <p:sp>
        <p:nvSpPr>
          <p:cNvPr id="3" name="Content Placeholder 2"/>
          <p:cNvSpPr>
            <a:spLocks noGrp="1"/>
          </p:cNvSpPr>
          <p:nvPr>
            <p:ph idx="1"/>
          </p:nvPr>
        </p:nvSpPr>
        <p:spPr>
          <a:xfrm>
            <a:off x="822960" y="1100628"/>
            <a:ext cx="7520940" cy="3894705"/>
          </a:xfrm>
        </p:spPr>
        <p:txBody>
          <a:bodyPr>
            <a:noAutofit/>
          </a:bodyPr>
          <a:lstStyle/>
          <a:p>
            <a:r>
              <a:rPr lang="en-US" sz="2000" dirty="0" smtClean="0"/>
              <a:t>Please fill out the acronym S.H.A.R.E.</a:t>
            </a:r>
          </a:p>
          <a:p>
            <a:endParaRPr lang="en-US" sz="2000" dirty="0"/>
          </a:p>
          <a:p>
            <a:pPr marL="804863" indent="-233363">
              <a:lnSpc>
                <a:spcPct val="140000"/>
              </a:lnSpc>
            </a:pPr>
            <a:r>
              <a:rPr lang="en-US" sz="2400" dirty="0" smtClean="0"/>
              <a:t>S					</a:t>
            </a:r>
          </a:p>
          <a:p>
            <a:pPr marL="804863" indent="-233363">
              <a:lnSpc>
                <a:spcPct val="140000"/>
              </a:lnSpc>
            </a:pPr>
            <a:r>
              <a:rPr lang="en-US" sz="2400" dirty="0" smtClean="0"/>
              <a:t>H</a:t>
            </a:r>
          </a:p>
          <a:p>
            <a:pPr marL="804863" indent="-233363">
              <a:lnSpc>
                <a:spcPct val="140000"/>
              </a:lnSpc>
            </a:pPr>
            <a:r>
              <a:rPr lang="en-US" sz="2400" dirty="0" smtClean="0"/>
              <a:t>A</a:t>
            </a:r>
          </a:p>
          <a:p>
            <a:pPr marL="804863" indent="-233363">
              <a:lnSpc>
                <a:spcPct val="140000"/>
              </a:lnSpc>
            </a:pPr>
            <a:r>
              <a:rPr lang="en-US" sz="2400" dirty="0" smtClean="0"/>
              <a:t>R</a:t>
            </a:r>
          </a:p>
          <a:p>
            <a:pPr marL="804863" indent="-233363">
              <a:lnSpc>
                <a:spcPct val="140000"/>
              </a:lnSpc>
            </a:pPr>
            <a:r>
              <a:rPr lang="en-US" sz="2400" dirty="0" smtClean="0"/>
              <a:t>E</a:t>
            </a:r>
            <a:endParaRPr lang="en-US" sz="2400" dirty="0"/>
          </a:p>
        </p:txBody>
      </p:sp>
    </p:spTree>
    <p:extLst>
      <p:ext uri="{BB962C8B-B14F-4D97-AF65-F5344CB8AC3E}">
        <p14:creationId xmlns:p14="http://schemas.microsoft.com/office/powerpoint/2010/main" val="27826609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Bell Ringer Activity </a:t>
            </a:r>
            <a:r>
              <a:rPr lang="en-US" dirty="0" smtClean="0"/>
              <a:t>12</a:t>
            </a:r>
            <a:endParaRPr lang="en-US" dirty="0"/>
          </a:p>
        </p:txBody>
      </p:sp>
      <p:sp>
        <p:nvSpPr>
          <p:cNvPr id="3" name="Content Placeholder 2"/>
          <p:cNvSpPr>
            <a:spLocks noGrp="1"/>
          </p:cNvSpPr>
          <p:nvPr>
            <p:ph idx="1"/>
          </p:nvPr>
        </p:nvSpPr>
        <p:spPr>
          <a:xfrm>
            <a:off x="822960" y="1100628"/>
            <a:ext cx="7520940" cy="3947622"/>
          </a:xfrm>
        </p:spPr>
        <p:txBody>
          <a:bodyPr/>
          <a:lstStyle/>
          <a:p>
            <a:r>
              <a:rPr lang="en-US" sz="1900" dirty="0" smtClean="0"/>
              <a:t>Take a look at your “Teacher Report Form” </a:t>
            </a:r>
          </a:p>
          <a:p>
            <a:endParaRPr lang="en-US" sz="1900" dirty="0"/>
          </a:p>
          <a:p>
            <a:r>
              <a:rPr lang="en-US" sz="1900" dirty="0" smtClean="0"/>
              <a:t>Was there anything that you agreed with?</a:t>
            </a:r>
          </a:p>
          <a:p>
            <a:endParaRPr lang="en-US" sz="1900" dirty="0"/>
          </a:p>
          <a:p>
            <a:r>
              <a:rPr lang="en-US" sz="1900" dirty="0" smtClean="0"/>
              <a:t>Disagreed with?</a:t>
            </a:r>
          </a:p>
          <a:p>
            <a:endParaRPr lang="en-US" sz="1900" dirty="0"/>
          </a:p>
          <a:p>
            <a:r>
              <a:rPr lang="en-US" sz="1900" dirty="0" smtClean="0"/>
              <a:t>What were their suggestions to you?</a:t>
            </a:r>
          </a:p>
          <a:p>
            <a:endParaRPr lang="en-US" sz="1900" dirty="0"/>
          </a:p>
          <a:p>
            <a:r>
              <a:rPr lang="en-US" sz="1900" dirty="0" smtClean="0"/>
              <a:t>What will you do differently based on their suggestions?</a:t>
            </a:r>
          </a:p>
          <a:p>
            <a:endParaRPr lang="en-US" dirty="0"/>
          </a:p>
        </p:txBody>
      </p:sp>
    </p:spTree>
    <p:extLst>
      <p:ext uri="{BB962C8B-B14F-4D97-AF65-F5344CB8AC3E}">
        <p14:creationId xmlns:p14="http://schemas.microsoft.com/office/powerpoint/2010/main" val="30585850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Bell Ringer Activity </a:t>
            </a:r>
            <a:r>
              <a:rPr lang="en-US" dirty="0" smtClean="0"/>
              <a:t>13</a:t>
            </a:r>
            <a:endParaRPr lang="en-US" dirty="0"/>
          </a:p>
        </p:txBody>
      </p:sp>
      <p:sp>
        <p:nvSpPr>
          <p:cNvPr id="3" name="Content Placeholder 2"/>
          <p:cNvSpPr>
            <a:spLocks noGrp="1"/>
          </p:cNvSpPr>
          <p:nvPr>
            <p:ph idx="1"/>
          </p:nvPr>
        </p:nvSpPr>
        <p:spPr/>
        <p:txBody>
          <a:bodyPr>
            <a:normAutofit/>
          </a:bodyPr>
          <a:lstStyle/>
          <a:p>
            <a:r>
              <a:rPr lang="en-US" sz="2000" dirty="0" smtClean="0"/>
              <a:t>Drew’s Story </a:t>
            </a:r>
            <a:r>
              <a:rPr lang="en-US" sz="1400" dirty="0" smtClean="0"/>
              <a:t>(3:30)</a:t>
            </a:r>
            <a:r>
              <a:rPr lang="en-US" sz="2000" dirty="0" smtClean="0"/>
              <a:t>:</a:t>
            </a:r>
          </a:p>
          <a:p>
            <a:endParaRPr lang="en-US" sz="2000" dirty="0"/>
          </a:p>
          <a:p>
            <a:pPr marL="457200" indent="-457200">
              <a:buFont typeface="+mj-lt"/>
              <a:buAutoNum type="arabicPeriod"/>
            </a:pPr>
            <a:r>
              <a:rPr lang="en-US" sz="2000" dirty="0" smtClean="0"/>
              <a:t>What </a:t>
            </a:r>
            <a:r>
              <a:rPr lang="en-US" sz="2000" dirty="0"/>
              <a:t>is something Drew could have done differently to change the outcome in this </a:t>
            </a:r>
            <a:r>
              <a:rPr lang="en-US" sz="2000" dirty="0" smtClean="0"/>
              <a:t>story?</a:t>
            </a:r>
          </a:p>
          <a:p>
            <a:pPr marL="457200" indent="-457200">
              <a:buAutoNum type="arabicPeriod"/>
            </a:pPr>
            <a:endParaRPr lang="en-US" sz="2000" dirty="0" smtClean="0"/>
          </a:p>
          <a:p>
            <a:pPr marL="457200" indent="-457200">
              <a:buFont typeface="+mj-lt"/>
              <a:buAutoNum type="arabicPeriod"/>
            </a:pPr>
            <a:r>
              <a:rPr lang="en-US" sz="2000" dirty="0" smtClean="0"/>
              <a:t>Have you ever had to disclose *look it up* your disability during a job interview?</a:t>
            </a:r>
            <a:endParaRPr lang="en-US" sz="20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H="1" flipV="1">
            <a:off x="3233122" y="1157767"/>
            <a:ext cx="611372" cy="611372"/>
          </a:xfrm>
          <a:prstGeom prst="rect">
            <a:avLst/>
          </a:prstGeom>
        </p:spPr>
      </p:pic>
    </p:spTree>
    <p:extLst>
      <p:ext uri="{BB962C8B-B14F-4D97-AF65-F5344CB8AC3E}">
        <p14:creationId xmlns:p14="http://schemas.microsoft.com/office/powerpoint/2010/main" val="348181305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23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Bell Ringer Activity </a:t>
            </a:r>
            <a:r>
              <a:rPr lang="en-US" dirty="0" smtClean="0"/>
              <a:t>14 </a:t>
            </a:r>
            <a:endParaRPr lang="en-US" dirty="0"/>
          </a:p>
        </p:txBody>
      </p:sp>
      <p:sp>
        <p:nvSpPr>
          <p:cNvPr id="3" name="Content Placeholder 2"/>
          <p:cNvSpPr>
            <a:spLocks noGrp="1"/>
          </p:cNvSpPr>
          <p:nvPr>
            <p:ph idx="1"/>
          </p:nvPr>
        </p:nvSpPr>
        <p:spPr/>
        <p:txBody>
          <a:bodyPr>
            <a:normAutofit/>
          </a:bodyPr>
          <a:lstStyle/>
          <a:p>
            <a:r>
              <a:rPr lang="en-US" sz="2000" dirty="0" smtClean="0"/>
              <a:t>What are some reasons a person might have for disclosing his/her disability on the job?</a:t>
            </a:r>
          </a:p>
          <a:p>
            <a:endParaRPr lang="en-US" sz="2000" dirty="0"/>
          </a:p>
          <a:p>
            <a:r>
              <a:rPr lang="en-US" sz="2000" dirty="0" smtClean="0"/>
              <a:t>What are some reasons a person might have for NOT disclosing his/her disability on the job?</a:t>
            </a:r>
          </a:p>
          <a:p>
            <a:endParaRPr lang="en-US" sz="2000" dirty="0"/>
          </a:p>
          <a:p>
            <a:r>
              <a:rPr lang="en-US" sz="2000" dirty="0" smtClean="0"/>
              <a:t>Tell me one positive outcome and one negative outcome of disclosing disability on the job.</a:t>
            </a:r>
          </a:p>
        </p:txBody>
      </p:sp>
    </p:spTree>
    <p:extLst>
      <p:ext uri="{BB962C8B-B14F-4D97-AF65-F5344CB8AC3E}">
        <p14:creationId xmlns:p14="http://schemas.microsoft.com/office/powerpoint/2010/main" val="14964474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13310"/>
            <a:ext cx="7520940" cy="548640"/>
          </a:xfrm>
        </p:spPr>
        <p:txBody>
          <a:bodyPr/>
          <a:lstStyle/>
          <a:p>
            <a:r>
              <a:rPr lang="en-US" dirty="0"/>
              <a:t>Bell Ringer Activity </a:t>
            </a:r>
            <a:r>
              <a:rPr lang="en-US" dirty="0" smtClean="0"/>
              <a:t>15</a:t>
            </a:r>
            <a:endParaRPr lang="en-US" dirty="0"/>
          </a:p>
        </p:txBody>
      </p:sp>
      <p:sp>
        <p:nvSpPr>
          <p:cNvPr id="3" name="Content Placeholder 2"/>
          <p:cNvSpPr>
            <a:spLocks noGrp="1"/>
          </p:cNvSpPr>
          <p:nvPr>
            <p:ph idx="1"/>
          </p:nvPr>
        </p:nvSpPr>
        <p:spPr>
          <a:xfrm>
            <a:off x="600364" y="861950"/>
            <a:ext cx="7943272" cy="4194959"/>
          </a:xfrm>
        </p:spPr>
        <p:txBody>
          <a:bodyPr>
            <a:normAutofit/>
          </a:bodyPr>
          <a:lstStyle/>
          <a:p>
            <a:pPr lvl="0"/>
            <a:r>
              <a:rPr lang="en-US" i="1" dirty="0"/>
              <a:t>Disclosing your disability on the job is a personal choice. There are valid reasons for disclosing and valid reasons for not disclosing to others. Either way, you need to have a plan on how to handle the situation. Part of that plan includes knowing answers to the following questions</a:t>
            </a:r>
            <a:r>
              <a:rPr lang="en-US" i="1" dirty="0" smtClean="0"/>
              <a:t>. Think about the job you want and *write these answers down for future reference*</a:t>
            </a:r>
            <a:endParaRPr lang="en-US" dirty="0"/>
          </a:p>
          <a:p>
            <a:r>
              <a:rPr lang="en-US" sz="2000" dirty="0" smtClean="0"/>
              <a:t>What </a:t>
            </a:r>
            <a:r>
              <a:rPr lang="en-US" sz="2000" dirty="0"/>
              <a:t>skills do you need for the job?</a:t>
            </a:r>
          </a:p>
          <a:p>
            <a:pPr lvl="0"/>
            <a:r>
              <a:rPr lang="en-US" sz="2000" dirty="0"/>
              <a:t>Does your disability prevent you from performing the job requirements?</a:t>
            </a:r>
          </a:p>
          <a:p>
            <a:pPr lvl="0"/>
            <a:r>
              <a:rPr lang="en-US" sz="2000" dirty="0"/>
              <a:t>If yes, could accommodations make the job doable for you?</a:t>
            </a:r>
          </a:p>
          <a:p>
            <a:pPr lvl="0"/>
            <a:r>
              <a:rPr lang="en-US" sz="2000" dirty="0"/>
              <a:t>If so, what accommodations would you need?</a:t>
            </a:r>
          </a:p>
          <a:p>
            <a:pPr lvl="1"/>
            <a:r>
              <a:rPr lang="en-US" sz="2000" dirty="0"/>
              <a:t>Remember, you must disclose your disability if you expect your employer to provide accommodations.</a:t>
            </a:r>
          </a:p>
          <a:p>
            <a:pPr lvl="0"/>
            <a:r>
              <a:rPr lang="en-US" sz="2000" dirty="0"/>
              <a:t>What are </a:t>
            </a:r>
            <a:r>
              <a:rPr lang="en-US" sz="2000" dirty="0" smtClean="0"/>
              <a:t>your legal </a:t>
            </a:r>
            <a:r>
              <a:rPr lang="en-US" sz="2000" dirty="0"/>
              <a:t>rights as an employee with a disability?</a:t>
            </a:r>
          </a:p>
          <a:p>
            <a:endParaRPr lang="en-US" dirty="0"/>
          </a:p>
        </p:txBody>
      </p:sp>
    </p:spTree>
    <p:extLst>
      <p:ext uri="{BB962C8B-B14F-4D97-AF65-F5344CB8AC3E}">
        <p14:creationId xmlns:p14="http://schemas.microsoft.com/office/powerpoint/2010/main" val="39083427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Bell Ringer Activity </a:t>
            </a:r>
            <a:r>
              <a:rPr lang="en-US" dirty="0" smtClean="0"/>
              <a:t>16</a:t>
            </a:r>
            <a:endParaRPr lang="en-US" dirty="0"/>
          </a:p>
        </p:txBody>
      </p:sp>
      <p:sp>
        <p:nvSpPr>
          <p:cNvPr id="3" name="Content Placeholder 2"/>
          <p:cNvSpPr>
            <a:spLocks noGrp="1"/>
          </p:cNvSpPr>
          <p:nvPr>
            <p:ph idx="1"/>
          </p:nvPr>
        </p:nvSpPr>
        <p:spPr>
          <a:xfrm>
            <a:off x="822960" y="914400"/>
            <a:ext cx="7520940" cy="4119418"/>
          </a:xfrm>
        </p:spPr>
        <p:txBody>
          <a:bodyPr>
            <a:noAutofit/>
          </a:bodyPr>
          <a:lstStyle/>
          <a:p>
            <a:pPr lvl="0"/>
            <a:r>
              <a:rPr lang="en-US" sz="2000" i="1" dirty="0"/>
              <a:t>According to ADA, employers are not allowed to ask you questions about your disability on job applications or during job interviews.</a:t>
            </a:r>
            <a:endParaRPr lang="en-US" sz="2000" dirty="0"/>
          </a:p>
          <a:p>
            <a:r>
              <a:rPr lang="en-US" sz="2000" i="1" dirty="0"/>
              <a:t> </a:t>
            </a:r>
            <a:r>
              <a:rPr lang="en-US" sz="2000" dirty="0" smtClean="0"/>
              <a:t>Employers </a:t>
            </a:r>
            <a:r>
              <a:rPr lang="en-US" sz="2000" dirty="0"/>
              <a:t>can ask you specific questions about your abilities and skills required to perform the </a:t>
            </a:r>
            <a:r>
              <a:rPr lang="en-US" sz="2000" dirty="0" smtClean="0"/>
              <a:t>job.</a:t>
            </a:r>
          </a:p>
          <a:p>
            <a:pPr lvl="0" indent="3175"/>
            <a:r>
              <a:rPr lang="en-US" sz="1800" dirty="0" smtClean="0"/>
              <a:t>Examples</a:t>
            </a:r>
            <a:r>
              <a:rPr lang="en-US" sz="1800" dirty="0"/>
              <a:t>:</a:t>
            </a:r>
          </a:p>
          <a:p>
            <a:pPr lvl="0" indent="3175">
              <a:buFont typeface="Courier New"/>
              <a:buChar char="o"/>
            </a:pPr>
            <a:r>
              <a:rPr lang="en-US" sz="1800" i="1" dirty="0" smtClean="0"/>
              <a:t>  We </a:t>
            </a:r>
            <a:r>
              <a:rPr lang="en-US" sz="1800" i="1" dirty="0"/>
              <a:t>are looking for someone who is able to do complicated math on a regular basis. Will this be a problem for you?</a:t>
            </a:r>
          </a:p>
          <a:p>
            <a:pPr lvl="0" indent="3175">
              <a:buFont typeface="Courier New"/>
              <a:buChar char="o"/>
            </a:pPr>
            <a:r>
              <a:rPr lang="en-US" sz="1800" i="1" dirty="0" smtClean="0"/>
              <a:t>  Lifting </a:t>
            </a:r>
            <a:r>
              <a:rPr lang="en-US" sz="1800" i="1" dirty="0"/>
              <a:t>50 to 100 pounds several times a day is part of this job. Are you able to do so?</a:t>
            </a:r>
          </a:p>
          <a:p>
            <a:endParaRPr lang="en-US" sz="2000" dirty="0" smtClean="0"/>
          </a:p>
          <a:p>
            <a:r>
              <a:rPr lang="en-US" sz="2000" dirty="0" smtClean="0"/>
              <a:t>What if a job interviewer asks you questions about your disability?</a:t>
            </a:r>
            <a:endParaRPr lang="en-US" sz="2000" dirty="0"/>
          </a:p>
        </p:txBody>
      </p:sp>
    </p:spTree>
    <p:extLst>
      <p:ext uri="{BB962C8B-B14F-4D97-AF65-F5344CB8AC3E}">
        <p14:creationId xmlns:p14="http://schemas.microsoft.com/office/powerpoint/2010/main" val="37040165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Bell Ringer Activity </a:t>
            </a:r>
            <a:r>
              <a:rPr lang="en-US" dirty="0" smtClean="0"/>
              <a:t>17</a:t>
            </a:r>
            <a:endParaRPr lang="en-US" dirty="0"/>
          </a:p>
        </p:txBody>
      </p:sp>
      <p:sp>
        <p:nvSpPr>
          <p:cNvPr id="3" name="Content Placeholder 2"/>
          <p:cNvSpPr>
            <a:spLocks noGrp="1"/>
          </p:cNvSpPr>
          <p:nvPr>
            <p:ph idx="1"/>
          </p:nvPr>
        </p:nvSpPr>
        <p:spPr>
          <a:xfrm>
            <a:off x="822960" y="1100628"/>
            <a:ext cx="7520940" cy="3921645"/>
          </a:xfrm>
        </p:spPr>
        <p:txBody>
          <a:bodyPr>
            <a:noAutofit/>
          </a:bodyPr>
          <a:lstStyle/>
          <a:p>
            <a:pPr lvl="0"/>
            <a:r>
              <a:rPr lang="en-US" sz="2000" dirty="0"/>
              <a:t>What are some ways to handle illegal questions about your disability on a job application or during a job interview?</a:t>
            </a:r>
          </a:p>
          <a:p>
            <a:r>
              <a:rPr lang="en-US" sz="2000" dirty="0"/>
              <a:t> </a:t>
            </a:r>
          </a:p>
          <a:p>
            <a:pPr lvl="0"/>
            <a:r>
              <a:rPr lang="en-US" sz="2000" dirty="0"/>
              <a:t>What are some reasons a person might have for disclosing their disability on the job?</a:t>
            </a:r>
          </a:p>
          <a:p>
            <a:r>
              <a:rPr lang="en-US" sz="2000" dirty="0"/>
              <a:t> </a:t>
            </a:r>
          </a:p>
          <a:p>
            <a:pPr lvl="0"/>
            <a:r>
              <a:rPr lang="en-US" sz="2000" dirty="0"/>
              <a:t>What are some reasons a person might have for not disclosing their disability on the job?</a:t>
            </a:r>
          </a:p>
          <a:p>
            <a:r>
              <a:rPr lang="en-US" sz="2000" dirty="0"/>
              <a:t> </a:t>
            </a:r>
          </a:p>
          <a:p>
            <a:pPr lvl="0"/>
            <a:r>
              <a:rPr lang="en-US" sz="2000" dirty="0"/>
              <a:t>What are some benefits of disclosing your disability at work?</a:t>
            </a:r>
          </a:p>
          <a:p>
            <a:endParaRPr lang="en-US" sz="2000" dirty="0"/>
          </a:p>
        </p:txBody>
      </p:sp>
    </p:spTree>
    <p:extLst>
      <p:ext uri="{BB962C8B-B14F-4D97-AF65-F5344CB8AC3E}">
        <p14:creationId xmlns:p14="http://schemas.microsoft.com/office/powerpoint/2010/main" val="33564871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Bell Ringer Activity </a:t>
            </a:r>
            <a:r>
              <a:rPr lang="en-US" dirty="0" smtClean="0"/>
              <a:t>18</a:t>
            </a:r>
            <a:endParaRPr lang="en-US" dirty="0"/>
          </a:p>
        </p:txBody>
      </p:sp>
      <p:sp>
        <p:nvSpPr>
          <p:cNvPr id="3" name="Content Placeholder 2"/>
          <p:cNvSpPr>
            <a:spLocks noGrp="1"/>
          </p:cNvSpPr>
          <p:nvPr>
            <p:ph idx="1"/>
          </p:nvPr>
        </p:nvSpPr>
        <p:spPr/>
        <p:txBody>
          <a:bodyPr>
            <a:normAutofit/>
          </a:bodyPr>
          <a:lstStyle/>
          <a:p>
            <a:r>
              <a:rPr lang="en-US" sz="2000" i="1" dirty="0"/>
              <a:t>You have learned how to advocate for yourself during high school and on the job. </a:t>
            </a:r>
            <a:endParaRPr lang="en-US" sz="2000" i="1" dirty="0" smtClean="0"/>
          </a:p>
          <a:p>
            <a:endParaRPr lang="en-US" sz="2000" i="1" dirty="0"/>
          </a:p>
          <a:p>
            <a:r>
              <a:rPr lang="en-US" sz="2000" dirty="0" smtClean="0"/>
              <a:t>What </a:t>
            </a:r>
            <a:r>
              <a:rPr lang="en-US" sz="2000" dirty="0"/>
              <a:t>about colleges and </a:t>
            </a:r>
            <a:r>
              <a:rPr lang="en-US" sz="2000" dirty="0" smtClean="0"/>
              <a:t>technology centers</a:t>
            </a:r>
            <a:r>
              <a:rPr lang="en-US" sz="2000" dirty="0"/>
              <a:t>?</a:t>
            </a:r>
          </a:p>
          <a:p>
            <a:r>
              <a:rPr lang="en-US" sz="2000" dirty="0"/>
              <a:t> </a:t>
            </a:r>
          </a:p>
          <a:p>
            <a:pPr lvl="0"/>
            <a:r>
              <a:rPr lang="en-US" sz="2000" dirty="0" smtClean="0"/>
              <a:t>Do you </a:t>
            </a:r>
            <a:r>
              <a:rPr lang="en-US" sz="2000" dirty="0"/>
              <a:t>plan to go to college or a tech center?</a:t>
            </a:r>
          </a:p>
          <a:p>
            <a:r>
              <a:rPr lang="en-US" sz="2000" dirty="0"/>
              <a:t> </a:t>
            </a:r>
          </a:p>
          <a:p>
            <a:pPr lvl="0"/>
            <a:r>
              <a:rPr lang="en-US" sz="2000" dirty="0"/>
              <a:t>Do you have rights to accommodations at tech centers and colleges?</a:t>
            </a:r>
          </a:p>
          <a:p>
            <a:endParaRPr lang="en-US" sz="2000" dirty="0"/>
          </a:p>
        </p:txBody>
      </p:sp>
    </p:spTree>
    <p:extLst>
      <p:ext uri="{BB962C8B-B14F-4D97-AF65-F5344CB8AC3E}">
        <p14:creationId xmlns:p14="http://schemas.microsoft.com/office/powerpoint/2010/main" val="14295459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 Activity 1</a:t>
            </a:r>
            <a:endParaRPr lang="en-US" dirty="0"/>
          </a:p>
        </p:txBody>
      </p:sp>
      <p:sp>
        <p:nvSpPr>
          <p:cNvPr id="3" name="Content Placeholder 2"/>
          <p:cNvSpPr>
            <a:spLocks noGrp="1"/>
          </p:cNvSpPr>
          <p:nvPr>
            <p:ph idx="1"/>
          </p:nvPr>
        </p:nvSpPr>
        <p:spPr>
          <a:xfrm>
            <a:off x="822960" y="967278"/>
            <a:ext cx="7520940" cy="4091555"/>
          </a:xfrm>
        </p:spPr>
        <p:txBody>
          <a:bodyPr>
            <a:noAutofit/>
          </a:bodyPr>
          <a:lstStyle/>
          <a:p>
            <a:r>
              <a:rPr lang="en-US" sz="1800" dirty="0" smtClean="0"/>
              <a:t>Define the following words:</a:t>
            </a:r>
          </a:p>
          <a:p>
            <a:pPr>
              <a:buFont typeface="Wingdings" charset="2"/>
              <a:buChar char="§"/>
            </a:pPr>
            <a:r>
              <a:rPr lang="en-US" sz="1800" dirty="0" smtClean="0"/>
              <a:t>Self-Awareness</a:t>
            </a:r>
          </a:p>
          <a:p>
            <a:pPr>
              <a:buFont typeface="Wingdings" charset="2"/>
              <a:buChar char="§"/>
            </a:pPr>
            <a:r>
              <a:rPr lang="en-US" sz="1800" dirty="0" smtClean="0"/>
              <a:t>Self-Advocacy</a:t>
            </a:r>
          </a:p>
          <a:p>
            <a:pPr>
              <a:buFont typeface="Wingdings" charset="2"/>
              <a:buChar char="§"/>
            </a:pPr>
            <a:r>
              <a:rPr lang="en-US" sz="1800" dirty="0" smtClean="0"/>
              <a:t>Self-Determination</a:t>
            </a:r>
          </a:p>
          <a:p>
            <a:pPr>
              <a:buFont typeface="Wingdings" charset="2"/>
              <a:buChar char="§"/>
            </a:pPr>
            <a:r>
              <a:rPr lang="en-US" sz="1800" dirty="0" smtClean="0"/>
              <a:t>Disability</a:t>
            </a:r>
          </a:p>
          <a:p>
            <a:pPr>
              <a:buFont typeface="Wingdings" charset="2"/>
              <a:buChar char="§"/>
            </a:pPr>
            <a:r>
              <a:rPr lang="en-US" sz="1800" dirty="0" smtClean="0"/>
              <a:t>Accommodations</a:t>
            </a:r>
          </a:p>
          <a:p>
            <a:pPr>
              <a:buFont typeface="Wingdings" charset="2"/>
              <a:buChar char="§"/>
            </a:pPr>
            <a:r>
              <a:rPr lang="en-US" sz="1800" dirty="0" smtClean="0"/>
              <a:t>Modifications</a:t>
            </a:r>
          </a:p>
          <a:p>
            <a:pPr>
              <a:buFont typeface="Wingdings" charset="2"/>
              <a:buChar char="§"/>
            </a:pPr>
            <a:r>
              <a:rPr lang="en-US" sz="1800" dirty="0" smtClean="0"/>
              <a:t>Secondary (School) *Look it up*</a:t>
            </a:r>
          </a:p>
          <a:p>
            <a:pPr>
              <a:buFont typeface="Wingdings" charset="2"/>
              <a:buChar char="§"/>
            </a:pPr>
            <a:r>
              <a:rPr lang="en-US" sz="1800" dirty="0" smtClean="0"/>
              <a:t>IEP</a:t>
            </a:r>
          </a:p>
          <a:p>
            <a:pPr>
              <a:buFont typeface="Wingdings" charset="2"/>
              <a:buChar char="§"/>
            </a:pPr>
            <a:r>
              <a:rPr lang="en-US" sz="1800" dirty="0" smtClean="0"/>
              <a:t>Transition</a:t>
            </a:r>
          </a:p>
        </p:txBody>
      </p:sp>
      <p:pic>
        <p:nvPicPr>
          <p:cNvPr id="4" name="Picture 3" descr="200387759-0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8920" y="158020"/>
            <a:ext cx="1799784" cy="4782283"/>
          </a:xfrm>
          <a:prstGeom prst="rect">
            <a:avLst/>
          </a:prstGeom>
        </p:spPr>
      </p:pic>
    </p:spTree>
    <p:extLst>
      <p:ext uri="{BB962C8B-B14F-4D97-AF65-F5344CB8AC3E}">
        <p14:creationId xmlns:p14="http://schemas.microsoft.com/office/powerpoint/2010/main" val="17878618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Shot 2014-07-02 at 11.52.30 A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89432" b="-89432"/>
          <a:stretch/>
        </p:blipFill>
        <p:spPr>
          <a:xfrm>
            <a:off x="303299" y="0"/>
            <a:ext cx="4396717" cy="4315271"/>
          </a:xfrm>
        </p:spPr>
      </p:pic>
      <p:sp>
        <p:nvSpPr>
          <p:cNvPr id="6" name="Content Placeholder 5"/>
          <p:cNvSpPr>
            <a:spLocks noGrp="1"/>
          </p:cNvSpPr>
          <p:nvPr>
            <p:ph sz="half" idx="2"/>
          </p:nvPr>
        </p:nvSpPr>
        <p:spPr>
          <a:xfrm>
            <a:off x="4700015" y="914400"/>
            <a:ext cx="3497257" cy="4119418"/>
          </a:xfrm>
        </p:spPr>
        <p:txBody>
          <a:bodyPr>
            <a:noAutofit/>
          </a:bodyPr>
          <a:lstStyle/>
          <a:p>
            <a:r>
              <a:rPr lang="en-US" sz="2200" dirty="0"/>
              <a:t> </a:t>
            </a:r>
            <a:r>
              <a:rPr lang="en-US" sz="2200" dirty="0" smtClean="0"/>
              <a:t>What </a:t>
            </a:r>
            <a:r>
              <a:rPr lang="en-US" sz="2200" dirty="0"/>
              <a:t>do you think the Office of Disability Support Services does for students</a:t>
            </a:r>
            <a:r>
              <a:rPr lang="en-US" sz="2200" dirty="0" smtClean="0"/>
              <a:t>?</a:t>
            </a:r>
          </a:p>
          <a:p>
            <a:pPr lvl="0"/>
            <a:r>
              <a:rPr lang="en-US" sz="2200" dirty="0" smtClean="0"/>
              <a:t>What </a:t>
            </a:r>
            <a:r>
              <a:rPr lang="en-US" sz="2200" dirty="0"/>
              <a:t>is something you as the student are responsible for doing in order to get assistance from an Office of Disability Support Services? </a:t>
            </a:r>
          </a:p>
          <a:p>
            <a:endParaRPr lang="en-US" sz="1600" dirty="0"/>
          </a:p>
        </p:txBody>
      </p:sp>
      <p:sp>
        <p:nvSpPr>
          <p:cNvPr id="4" name="Title 3"/>
          <p:cNvSpPr>
            <a:spLocks noGrp="1"/>
          </p:cNvSpPr>
          <p:nvPr>
            <p:ph type="title"/>
          </p:nvPr>
        </p:nvSpPr>
        <p:spPr/>
        <p:txBody>
          <a:bodyPr/>
          <a:lstStyle/>
          <a:p>
            <a:r>
              <a:rPr lang="en-US" dirty="0"/>
              <a:t>Bell Ringer Activity </a:t>
            </a:r>
            <a:r>
              <a:rPr lang="en-US" dirty="0" smtClean="0"/>
              <a:t>19</a:t>
            </a:r>
            <a:endParaRPr lang="en-US" dirty="0"/>
          </a:p>
        </p:txBody>
      </p:sp>
      <p:sp>
        <p:nvSpPr>
          <p:cNvPr id="2" name="TextBox 1"/>
          <p:cNvSpPr txBox="1"/>
          <p:nvPr/>
        </p:nvSpPr>
        <p:spPr>
          <a:xfrm>
            <a:off x="143763" y="3112113"/>
            <a:ext cx="4556252" cy="1923604"/>
          </a:xfrm>
          <a:prstGeom prst="rect">
            <a:avLst/>
          </a:prstGeom>
          <a:noFill/>
        </p:spPr>
        <p:txBody>
          <a:bodyPr wrap="square" rtlCol="0">
            <a:spAutoFit/>
          </a:bodyPr>
          <a:lstStyle/>
          <a:p>
            <a:pPr lvl="0"/>
            <a:r>
              <a:rPr lang="en-US" sz="1700" i="1" dirty="0"/>
              <a:t>You will not have an IEP or IEP Team in college. However, there are people who can assist you. These people work in an office called the Office of Disability Support Services. The name of this office varies from school to school, but it is usually named something very similar to Office of Disability Support Services.</a:t>
            </a:r>
            <a:endParaRPr lang="en-US" sz="1700" dirty="0"/>
          </a:p>
        </p:txBody>
      </p:sp>
    </p:spTree>
    <p:extLst>
      <p:ext uri="{BB962C8B-B14F-4D97-AF65-F5344CB8AC3E}">
        <p14:creationId xmlns:p14="http://schemas.microsoft.com/office/powerpoint/2010/main" val="40938654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20000"/>
          </a:bodyPr>
          <a:lstStyle/>
          <a:p>
            <a:r>
              <a:rPr lang="en-US" dirty="0" smtClean="0"/>
              <a:t>List 3 schools that you wish to go to once you are done with high </a:t>
            </a:r>
            <a:r>
              <a:rPr lang="en-US" dirty="0"/>
              <a:t>s</a:t>
            </a:r>
            <a:r>
              <a:rPr lang="en-US" dirty="0" smtClean="0"/>
              <a:t>chool.</a:t>
            </a:r>
          </a:p>
          <a:p>
            <a:endParaRPr lang="en-US" dirty="0"/>
          </a:p>
          <a:p>
            <a:r>
              <a:rPr lang="en-US" dirty="0" smtClean="0"/>
              <a:t>Look up on your phone or later on a computer, the contact information for that school and put it in this entry.</a:t>
            </a:r>
            <a:endParaRPr lang="en-US" dirty="0"/>
          </a:p>
        </p:txBody>
      </p:sp>
      <p:sp>
        <p:nvSpPr>
          <p:cNvPr id="3" name="Content Placeholder 2"/>
          <p:cNvSpPr>
            <a:spLocks noGrp="1"/>
          </p:cNvSpPr>
          <p:nvPr>
            <p:ph sz="half" idx="2"/>
          </p:nvPr>
        </p:nvSpPr>
        <p:spPr>
          <a:xfrm>
            <a:off x="4700016" y="1097279"/>
            <a:ext cx="3200400" cy="3971175"/>
          </a:xfrm>
        </p:spPr>
        <p:txBody>
          <a:bodyPr>
            <a:noAutofit/>
          </a:bodyPr>
          <a:lstStyle/>
          <a:p>
            <a:r>
              <a:rPr lang="en-US" dirty="0" smtClean="0"/>
              <a:t>Write down these three questions:</a:t>
            </a:r>
          </a:p>
          <a:p>
            <a:pPr lvl="0"/>
            <a:r>
              <a:rPr lang="en-US" sz="2000" dirty="0"/>
              <a:t>What do I need to do to receive accommodations at your school?</a:t>
            </a:r>
          </a:p>
          <a:p>
            <a:pPr lvl="0"/>
            <a:r>
              <a:rPr lang="en-US" sz="2000" dirty="0"/>
              <a:t>Who is the person I should speak to if I have questions?</a:t>
            </a:r>
          </a:p>
          <a:p>
            <a:pPr lvl="0"/>
            <a:r>
              <a:rPr lang="en-US" sz="2000" dirty="0"/>
              <a:t>How long does the process take?</a:t>
            </a:r>
          </a:p>
          <a:p>
            <a:endParaRPr lang="en-US" dirty="0"/>
          </a:p>
          <a:p>
            <a:endParaRPr lang="en-US" dirty="0" smtClean="0"/>
          </a:p>
          <a:p>
            <a:endParaRPr lang="en-US" dirty="0"/>
          </a:p>
        </p:txBody>
      </p:sp>
      <p:sp>
        <p:nvSpPr>
          <p:cNvPr id="4" name="Title 3"/>
          <p:cNvSpPr>
            <a:spLocks noGrp="1"/>
          </p:cNvSpPr>
          <p:nvPr>
            <p:ph type="title"/>
          </p:nvPr>
        </p:nvSpPr>
        <p:spPr/>
        <p:txBody>
          <a:bodyPr/>
          <a:lstStyle/>
          <a:p>
            <a:r>
              <a:rPr lang="en-US"/>
              <a:t>Bell Ringer Activity </a:t>
            </a:r>
            <a:r>
              <a:rPr lang="en-US" smtClean="0"/>
              <a:t>20</a:t>
            </a:r>
            <a:endParaRPr lang="en-US" dirty="0"/>
          </a:p>
        </p:txBody>
      </p:sp>
    </p:spTree>
    <p:extLst>
      <p:ext uri="{BB962C8B-B14F-4D97-AF65-F5344CB8AC3E}">
        <p14:creationId xmlns:p14="http://schemas.microsoft.com/office/powerpoint/2010/main" val="27159815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7-24 at 2.36.00 PM.png"/>
          <p:cNvPicPr>
            <a:picLocks noGrp="1" noChangeAspect="1"/>
          </p:cNvPicPr>
          <p:nvPr>
            <p:ph idx="1"/>
          </p:nvPr>
        </p:nvPicPr>
        <p:blipFill>
          <a:blip r:embed="rId2">
            <a:extLst>
              <a:ext uri="{28A0092B-C50C-407E-A947-70E740481C1C}">
                <a14:useLocalDpi xmlns:a14="http://schemas.microsoft.com/office/drawing/2010/main" val="0"/>
              </a:ext>
            </a:extLst>
          </a:blip>
          <a:srcRect l="-52146" r="-52146"/>
          <a:stretch>
            <a:fillRect/>
          </a:stretch>
        </p:blipFill>
        <p:spPr>
          <a:xfrm>
            <a:off x="537344" y="914400"/>
            <a:ext cx="8035728" cy="4119135"/>
          </a:xfrm>
        </p:spPr>
      </p:pic>
      <p:sp>
        <p:nvSpPr>
          <p:cNvPr id="3" name="Title 2"/>
          <p:cNvSpPr>
            <a:spLocks noGrp="1"/>
          </p:cNvSpPr>
          <p:nvPr>
            <p:ph type="title"/>
          </p:nvPr>
        </p:nvSpPr>
        <p:spPr/>
        <p:txBody>
          <a:bodyPr/>
          <a:lstStyle/>
          <a:p>
            <a:r>
              <a:rPr lang="en-US" dirty="0"/>
              <a:t>Unit </a:t>
            </a:r>
            <a:r>
              <a:rPr lang="en-US" dirty="0" smtClean="0"/>
              <a:t>7 Quiz</a:t>
            </a:r>
            <a:endParaRPr lang="en-US" dirty="0"/>
          </a:p>
        </p:txBody>
      </p:sp>
    </p:spTree>
    <p:extLst>
      <p:ext uri="{BB962C8B-B14F-4D97-AF65-F5344CB8AC3E}">
        <p14:creationId xmlns:p14="http://schemas.microsoft.com/office/powerpoint/2010/main" val="11457524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7-24 at 2.37.17 PM.png"/>
          <p:cNvPicPr>
            <a:picLocks noGrp="1" noChangeAspect="1"/>
          </p:cNvPicPr>
          <p:nvPr>
            <p:ph idx="1"/>
          </p:nvPr>
        </p:nvPicPr>
        <p:blipFill>
          <a:blip r:embed="rId2">
            <a:extLst>
              <a:ext uri="{28A0092B-C50C-407E-A947-70E740481C1C}">
                <a14:useLocalDpi xmlns:a14="http://schemas.microsoft.com/office/drawing/2010/main" val="0"/>
              </a:ext>
            </a:extLst>
          </a:blip>
          <a:srcRect l="-64186" r="-64186"/>
          <a:stretch>
            <a:fillRect/>
          </a:stretch>
        </p:blipFill>
        <p:spPr>
          <a:xfrm>
            <a:off x="354158" y="757082"/>
            <a:ext cx="8328826" cy="4276453"/>
          </a:xfrm>
        </p:spPr>
      </p:pic>
      <p:sp>
        <p:nvSpPr>
          <p:cNvPr id="3" name="Title 2"/>
          <p:cNvSpPr>
            <a:spLocks noGrp="1"/>
          </p:cNvSpPr>
          <p:nvPr>
            <p:ph type="title"/>
          </p:nvPr>
        </p:nvSpPr>
        <p:spPr/>
        <p:txBody>
          <a:bodyPr/>
          <a:lstStyle/>
          <a:p>
            <a:r>
              <a:rPr lang="en-US" dirty="0"/>
              <a:t>Unit </a:t>
            </a:r>
            <a:r>
              <a:rPr lang="en-US" dirty="0" smtClean="0"/>
              <a:t>8 Quiz</a:t>
            </a:r>
            <a:endParaRPr lang="en-US" dirty="0"/>
          </a:p>
        </p:txBody>
      </p:sp>
    </p:spTree>
    <p:extLst>
      <p:ext uri="{BB962C8B-B14F-4D97-AF65-F5344CB8AC3E}">
        <p14:creationId xmlns:p14="http://schemas.microsoft.com/office/powerpoint/2010/main" val="32901835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7-24 at 2.36.38 PM.png"/>
          <p:cNvPicPr>
            <a:picLocks noGrp="1" noChangeAspect="1"/>
          </p:cNvPicPr>
          <p:nvPr>
            <p:ph idx="1"/>
          </p:nvPr>
        </p:nvPicPr>
        <p:blipFill>
          <a:blip r:embed="rId2">
            <a:extLst>
              <a:ext uri="{28A0092B-C50C-407E-A947-70E740481C1C}">
                <a14:useLocalDpi xmlns:a14="http://schemas.microsoft.com/office/drawing/2010/main" val="0"/>
              </a:ext>
            </a:extLst>
          </a:blip>
          <a:srcRect l="-52216" r="-52216"/>
          <a:stretch>
            <a:fillRect/>
          </a:stretch>
        </p:blipFill>
        <p:spPr>
          <a:xfrm>
            <a:off x="822960" y="914400"/>
            <a:ext cx="7520940" cy="4070602"/>
          </a:xfrm>
        </p:spPr>
      </p:pic>
      <p:sp>
        <p:nvSpPr>
          <p:cNvPr id="3" name="Title 2"/>
          <p:cNvSpPr>
            <a:spLocks noGrp="1"/>
          </p:cNvSpPr>
          <p:nvPr>
            <p:ph type="title"/>
          </p:nvPr>
        </p:nvSpPr>
        <p:spPr/>
        <p:txBody>
          <a:bodyPr/>
          <a:lstStyle/>
          <a:p>
            <a:r>
              <a:rPr lang="en-US" dirty="0"/>
              <a:t>Unit </a:t>
            </a:r>
            <a:r>
              <a:rPr lang="en-US" dirty="0" smtClean="0"/>
              <a:t>7 Answers</a:t>
            </a:r>
            <a:endParaRPr lang="en-US" dirty="0"/>
          </a:p>
        </p:txBody>
      </p:sp>
    </p:spTree>
    <p:extLst>
      <p:ext uri="{BB962C8B-B14F-4D97-AF65-F5344CB8AC3E}">
        <p14:creationId xmlns:p14="http://schemas.microsoft.com/office/powerpoint/2010/main" val="20241424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7-24 at 2.38.01 PM.png"/>
          <p:cNvPicPr>
            <a:picLocks noGrp="1" noChangeAspect="1"/>
          </p:cNvPicPr>
          <p:nvPr>
            <p:ph idx="1"/>
          </p:nvPr>
        </p:nvPicPr>
        <p:blipFill>
          <a:blip r:embed="rId2">
            <a:extLst>
              <a:ext uri="{28A0092B-C50C-407E-A947-70E740481C1C}">
                <a14:useLocalDpi xmlns:a14="http://schemas.microsoft.com/office/drawing/2010/main" val="0"/>
              </a:ext>
            </a:extLst>
          </a:blip>
          <a:srcRect l="-62036" r="-62036"/>
          <a:stretch>
            <a:fillRect/>
          </a:stretch>
        </p:blipFill>
        <p:spPr>
          <a:xfrm>
            <a:off x="647255" y="914400"/>
            <a:ext cx="7696645" cy="4149734"/>
          </a:xfrm>
        </p:spPr>
      </p:pic>
      <p:sp>
        <p:nvSpPr>
          <p:cNvPr id="3" name="Title 2"/>
          <p:cNvSpPr>
            <a:spLocks noGrp="1"/>
          </p:cNvSpPr>
          <p:nvPr>
            <p:ph type="title"/>
          </p:nvPr>
        </p:nvSpPr>
        <p:spPr/>
        <p:txBody>
          <a:bodyPr/>
          <a:lstStyle/>
          <a:p>
            <a:r>
              <a:rPr lang="en-US" dirty="0"/>
              <a:t>Unit </a:t>
            </a:r>
            <a:r>
              <a:rPr lang="en-US" dirty="0" smtClean="0"/>
              <a:t>8 Answers</a:t>
            </a:r>
            <a:endParaRPr lang="en-US" dirty="0"/>
          </a:p>
        </p:txBody>
      </p:sp>
    </p:spTree>
    <p:extLst>
      <p:ext uri="{BB962C8B-B14F-4D97-AF65-F5344CB8AC3E}">
        <p14:creationId xmlns:p14="http://schemas.microsoft.com/office/powerpoint/2010/main" val="38745829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Bell Ringer Activity </a:t>
            </a:r>
            <a:r>
              <a:rPr lang="en-US" dirty="0" smtClean="0"/>
              <a:t>2</a:t>
            </a:r>
            <a:endParaRPr lang="en-US" dirty="0"/>
          </a:p>
        </p:txBody>
      </p:sp>
      <p:sp>
        <p:nvSpPr>
          <p:cNvPr id="3" name="Content Placeholder 2"/>
          <p:cNvSpPr>
            <a:spLocks noGrp="1"/>
          </p:cNvSpPr>
          <p:nvPr>
            <p:ph idx="1"/>
          </p:nvPr>
        </p:nvSpPr>
        <p:spPr>
          <a:xfrm>
            <a:off x="822960" y="1280582"/>
            <a:ext cx="7520940" cy="3640667"/>
          </a:xfrm>
        </p:spPr>
        <p:txBody>
          <a:bodyPr>
            <a:normAutofit/>
          </a:bodyPr>
          <a:lstStyle/>
          <a:p>
            <a:r>
              <a:rPr lang="en-US" sz="1800" dirty="0" smtClean="0"/>
              <a:t>Look at your Self-Awareness Project and the section of your notebook that says “My Disability Information”</a:t>
            </a:r>
          </a:p>
          <a:p>
            <a:endParaRPr lang="en-US" sz="1800" dirty="0"/>
          </a:p>
          <a:p>
            <a:r>
              <a:rPr lang="en-US" sz="1800" dirty="0" smtClean="0"/>
              <a:t>Think of your teachers at this high school…</a:t>
            </a:r>
          </a:p>
          <a:p>
            <a:endParaRPr lang="en-US" sz="1800" dirty="0"/>
          </a:p>
          <a:p>
            <a:r>
              <a:rPr lang="en-US" sz="1800" dirty="0" smtClean="0"/>
              <a:t>Which one of those teachers do you feel the most comfortable asking for accommodations?</a:t>
            </a:r>
          </a:p>
          <a:p>
            <a:endParaRPr lang="en-US" sz="1800" dirty="0"/>
          </a:p>
          <a:p>
            <a:r>
              <a:rPr lang="en-US" sz="1800" dirty="0" smtClean="0"/>
              <a:t>Why do you think it is easiest to talk to that one adult?</a:t>
            </a:r>
          </a:p>
          <a:p>
            <a:endParaRPr lang="en-US" sz="1800" dirty="0"/>
          </a:p>
        </p:txBody>
      </p:sp>
    </p:spTree>
    <p:extLst>
      <p:ext uri="{BB962C8B-B14F-4D97-AF65-F5344CB8AC3E}">
        <p14:creationId xmlns:p14="http://schemas.microsoft.com/office/powerpoint/2010/main" val="30319562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Bell Ringer Activity </a:t>
            </a:r>
            <a:r>
              <a:rPr lang="en-US" dirty="0" smtClean="0"/>
              <a:t>3</a:t>
            </a:r>
            <a:endParaRPr lang="en-US" dirty="0"/>
          </a:p>
        </p:txBody>
      </p:sp>
      <p:sp>
        <p:nvSpPr>
          <p:cNvPr id="3" name="Content Placeholder 2"/>
          <p:cNvSpPr>
            <a:spLocks noGrp="1"/>
          </p:cNvSpPr>
          <p:nvPr>
            <p:ph idx="1"/>
          </p:nvPr>
        </p:nvSpPr>
        <p:spPr/>
        <p:txBody>
          <a:bodyPr>
            <a:normAutofit/>
          </a:bodyPr>
          <a:lstStyle/>
          <a:p>
            <a:endParaRPr lang="en-US" dirty="0" smtClean="0"/>
          </a:p>
          <a:p>
            <a:r>
              <a:rPr lang="en-US" sz="1800" dirty="0" smtClean="0"/>
              <a:t>Name three accommodations that you feel are appropriate to ask for in that particular teacher’s class.</a:t>
            </a:r>
          </a:p>
          <a:p>
            <a:endParaRPr lang="en-US" sz="1800" dirty="0"/>
          </a:p>
          <a:p>
            <a:r>
              <a:rPr lang="en-US" sz="1800" dirty="0" smtClean="0"/>
              <a:t>1. __________________</a:t>
            </a:r>
          </a:p>
          <a:p>
            <a:endParaRPr lang="en-US" sz="1800" dirty="0" smtClean="0"/>
          </a:p>
          <a:p>
            <a:r>
              <a:rPr lang="en-US" sz="1800" dirty="0" smtClean="0"/>
              <a:t>2. __________________</a:t>
            </a:r>
          </a:p>
          <a:p>
            <a:endParaRPr lang="en-US" sz="1800" dirty="0"/>
          </a:p>
          <a:p>
            <a:r>
              <a:rPr lang="en-US" sz="1800" dirty="0" smtClean="0"/>
              <a:t>3. __________________</a:t>
            </a:r>
            <a:endParaRPr lang="en-US" sz="1800" dirty="0"/>
          </a:p>
        </p:txBody>
      </p:sp>
    </p:spTree>
    <p:extLst>
      <p:ext uri="{BB962C8B-B14F-4D97-AF65-F5344CB8AC3E}">
        <p14:creationId xmlns:p14="http://schemas.microsoft.com/office/powerpoint/2010/main" val="28901639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Bell Ringer Activity </a:t>
            </a:r>
            <a:r>
              <a:rPr lang="en-US" dirty="0" smtClean="0"/>
              <a:t>4</a:t>
            </a:r>
            <a:endParaRPr lang="en-US" dirty="0"/>
          </a:p>
        </p:txBody>
      </p:sp>
      <p:sp>
        <p:nvSpPr>
          <p:cNvPr id="3" name="Content Placeholder 2"/>
          <p:cNvSpPr>
            <a:spLocks noGrp="1"/>
          </p:cNvSpPr>
          <p:nvPr>
            <p:ph idx="1"/>
          </p:nvPr>
        </p:nvSpPr>
        <p:spPr>
          <a:xfrm>
            <a:off x="822960" y="1100628"/>
            <a:ext cx="7520940" cy="3958205"/>
          </a:xfrm>
        </p:spPr>
        <p:txBody>
          <a:bodyPr>
            <a:noAutofit/>
          </a:bodyPr>
          <a:lstStyle/>
          <a:p>
            <a:r>
              <a:rPr lang="en-US" sz="1800" dirty="0" smtClean="0"/>
              <a:t>Get a partner!</a:t>
            </a:r>
          </a:p>
          <a:p>
            <a:r>
              <a:rPr lang="en-US" sz="1800" dirty="0" smtClean="0"/>
              <a:t>Each of you take turns and discuss your accommodation requests with each other.</a:t>
            </a:r>
          </a:p>
          <a:p>
            <a:r>
              <a:rPr lang="en-US" sz="1800" dirty="0" smtClean="0"/>
              <a:t>Give each other some </a:t>
            </a:r>
            <a:r>
              <a:rPr lang="en-US" sz="1800" i="1" dirty="0" smtClean="0"/>
              <a:t>Constructive Criticism </a:t>
            </a:r>
            <a:r>
              <a:rPr lang="en-US" sz="1800" b="0" dirty="0" smtClean="0"/>
              <a:t>*Look it Up* (at least 3 things)</a:t>
            </a:r>
          </a:p>
          <a:p>
            <a:endParaRPr lang="en-US" sz="1800" b="0" dirty="0"/>
          </a:p>
          <a:p>
            <a:r>
              <a:rPr lang="en-US" sz="1800" dirty="0" smtClean="0"/>
              <a:t>In your notebook, write down the three suggestions from your partner and indicate whether or not you adjusted your requests.</a:t>
            </a:r>
          </a:p>
          <a:p>
            <a:r>
              <a:rPr lang="en-US" sz="1800" dirty="0" smtClean="0"/>
              <a:t>1.</a:t>
            </a:r>
          </a:p>
          <a:p>
            <a:r>
              <a:rPr lang="en-US" sz="1800" dirty="0" smtClean="0"/>
              <a:t>2.</a:t>
            </a:r>
          </a:p>
          <a:p>
            <a:r>
              <a:rPr lang="en-US" sz="1800" dirty="0" smtClean="0"/>
              <a:t>3. </a:t>
            </a:r>
            <a:endParaRPr lang="en-US" sz="1800" dirty="0"/>
          </a:p>
        </p:txBody>
      </p:sp>
    </p:spTree>
    <p:extLst>
      <p:ext uri="{BB962C8B-B14F-4D97-AF65-F5344CB8AC3E}">
        <p14:creationId xmlns:p14="http://schemas.microsoft.com/office/powerpoint/2010/main" val="27895779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Bell Ringer Activity </a:t>
            </a:r>
            <a:r>
              <a:rPr lang="en-US" dirty="0" smtClean="0"/>
              <a:t>5</a:t>
            </a:r>
            <a:endParaRPr lang="en-US" dirty="0"/>
          </a:p>
        </p:txBody>
      </p:sp>
      <p:sp>
        <p:nvSpPr>
          <p:cNvPr id="3" name="Content Placeholder 2"/>
          <p:cNvSpPr>
            <a:spLocks noGrp="1"/>
          </p:cNvSpPr>
          <p:nvPr>
            <p:ph idx="1"/>
          </p:nvPr>
        </p:nvSpPr>
        <p:spPr/>
        <p:txBody>
          <a:bodyPr>
            <a:normAutofit/>
          </a:bodyPr>
          <a:lstStyle/>
          <a:p>
            <a:endParaRPr lang="en-US" sz="2000" dirty="0" smtClean="0"/>
          </a:p>
          <a:p>
            <a:r>
              <a:rPr lang="en-US" sz="2000" dirty="0" smtClean="0"/>
              <a:t>Write down the name of the teacher you identified earlier this week.</a:t>
            </a:r>
          </a:p>
          <a:p>
            <a:endParaRPr lang="en-US" sz="2000" dirty="0"/>
          </a:p>
          <a:p>
            <a:r>
              <a:rPr lang="en-US" sz="2000" dirty="0" smtClean="0"/>
              <a:t>You will need to schedule a meeting with that teacher to talk about your accommodations.</a:t>
            </a:r>
          </a:p>
          <a:p>
            <a:endParaRPr lang="en-US" sz="2000" dirty="0"/>
          </a:p>
          <a:p>
            <a:r>
              <a:rPr lang="en-US" sz="2000" dirty="0" smtClean="0"/>
              <a:t>When you do schedule that meeting, write down the date, time, and who else is coming.</a:t>
            </a:r>
          </a:p>
        </p:txBody>
      </p:sp>
    </p:spTree>
    <p:extLst>
      <p:ext uri="{BB962C8B-B14F-4D97-AF65-F5344CB8AC3E}">
        <p14:creationId xmlns:p14="http://schemas.microsoft.com/office/powerpoint/2010/main" val="1818896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92667" y="1097280"/>
            <a:ext cx="4085166" cy="3712464"/>
          </a:xfrm>
        </p:spPr>
        <p:txBody>
          <a:bodyPr>
            <a:normAutofit fontScale="92500"/>
          </a:bodyPr>
          <a:lstStyle/>
          <a:p>
            <a:r>
              <a:rPr lang="en-US" dirty="0" smtClean="0"/>
              <a:t>Write down the S.H.A.R.E acronym again:</a:t>
            </a:r>
          </a:p>
          <a:p>
            <a:r>
              <a:rPr lang="en-US" dirty="0"/>
              <a:t> </a:t>
            </a:r>
            <a:r>
              <a:rPr lang="en-US" sz="2600" u="sng" dirty="0" smtClean="0"/>
              <a:t>S</a:t>
            </a:r>
            <a:r>
              <a:rPr lang="en-US" sz="2600" b="0" dirty="0" smtClean="0"/>
              <a:t>it</a:t>
            </a:r>
            <a:r>
              <a:rPr lang="en-US" sz="2600" b="0" dirty="0"/>
              <a:t>/stand up straight</a:t>
            </a:r>
          </a:p>
          <a:p>
            <a:r>
              <a:rPr lang="en-US" sz="2600" u="sng" dirty="0"/>
              <a:t>H</a:t>
            </a:r>
            <a:r>
              <a:rPr lang="en-US" sz="2600" b="0" dirty="0" smtClean="0"/>
              <a:t>ave </a:t>
            </a:r>
            <a:r>
              <a:rPr lang="en-US" sz="2600" b="0" dirty="0"/>
              <a:t>a pleasant tone of voice</a:t>
            </a:r>
          </a:p>
          <a:p>
            <a:r>
              <a:rPr lang="en-US" sz="2600" u="sng" dirty="0"/>
              <a:t>A</a:t>
            </a:r>
            <a:r>
              <a:rPr lang="en-US" sz="2600" b="0" dirty="0" smtClean="0"/>
              <a:t>ctivate </a:t>
            </a:r>
            <a:r>
              <a:rPr lang="en-US" sz="2600" b="0" dirty="0"/>
              <a:t>your thinking</a:t>
            </a:r>
          </a:p>
          <a:p>
            <a:r>
              <a:rPr lang="en-US" sz="2600" u="sng" dirty="0"/>
              <a:t>R</a:t>
            </a:r>
            <a:r>
              <a:rPr lang="en-US" sz="2600" b="0" dirty="0" smtClean="0"/>
              <a:t>elax</a:t>
            </a:r>
            <a:endParaRPr lang="en-US" sz="2600" b="0" dirty="0"/>
          </a:p>
          <a:p>
            <a:r>
              <a:rPr lang="en-US" sz="2600" b="0" u="sng" dirty="0"/>
              <a:t>E</a:t>
            </a:r>
            <a:r>
              <a:rPr lang="en-US" sz="2600" b="0" dirty="0" smtClean="0"/>
              <a:t>ngage </a:t>
            </a:r>
            <a:r>
              <a:rPr lang="en-US" sz="2600" b="0" dirty="0"/>
              <a:t>in eye </a:t>
            </a:r>
            <a:r>
              <a:rPr lang="en-US" sz="2600" b="0" dirty="0" smtClean="0"/>
              <a:t>communication</a:t>
            </a:r>
            <a:endParaRPr lang="en-US" sz="2600" b="0" dirty="0"/>
          </a:p>
          <a:p>
            <a:endParaRPr lang="en-US" b="0" dirty="0"/>
          </a:p>
        </p:txBody>
      </p:sp>
      <p:sp>
        <p:nvSpPr>
          <p:cNvPr id="5" name="Content Placeholder 4"/>
          <p:cNvSpPr>
            <a:spLocks noGrp="1"/>
          </p:cNvSpPr>
          <p:nvPr>
            <p:ph sz="half" idx="2"/>
          </p:nvPr>
        </p:nvSpPr>
        <p:spPr>
          <a:xfrm>
            <a:off x="5143500" y="1097280"/>
            <a:ext cx="3200400" cy="3712464"/>
          </a:xfrm>
        </p:spPr>
        <p:txBody>
          <a:bodyPr>
            <a:normAutofit fontScale="92500"/>
          </a:bodyPr>
          <a:lstStyle/>
          <a:p>
            <a:r>
              <a:rPr lang="en-US" dirty="0" smtClean="0"/>
              <a:t>Why do you think these things are important for your meeting with your teacher?</a:t>
            </a:r>
          </a:p>
          <a:p>
            <a:endParaRPr lang="en-US" dirty="0"/>
          </a:p>
          <a:p>
            <a:r>
              <a:rPr lang="en-US" dirty="0" smtClean="0"/>
              <a:t>Have you set up your meeting yet?</a:t>
            </a:r>
            <a:endParaRPr lang="en-US" dirty="0"/>
          </a:p>
        </p:txBody>
      </p:sp>
      <p:sp>
        <p:nvSpPr>
          <p:cNvPr id="2" name="Title 1"/>
          <p:cNvSpPr>
            <a:spLocks noGrp="1"/>
          </p:cNvSpPr>
          <p:nvPr>
            <p:ph type="title"/>
          </p:nvPr>
        </p:nvSpPr>
        <p:spPr/>
        <p:txBody>
          <a:bodyPr/>
          <a:lstStyle/>
          <a:p>
            <a:r>
              <a:rPr lang="en-US" dirty="0"/>
              <a:t>Bell Ringer Activity </a:t>
            </a:r>
            <a:r>
              <a:rPr lang="en-US" dirty="0" smtClean="0"/>
              <a:t>6</a:t>
            </a:r>
            <a:endParaRPr lang="en-US" dirty="0"/>
          </a:p>
        </p:txBody>
      </p:sp>
    </p:spTree>
    <p:extLst>
      <p:ext uri="{BB962C8B-B14F-4D97-AF65-F5344CB8AC3E}">
        <p14:creationId xmlns:p14="http://schemas.microsoft.com/office/powerpoint/2010/main" val="30106552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Bell Ringer Activity </a:t>
            </a:r>
            <a:r>
              <a:rPr lang="en-US" dirty="0" smtClean="0"/>
              <a:t>7</a:t>
            </a:r>
            <a:endParaRPr lang="en-US" dirty="0"/>
          </a:p>
        </p:txBody>
      </p:sp>
      <p:sp>
        <p:nvSpPr>
          <p:cNvPr id="6" name="Content Placeholder 5"/>
          <p:cNvSpPr>
            <a:spLocks noGrp="1"/>
          </p:cNvSpPr>
          <p:nvPr>
            <p:ph idx="1"/>
          </p:nvPr>
        </p:nvSpPr>
        <p:spPr/>
        <p:txBody>
          <a:bodyPr/>
          <a:lstStyle/>
          <a:p>
            <a:endParaRPr lang="en-US" dirty="0" smtClean="0">
              <a:hlinkClick r:id="rId2"/>
            </a:endParaRPr>
          </a:p>
          <a:p>
            <a:r>
              <a:rPr lang="en-US" sz="2400" dirty="0" smtClean="0">
                <a:hlinkClick r:id="rId2"/>
              </a:rPr>
              <a:t>Kid President Video</a:t>
            </a:r>
            <a:endParaRPr lang="en-US" sz="2400" dirty="0" smtClean="0"/>
          </a:p>
          <a:p>
            <a:endParaRPr lang="en-US" sz="2400" dirty="0"/>
          </a:p>
          <a:p>
            <a:r>
              <a:rPr lang="en-US" sz="2400" dirty="0" smtClean="0"/>
              <a:t>What was one thing you liked in this video?</a:t>
            </a:r>
            <a:endParaRPr lang="en-US" sz="2400" dirty="0"/>
          </a:p>
        </p:txBody>
      </p:sp>
    </p:spTree>
    <p:extLst>
      <p:ext uri="{BB962C8B-B14F-4D97-AF65-F5344CB8AC3E}">
        <p14:creationId xmlns:p14="http://schemas.microsoft.com/office/powerpoint/2010/main" val="5866275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Shot 2014-07-02 at 10.45.57 AM.png"/>
          <p:cNvPicPr>
            <a:picLocks noGrp="1" noChangeAspect="1"/>
          </p:cNvPicPr>
          <p:nvPr>
            <p:ph sz="half" idx="1"/>
          </p:nvPr>
        </p:nvPicPr>
        <p:blipFill>
          <a:blip r:embed="rId2">
            <a:extLst>
              <a:ext uri="{28A0092B-C50C-407E-A947-70E740481C1C}">
                <a14:useLocalDpi xmlns:a14="http://schemas.microsoft.com/office/drawing/2010/main" val="0"/>
              </a:ext>
            </a:extLst>
          </a:blip>
          <a:srcRect t="2283" b="2283"/>
          <a:stretch>
            <a:fillRect/>
          </a:stretch>
        </p:blipFill>
        <p:spPr>
          <a:xfrm>
            <a:off x="539749" y="1016000"/>
            <a:ext cx="3968751" cy="4042832"/>
          </a:xfrm>
        </p:spPr>
      </p:pic>
      <p:sp>
        <p:nvSpPr>
          <p:cNvPr id="7" name="Content Placeholder 6"/>
          <p:cNvSpPr>
            <a:spLocks noGrp="1"/>
          </p:cNvSpPr>
          <p:nvPr>
            <p:ph sz="half" idx="2"/>
          </p:nvPr>
        </p:nvSpPr>
        <p:spPr/>
        <p:txBody>
          <a:bodyPr>
            <a:normAutofit fontScale="92500"/>
          </a:bodyPr>
          <a:lstStyle/>
          <a:p>
            <a:r>
              <a:rPr lang="en-US" dirty="0" smtClean="0"/>
              <a:t>Answer the following questions in your notebook about your meeting with your teacher.</a:t>
            </a:r>
          </a:p>
          <a:p>
            <a:endParaRPr lang="en-US" dirty="0"/>
          </a:p>
          <a:p>
            <a:r>
              <a:rPr lang="en-US" dirty="0" smtClean="0"/>
              <a:t>*This should be done by now </a:t>
            </a:r>
            <a:r>
              <a:rPr lang="en-US" dirty="0" smtClean="0">
                <a:sym typeface="Wingdings"/>
              </a:rPr>
              <a:t>*</a:t>
            </a:r>
            <a:endParaRPr lang="en-US" dirty="0"/>
          </a:p>
        </p:txBody>
      </p:sp>
      <p:sp>
        <p:nvSpPr>
          <p:cNvPr id="2" name="Title 1"/>
          <p:cNvSpPr>
            <a:spLocks noGrp="1"/>
          </p:cNvSpPr>
          <p:nvPr>
            <p:ph type="title"/>
          </p:nvPr>
        </p:nvSpPr>
        <p:spPr/>
        <p:txBody>
          <a:bodyPr/>
          <a:lstStyle/>
          <a:p>
            <a:r>
              <a:rPr lang="en-US" dirty="0"/>
              <a:t>Bell Ringer Activity </a:t>
            </a:r>
            <a:r>
              <a:rPr lang="en-US" dirty="0" smtClean="0"/>
              <a:t>8</a:t>
            </a:r>
            <a:endParaRPr lang="en-US" dirty="0"/>
          </a:p>
        </p:txBody>
      </p:sp>
    </p:spTree>
    <p:extLst>
      <p:ext uri="{BB962C8B-B14F-4D97-AF65-F5344CB8AC3E}">
        <p14:creationId xmlns:p14="http://schemas.microsoft.com/office/powerpoint/2010/main" val="355386199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129</TotalTime>
  <Words>1150</Words>
  <Application>Microsoft Macintosh PowerPoint</Application>
  <PresentationFormat>On-screen Show (4:3)</PresentationFormat>
  <Paragraphs>171</Paragraphs>
  <Slides>25</Slides>
  <Notes>2</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Angles</vt:lpstr>
      <vt:lpstr>Units 7 &amp; 8: </vt:lpstr>
      <vt:lpstr>Bell Ringer Activity 1</vt:lpstr>
      <vt:lpstr>Bell Ringer Activity 2</vt:lpstr>
      <vt:lpstr>Bell Ringer Activity 3</vt:lpstr>
      <vt:lpstr>Bell Ringer Activity 4</vt:lpstr>
      <vt:lpstr>Bell Ringer Activity 5</vt:lpstr>
      <vt:lpstr>Bell Ringer Activity 6</vt:lpstr>
      <vt:lpstr>Bell Ringer Activity 7</vt:lpstr>
      <vt:lpstr>Bell Ringer Activity 8</vt:lpstr>
      <vt:lpstr>Bell Ringer Activity 9</vt:lpstr>
      <vt:lpstr>Bell Ringer Activity 10 </vt:lpstr>
      <vt:lpstr>Bell Ringer Activity 11</vt:lpstr>
      <vt:lpstr>Bell Ringer Activity 12</vt:lpstr>
      <vt:lpstr>Bell Ringer Activity 13</vt:lpstr>
      <vt:lpstr>Bell Ringer Activity 14 </vt:lpstr>
      <vt:lpstr>Bell Ringer Activity 15</vt:lpstr>
      <vt:lpstr>Bell Ringer Activity 16</vt:lpstr>
      <vt:lpstr>Bell Ringer Activity 17</vt:lpstr>
      <vt:lpstr>Bell Ringer Activity 18</vt:lpstr>
      <vt:lpstr>Bell Ringer Activity 19</vt:lpstr>
      <vt:lpstr>Bell Ringer Activity 20</vt:lpstr>
      <vt:lpstr>Unit 7 Quiz</vt:lpstr>
      <vt:lpstr>Unit 8 Quiz</vt:lpstr>
      <vt:lpstr>Unit 7 Answers</vt:lpstr>
      <vt:lpstr>Unit 8 Answers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Units 7 &amp; 8:</dc:title>
  <dc:creator>Zarrow</dc:creator>
  <cp:lastModifiedBy>Donna Willis</cp:lastModifiedBy>
  <cp:revision>16</cp:revision>
  <dcterms:created xsi:type="dcterms:W3CDTF">2014-07-29T16:21:40Z</dcterms:created>
  <dcterms:modified xsi:type="dcterms:W3CDTF">2014-09-15T19:54:20Z</dcterms:modified>
</cp:coreProperties>
</file>