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7" r:id="rId1"/>
  </p:sldMasterIdLst>
  <p:notesMasterIdLst>
    <p:notesMasterId r:id="rId25"/>
  </p:notesMasterIdLst>
  <p:handoutMasterIdLst>
    <p:handoutMasterId r:id="rId26"/>
  </p:handoutMasterIdLst>
  <p:sldIdLst>
    <p:sldId id="444" r:id="rId2"/>
    <p:sldId id="421" r:id="rId3"/>
    <p:sldId id="441" r:id="rId4"/>
    <p:sldId id="440" r:id="rId5"/>
    <p:sldId id="400" r:id="rId6"/>
    <p:sldId id="438" r:id="rId7"/>
    <p:sldId id="442" r:id="rId8"/>
    <p:sldId id="414" r:id="rId9"/>
    <p:sldId id="426" r:id="rId10"/>
    <p:sldId id="425" r:id="rId11"/>
    <p:sldId id="443" r:id="rId12"/>
    <p:sldId id="430" r:id="rId13"/>
    <p:sldId id="439" r:id="rId14"/>
    <p:sldId id="435" r:id="rId15"/>
    <p:sldId id="428" r:id="rId16"/>
    <p:sldId id="424" r:id="rId17"/>
    <p:sldId id="431" r:id="rId18"/>
    <p:sldId id="399" r:id="rId19"/>
    <p:sldId id="403" r:id="rId20"/>
    <p:sldId id="432" r:id="rId21"/>
    <p:sldId id="415" r:id="rId22"/>
    <p:sldId id="433" r:id="rId23"/>
    <p:sldId id="422" r:id="rId24"/>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400" kern="1200">
        <a:solidFill>
          <a:schemeClr val="tx1"/>
        </a:solidFill>
        <a:latin typeface="Helvetica" charset="0"/>
        <a:ea typeface="ＭＳ Ｐゴシック" charset="-128"/>
        <a:cs typeface="ＭＳ Ｐゴシック" charset="-128"/>
      </a:defRPr>
    </a:lvl2pPr>
    <a:lvl3pPr marL="914400" algn="l" rtl="0" eaLnBrk="0" fontAlgn="base" hangingPunct="0">
      <a:spcBef>
        <a:spcPct val="0"/>
      </a:spcBef>
      <a:spcAft>
        <a:spcPct val="0"/>
      </a:spcAft>
      <a:defRPr sz="1400" kern="1200">
        <a:solidFill>
          <a:schemeClr val="tx1"/>
        </a:solidFill>
        <a:latin typeface="Helvetica" charset="0"/>
        <a:ea typeface="ＭＳ Ｐゴシック" charset="-128"/>
        <a:cs typeface="ＭＳ Ｐゴシック" charset="-128"/>
      </a:defRPr>
    </a:lvl3pPr>
    <a:lvl4pPr marL="1371600" algn="l" rtl="0" eaLnBrk="0" fontAlgn="base" hangingPunct="0">
      <a:spcBef>
        <a:spcPct val="0"/>
      </a:spcBef>
      <a:spcAft>
        <a:spcPct val="0"/>
      </a:spcAft>
      <a:defRPr sz="1400" kern="1200">
        <a:solidFill>
          <a:schemeClr val="tx1"/>
        </a:solidFill>
        <a:latin typeface="Helvetica" charset="0"/>
        <a:ea typeface="ＭＳ Ｐゴシック" charset="-128"/>
        <a:cs typeface="ＭＳ Ｐゴシック" charset="-128"/>
      </a:defRPr>
    </a:lvl4pPr>
    <a:lvl5pPr marL="1828800" algn="l" rtl="0" eaLnBrk="0" fontAlgn="base" hangingPunct="0">
      <a:spcBef>
        <a:spcPct val="0"/>
      </a:spcBef>
      <a:spcAft>
        <a:spcPct val="0"/>
      </a:spcAft>
      <a:defRPr sz="1400" kern="1200">
        <a:solidFill>
          <a:schemeClr val="tx1"/>
        </a:solidFill>
        <a:latin typeface="Helvetica" charset="0"/>
        <a:ea typeface="ＭＳ Ｐゴシック" charset="-128"/>
        <a:cs typeface="ＭＳ Ｐゴシック" charset="-128"/>
      </a:defRPr>
    </a:lvl5pPr>
    <a:lvl6pPr marL="2286000" algn="l" defTabSz="457200" rtl="0" eaLnBrk="1" latinLnBrk="0" hangingPunct="1">
      <a:defRPr sz="1400" kern="1200">
        <a:solidFill>
          <a:schemeClr val="tx1"/>
        </a:solidFill>
        <a:latin typeface="Helvetica" charset="0"/>
        <a:ea typeface="ＭＳ Ｐゴシック" charset="-128"/>
        <a:cs typeface="ＭＳ Ｐゴシック" charset="-128"/>
      </a:defRPr>
    </a:lvl6pPr>
    <a:lvl7pPr marL="2743200" algn="l" defTabSz="457200" rtl="0" eaLnBrk="1" latinLnBrk="0" hangingPunct="1">
      <a:defRPr sz="1400" kern="1200">
        <a:solidFill>
          <a:schemeClr val="tx1"/>
        </a:solidFill>
        <a:latin typeface="Helvetica" charset="0"/>
        <a:ea typeface="ＭＳ Ｐゴシック" charset="-128"/>
        <a:cs typeface="ＭＳ Ｐゴシック" charset="-128"/>
      </a:defRPr>
    </a:lvl7pPr>
    <a:lvl8pPr marL="3200400" algn="l" defTabSz="457200" rtl="0" eaLnBrk="1" latinLnBrk="0" hangingPunct="1">
      <a:defRPr sz="1400" kern="1200">
        <a:solidFill>
          <a:schemeClr val="tx1"/>
        </a:solidFill>
        <a:latin typeface="Helvetica" charset="0"/>
        <a:ea typeface="ＭＳ Ｐゴシック" charset="-128"/>
        <a:cs typeface="ＭＳ Ｐゴシック" charset="-128"/>
      </a:defRPr>
    </a:lvl8pPr>
    <a:lvl9pPr marL="3657600" algn="l" defTabSz="457200" rtl="0" eaLnBrk="1" latinLnBrk="0" hangingPunct="1">
      <a:defRPr sz="1400" kern="1200">
        <a:solidFill>
          <a:schemeClr val="tx1"/>
        </a:solidFill>
        <a:latin typeface="Helvetica"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clrMru>
    <a:srgbClr val="FF7623"/>
    <a:srgbClr val="FF5B20"/>
    <a:srgbClr val="1BAB6B"/>
    <a:srgbClr val="400080"/>
    <a:srgbClr val="008080"/>
    <a:srgbClr val="FFFF00"/>
    <a:srgbClr val="800080"/>
    <a:srgbClr val="AC14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8" d="100"/>
          <a:sy n="108" d="100"/>
        </p:scale>
        <p:origin x="-2464"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Helvetica" pitchFamily="-128" charset="0"/>
                <a:ea typeface="ＭＳ Ｐゴシック" pitchFamily="-128" charset="-128"/>
                <a:cs typeface="+mn-cs"/>
              </a:defRPr>
            </a:lvl1pPr>
          </a:lstStyle>
          <a:p>
            <a:pPr>
              <a:defRPr/>
            </a:pPr>
            <a:endParaRPr lang="en-US"/>
          </a:p>
        </p:txBody>
      </p:sp>
      <p:sp>
        <p:nvSpPr>
          <p:cNvPr id="3194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Helvetica" pitchFamily="-128" charset="0"/>
                <a:ea typeface="ＭＳ Ｐゴシック" pitchFamily="-128" charset="-128"/>
                <a:cs typeface="+mn-cs"/>
              </a:defRPr>
            </a:lvl1pPr>
          </a:lstStyle>
          <a:p>
            <a:pPr>
              <a:defRPr/>
            </a:pPr>
            <a:endParaRPr lang="en-US"/>
          </a:p>
        </p:txBody>
      </p:sp>
      <p:sp>
        <p:nvSpPr>
          <p:cNvPr id="3194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Helvetica" pitchFamily="-128" charset="0"/>
                <a:ea typeface="ＭＳ Ｐゴシック" pitchFamily="-128" charset="-128"/>
                <a:cs typeface="+mn-cs"/>
              </a:defRPr>
            </a:lvl1pPr>
          </a:lstStyle>
          <a:p>
            <a:pPr>
              <a:defRPr/>
            </a:pPr>
            <a:endParaRPr lang="en-US"/>
          </a:p>
        </p:txBody>
      </p:sp>
      <p:sp>
        <p:nvSpPr>
          <p:cNvPr id="3194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D4F0CD4-8E7F-F74C-A557-2E898BF46AD3}" type="slidenum">
              <a:rPr lang="en-US"/>
              <a:pPr>
                <a:defRPr/>
              </a:pPr>
              <a:t>‹#›</a:t>
            </a:fld>
            <a:endParaRPr lang="en-US"/>
          </a:p>
        </p:txBody>
      </p:sp>
    </p:spTree>
    <p:extLst>
      <p:ext uri="{BB962C8B-B14F-4D97-AF65-F5344CB8AC3E}">
        <p14:creationId xmlns:p14="http://schemas.microsoft.com/office/powerpoint/2010/main" val="41933658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Helvetica" pitchFamily="-128" charset="0"/>
                <a:ea typeface="ＭＳ Ｐゴシック" pitchFamily="-128" charset="-128"/>
                <a:cs typeface="+mn-cs"/>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Helvetica" pitchFamily="-128" charset="0"/>
                <a:ea typeface="ＭＳ Ｐゴシック" pitchFamily="-128"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Helvetica" pitchFamily="-128" charset="0"/>
                <a:ea typeface="ＭＳ Ｐゴシック" pitchFamily="-128" charset="-128"/>
                <a:cs typeface="+mn-cs"/>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E5805A9-53C5-C043-A98E-906975B2553F}" type="slidenum">
              <a:rPr lang="en-US"/>
              <a:pPr>
                <a:defRPr/>
              </a:pPr>
              <a:t>‹#›</a:t>
            </a:fld>
            <a:endParaRPr lang="en-US"/>
          </a:p>
        </p:txBody>
      </p:sp>
    </p:spTree>
    <p:extLst>
      <p:ext uri="{BB962C8B-B14F-4D97-AF65-F5344CB8AC3E}">
        <p14:creationId xmlns:p14="http://schemas.microsoft.com/office/powerpoint/2010/main" val="29371141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Helvetica" pitchFamily="-128" charset="0"/>
        <a:ea typeface="ＭＳ Ｐゴシック" pitchFamily="-128"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Helvetica" pitchFamily="-128"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Helvetica" pitchFamily="-128"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Helvetica" pitchFamily="-128"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Helvetica" pitchFamily="-128"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D0EDA44-2482-654E-99AF-AD2301AA1756}"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Helvetica"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7307891-9DD2-6D47-8F70-FE3C1C3803D2}" type="slidenum">
              <a:rPr lang="en-US"/>
              <a:pPr/>
              <a:t>20</a:t>
            </a:fld>
            <a:endParaRPr lang="en-US"/>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Helvetica" charset="0"/>
                <a:ea typeface="ＭＳ Ｐゴシック" charset="-128"/>
              </a:rPr>
              <a:t>Picture of famous people with disabilities.  Collage ADD powerpoint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5F7CFFB-1EFC-8449-84BB-B80D3FEB6A02}" type="slidenum">
              <a:rPr lang="en-US"/>
              <a:pPr/>
              <a:t>22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atin typeface="Helvetica"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7EDB57D-D996-0844-94B6-CAD6F935C7A4}" type="slidenum">
              <a:rPr lang="en-US"/>
              <a:pPr/>
              <a:t>4</a:t>
            </a:fld>
            <a:endParaRPr 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Helvetica" charset="0"/>
                <a:ea typeface="ＭＳ Ｐゴシック" charset="-128"/>
              </a:rPr>
              <a:t>Picture of famous people with disabilities.  Collage ADD powerpoint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9BFCFD3-0402-9E47-8DEB-2A744A473A9C}" type="slidenum">
              <a:rPr lang="en-US"/>
              <a:pPr/>
              <a:t>7</a:t>
            </a:fld>
            <a:endParaRPr lang="en-US"/>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Helvetica" charset="0"/>
                <a:ea typeface="ＭＳ Ｐゴシック" charset="-128"/>
              </a:rPr>
              <a:t>Picture of famous people with disabilities.  Collage ADD powerpoint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r>
              <a:rPr lang="en-US" smtClean="0">
                <a:latin typeface="Helvetica" charset="0"/>
                <a:ea typeface="ＭＳ Ｐゴシック" charset="-128"/>
              </a:rPr>
              <a:t>Lane, William (2006). Beethoven: The Immortal. Retrieved May. 6, 2010,  from http://lucare.com/immortal. </a:t>
            </a:r>
          </a:p>
        </p:txBody>
      </p:sp>
      <p:sp>
        <p:nvSpPr>
          <p:cNvPr id="27652" name="Slide Number Placeholder 3"/>
          <p:cNvSpPr>
            <a:spLocks noGrp="1"/>
          </p:cNvSpPr>
          <p:nvPr>
            <p:ph type="sldNum" sz="quarter" idx="5"/>
          </p:nvPr>
        </p:nvSpPr>
        <p:spPr>
          <a:noFill/>
        </p:spPr>
        <p:txBody>
          <a:bodyPr/>
          <a:lstStyle/>
          <a:p>
            <a:fld id="{8B054874-3751-8E4C-A2BF-C5FA5F8E00E5}"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p:spPr>
        <p:txBody>
          <a:bodyPr/>
          <a:lstStyle/>
          <a:p>
            <a:r>
              <a:rPr lang="en-US" smtClean="0">
                <a:latin typeface="Helvetica" charset="0"/>
                <a:ea typeface="ＭＳ Ｐゴシック" charset="-128"/>
              </a:rPr>
              <a:t>http://www.jimabbott.info/biography.html</a:t>
            </a:r>
          </a:p>
        </p:txBody>
      </p:sp>
      <p:sp>
        <p:nvSpPr>
          <p:cNvPr id="29700" name="Slide Number Placeholder 3"/>
          <p:cNvSpPr>
            <a:spLocks noGrp="1"/>
          </p:cNvSpPr>
          <p:nvPr>
            <p:ph type="sldNum" sz="quarter" idx="5"/>
          </p:nvPr>
        </p:nvSpPr>
        <p:spPr>
          <a:noFill/>
        </p:spPr>
        <p:txBody>
          <a:bodyPr/>
          <a:lstStyle/>
          <a:p>
            <a:fld id="{5FEBB667-FAFA-1643-888B-476FA6EEAD55}"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p:spPr>
        <p:txBody>
          <a:bodyPr/>
          <a:lstStyle/>
          <a:p>
            <a:r>
              <a:rPr lang="en-US" smtClean="0">
                <a:latin typeface="Helvetica" charset="0"/>
                <a:ea typeface="ＭＳ Ｐゴシック" charset="-128"/>
              </a:rPr>
              <a:t>Patrick Dempsey</a:t>
            </a:r>
          </a:p>
          <a:p>
            <a:r>
              <a:rPr lang="en-US" smtClean="0">
                <a:latin typeface="Helvetica" charset="0"/>
                <a:ea typeface="ＭＳ Ｐゴシック" charset="-128"/>
              </a:rPr>
              <a:t>Dyslexia</a:t>
            </a:r>
          </a:p>
          <a:p>
            <a:endParaRPr lang="en-US" smtClean="0">
              <a:latin typeface="Helvetica" charset="0"/>
              <a:ea typeface="ＭＳ Ｐゴシック" charset="-128"/>
            </a:endParaRPr>
          </a:p>
        </p:txBody>
      </p:sp>
      <p:sp>
        <p:nvSpPr>
          <p:cNvPr id="34820" name="Slide Number Placeholder 3"/>
          <p:cNvSpPr>
            <a:spLocks noGrp="1"/>
          </p:cNvSpPr>
          <p:nvPr>
            <p:ph type="sldNum" sz="quarter" idx="5"/>
          </p:nvPr>
        </p:nvSpPr>
        <p:spPr>
          <a:noFill/>
        </p:spPr>
        <p:txBody>
          <a:bodyPr/>
          <a:lstStyle/>
          <a:p>
            <a:fld id="{14090388-56D8-A84C-A6B3-B0F3997F4E53}"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B4FC49B-08E8-404A-8016-34A8C4166858}" type="slidenum">
              <a:rPr lang="en-US"/>
              <a:pPr/>
              <a:t>15</a:t>
            </a:fld>
            <a:endParaRPr lang="en-US"/>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Helvetica" charset="0"/>
                <a:ea typeface="ＭＳ Ｐゴシック" charset="-128"/>
              </a:rPr>
              <a:t>Picture of famous people with disabilities.  Collage ADD powerpoint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99EEF66-CE4F-6E4E-A963-6A042EBE9944}" type="slidenum">
              <a:rPr lang="en-US"/>
              <a:pPr/>
              <a:t>17</a:t>
            </a:fld>
            <a:endParaRPr lang="en-US"/>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Helvetica" charset="0"/>
                <a:ea typeface="ＭＳ Ｐゴシック" charset="-128"/>
              </a:rPr>
              <a:t>Picture of famous people with disabilities.  Collage ADD powerpoint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8028377-1FB1-8941-BE1D-719A050904B8}" type="slidenum">
              <a:rPr lang="en-US"/>
              <a:pPr/>
              <a:t>18</a:t>
            </a:fld>
            <a:endParaRPr lang="en-US"/>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Helvetica" charset="0"/>
                <a:ea typeface="ＭＳ Ｐゴシック" charset="-128"/>
              </a:rPr>
              <a:t>Picture of famous people with disabilities.  Collage ADD powerpoint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F3E383-C7DC-E442-96DB-85494CD1F6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474464-7F43-CE42-9E52-4C891BF24D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326A02-1E09-A645-8846-C55375B991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559C29-A01E-5B41-83FA-75444D563B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3CEAF-6EB2-5043-BE3A-5C8C1CCECF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3A8D75-5100-B347-8E67-9FEC189F9B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221FC9-8DD9-B748-9A67-267D81A1A4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C2EE9F-E7C6-F746-AFC2-DD25FD8A08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E6BFBF-3A95-DD4A-99F4-8F0B5A42D8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F1373A-04A8-814D-BD53-EF2AE99573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54D56B-E0C1-BF4C-8244-C0A9F385B5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F51074B-C35F-354B-A365-8B8360C644F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itle 3"/>
          <p:cNvSpPr>
            <a:spLocks noGrp="1"/>
          </p:cNvSpPr>
          <p:nvPr>
            <p:ph type="ctrTitle"/>
          </p:nvPr>
        </p:nvSpPr>
        <p:spPr>
          <a:xfrm>
            <a:off x="381000" y="1676400"/>
            <a:ext cx="8153400" cy="1851025"/>
          </a:xfrm>
        </p:spPr>
        <p:txBody>
          <a:bodyPr/>
          <a:lstStyle/>
          <a:p>
            <a:r>
              <a:rPr lang="en-US" b="1" smtClean="0">
                <a:solidFill>
                  <a:schemeClr val="bg1"/>
                </a:solidFill>
              </a:rPr>
              <a:t>Famous People With Disabilities</a:t>
            </a:r>
          </a:p>
        </p:txBody>
      </p:sp>
      <p:sp>
        <p:nvSpPr>
          <p:cNvPr id="15363" name="Subtitle 4"/>
          <p:cNvSpPr>
            <a:spLocks noGrp="1"/>
          </p:cNvSpPr>
          <p:nvPr>
            <p:ph type="subTitle" idx="1"/>
          </p:nvPr>
        </p:nvSpPr>
        <p:spPr>
          <a:xfrm>
            <a:off x="3124200" y="4648200"/>
            <a:ext cx="4419600" cy="457200"/>
          </a:xfrm>
        </p:spPr>
        <p:txBody>
          <a:bodyPr/>
          <a:lstStyle/>
          <a:p>
            <a:pPr algn="l"/>
            <a:r>
              <a:rPr lang="en-US" sz="2000" dirty="0" smtClean="0">
                <a:solidFill>
                  <a:srgbClr val="000000"/>
                </a:solidFill>
              </a:rPr>
              <a:t>Unit 6: Increasing My Self-Awareness</a:t>
            </a:r>
          </a:p>
        </p:txBody>
      </p:sp>
      <p:sp>
        <p:nvSpPr>
          <p:cNvPr id="15364" name="WordArt 2"/>
          <p:cNvSpPr>
            <a:spLocks noChangeArrowheads="1" noChangeShapeType="1"/>
          </p:cNvSpPr>
          <p:nvPr/>
        </p:nvSpPr>
        <p:spPr bwMode="auto">
          <a:xfrm>
            <a:off x="1447800" y="4724400"/>
            <a:ext cx="1371600" cy="762000"/>
          </a:xfrm>
          <a:prstGeom prst="rect">
            <a:avLst/>
          </a:prstGeom>
        </p:spPr>
        <p:txBody>
          <a:bodyPr spcFirstLastPara="1" wrap="none" fromWordArt="1">
            <a:prstTxWarp prst="textArchUp">
              <a:avLst>
                <a:gd name="adj" fmla="val 11833868"/>
              </a:avLst>
            </a:prstTxWarp>
          </a:bodyPr>
          <a:lstStyle/>
          <a:p>
            <a:pPr algn="ctr"/>
            <a:r>
              <a:rPr lang="en-US" sz="3600" kern="10" dirty="0">
                <a:ln w="3175">
                  <a:noFill/>
                  <a:round/>
                  <a:headEnd/>
                  <a:tailEnd/>
                </a:ln>
                <a:gradFill rotWithShape="1">
                  <a:gsLst>
                    <a:gs pos="0">
                      <a:srgbClr val="800000"/>
                    </a:gs>
                    <a:gs pos="100000">
                      <a:srgbClr val="8E1C1C"/>
                    </a:gs>
                  </a:gsLst>
                  <a:lin ang="5400000" scaled="1"/>
                </a:gradFill>
                <a:effectLst>
                  <a:outerShdw dist="63500" algn="ctr" rotWithShape="0">
                    <a:srgbClr val="000000"/>
                  </a:outerShdw>
                </a:effectLst>
                <a:latin typeface="Marker Felt"/>
                <a:ea typeface="Marker Felt"/>
                <a:cs typeface="Marker Felt"/>
              </a:rPr>
              <a:t>ME!</a:t>
            </a:r>
          </a:p>
        </p:txBody>
      </p:sp>
      <p:cxnSp>
        <p:nvCxnSpPr>
          <p:cNvPr id="8" name="Straight Connector 7"/>
          <p:cNvCxnSpPr/>
          <p:nvPr/>
        </p:nvCxnSpPr>
        <p:spPr>
          <a:xfrm>
            <a:off x="533400" y="3581400"/>
            <a:ext cx="8001000" cy="1588"/>
          </a:xfrm>
          <a:prstGeom prst="line">
            <a:avLst/>
          </a:prstGeom>
          <a:ln w="41275" cap="flat" cmpd="sng" algn="ctr">
            <a:solidFill>
              <a:srgbClr val="800000"/>
            </a:solidFill>
            <a:prstDash val="solid"/>
            <a:round/>
            <a:headEnd type="none" w="med" len="med"/>
            <a:tailEnd type="none" w="med" len="med"/>
          </a:ln>
          <a:effectLst>
            <a:outerShdw blurRad="101600" dist="32639" dir="5400000" rotWithShape="0">
              <a:schemeClr val="bg1">
                <a:alpha val="70000"/>
              </a:schemeClr>
            </a:outerShdw>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28600" y="6172200"/>
            <a:ext cx="4572000" cy="400110"/>
          </a:xfrm>
          <a:prstGeom prst="rect">
            <a:avLst/>
          </a:prstGeom>
        </p:spPr>
        <p:txBody>
          <a:bodyPr>
            <a:spAutoFit/>
          </a:bodyPr>
          <a:lstStyle/>
          <a:p>
            <a:r>
              <a:rPr lang="en-US" sz="1000" i="1" dirty="0">
                <a:solidFill>
                  <a:schemeClr val="bg1"/>
                </a:solidFill>
              </a:rPr>
              <a:t>ME! Lessons for Teaching Self-Awareness and Self-Advocacy – Updated 9/14</a:t>
            </a:r>
            <a:endParaRPr lang="en-US" sz="1000" dirty="0">
              <a:solidFill>
                <a:schemeClr val="bg1"/>
              </a:solidFill>
            </a:endParaRPr>
          </a:p>
          <a:p>
            <a:r>
              <a:rPr lang="en-US" sz="1000" i="1" dirty="0">
                <a:solidFill>
                  <a:schemeClr val="bg1"/>
                </a:solidFill>
              </a:rPr>
              <a:t>© 2015 Board of Regents of The University of Oklahoma</a:t>
            </a:r>
            <a:r>
              <a:rPr lang="en-US" sz="1000" dirty="0">
                <a:solidFill>
                  <a:schemeClr val="bg1"/>
                </a:solidFill>
              </a:rPr>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BBOTT.jpg"/>
          <p:cNvPicPr>
            <a:picLocks noChangeAspect="1"/>
          </p:cNvPicPr>
          <p:nvPr/>
        </p:nvPicPr>
        <p:blipFill>
          <a:blip r:embed="rId3"/>
          <a:srcRect/>
          <a:stretch>
            <a:fillRect/>
          </a:stretch>
        </p:blipFill>
        <p:spPr bwMode="auto">
          <a:xfrm>
            <a:off x="4648200" y="533400"/>
            <a:ext cx="4175125" cy="5953125"/>
          </a:xfrm>
          <a:prstGeom prst="rect">
            <a:avLst/>
          </a:prstGeom>
          <a:noFill/>
          <a:ln w="9525">
            <a:noFill/>
            <a:miter lim="800000"/>
            <a:headEnd/>
            <a:tailEnd/>
          </a:ln>
        </p:spPr>
      </p:pic>
      <p:sp>
        <p:nvSpPr>
          <p:cNvPr id="28675" name="TextBox 4"/>
          <p:cNvSpPr txBox="1">
            <a:spLocks noChangeArrowheads="1"/>
          </p:cNvSpPr>
          <p:nvPr/>
        </p:nvSpPr>
        <p:spPr bwMode="auto">
          <a:xfrm>
            <a:off x="533400" y="1676400"/>
            <a:ext cx="3429000" cy="3632200"/>
          </a:xfrm>
          <a:prstGeom prst="rect">
            <a:avLst/>
          </a:prstGeom>
          <a:noFill/>
          <a:ln w="9525">
            <a:noFill/>
            <a:miter lim="800000"/>
            <a:headEnd/>
            <a:tailEnd/>
          </a:ln>
        </p:spPr>
        <p:txBody>
          <a:bodyPr>
            <a:prstTxWarp prst="textNoShape">
              <a:avLst/>
            </a:prstTxWarp>
            <a:spAutoFit/>
          </a:bodyPr>
          <a:lstStyle/>
          <a:p>
            <a:r>
              <a:rPr lang="en-US" sz="2400">
                <a:latin typeface="Arial" charset="0"/>
                <a:ea typeface="Arial" charset="0"/>
                <a:cs typeface="Arial" charset="0"/>
              </a:rPr>
              <a:t>Jim Abbott is a major league baseball pitcher who has played for the California Angels, Milwaukee Brewers, Chicago White Sox, and New York Yankees. Abbott was born with only one hand.</a:t>
            </a:r>
          </a:p>
          <a:p>
            <a:endParaRPr lang="en-US"/>
          </a:p>
        </p:txBody>
      </p:sp>
      <p:sp>
        <p:nvSpPr>
          <p:cNvPr id="28676" name="TextBox 5"/>
          <p:cNvSpPr txBox="1">
            <a:spLocks noChangeArrowheads="1"/>
          </p:cNvSpPr>
          <p:nvPr/>
        </p:nvSpPr>
        <p:spPr bwMode="auto">
          <a:xfrm>
            <a:off x="381000" y="762000"/>
            <a:ext cx="3733800" cy="523875"/>
          </a:xfrm>
          <a:prstGeom prst="rect">
            <a:avLst/>
          </a:prstGeom>
          <a:noFill/>
          <a:ln w="9525">
            <a:noFill/>
            <a:miter lim="800000"/>
            <a:headEnd/>
            <a:tailEnd/>
          </a:ln>
        </p:spPr>
        <p:txBody>
          <a:bodyPr>
            <a:prstTxWarp prst="textNoShape">
              <a:avLst/>
            </a:prstTxWarp>
            <a:spAutoFit/>
          </a:bodyPr>
          <a:lstStyle/>
          <a:p>
            <a:pPr algn="ctr"/>
            <a:r>
              <a:rPr lang="en-US" sz="2800" b="1">
                <a:latin typeface="Arial" charset="0"/>
                <a:ea typeface="Arial" charset="0"/>
                <a:cs typeface="Arial" charset="0"/>
              </a:rPr>
              <a:t>Jim Abbott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4572000" y="1600200"/>
            <a:ext cx="3962400" cy="4154488"/>
          </a:xfrm>
          <a:prstGeom prst="rect">
            <a:avLst/>
          </a:prstGeom>
          <a:noFill/>
          <a:ln w="9525">
            <a:noFill/>
            <a:miter lim="800000"/>
            <a:headEnd/>
            <a:tailEnd/>
          </a:ln>
        </p:spPr>
        <p:txBody>
          <a:bodyPr>
            <a:prstTxWarp prst="textNoShape">
              <a:avLst/>
            </a:prstTxWarp>
            <a:spAutoFit/>
          </a:bodyPr>
          <a:lstStyle/>
          <a:p>
            <a:r>
              <a:rPr lang="en-US" sz="2200" dirty="0">
                <a:latin typeface="Arial" charset="0"/>
                <a:ea typeface="Arial" charset="0"/>
                <a:cs typeface="Arial" charset="0"/>
              </a:rPr>
              <a:t>Chief of the Cherokee Nation and author of numerous books. During her mid </a:t>
            </a:r>
            <a:r>
              <a:rPr lang="en-US" sz="2200" dirty="0" smtClean="0">
                <a:latin typeface="Arial" charset="0"/>
                <a:ea typeface="Arial" charset="0"/>
                <a:cs typeface="Arial" charset="0"/>
              </a:rPr>
              <a:t>thirties, </a:t>
            </a:r>
            <a:r>
              <a:rPr lang="en-US" sz="2200" dirty="0" err="1">
                <a:latin typeface="Arial" charset="0"/>
                <a:ea typeface="Arial" charset="0"/>
                <a:cs typeface="Arial" charset="0"/>
              </a:rPr>
              <a:t>Mankiller</a:t>
            </a:r>
            <a:r>
              <a:rPr lang="en-US" sz="2200" dirty="0">
                <a:latin typeface="Arial" charset="0"/>
                <a:ea typeface="Arial" charset="0"/>
                <a:cs typeface="Arial" charset="0"/>
              </a:rPr>
              <a:t> was diagnosed with muscular dystrophy. After her </a:t>
            </a:r>
            <a:r>
              <a:rPr lang="en-US" sz="2200" dirty="0" smtClean="0">
                <a:latin typeface="Arial" charset="0"/>
                <a:ea typeface="Arial" charset="0"/>
                <a:cs typeface="Arial" charset="0"/>
              </a:rPr>
              <a:t>diagnosis, </a:t>
            </a:r>
            <a:r>
              <a:rPr lang="en-US" sz="2200" dirty="0" err="1">
                <a:latin typeface="Arial" charset="0"/>
                <a:ea typeface="Arial" charset="0"/>
                <a:cs typeface="Arial" charset="0"/>
              </a:rPr>
              <a:t>Mankiller</a:t>
            </a:r>
            <a:r>
              <a:rPr lang="en-US" sz="2200" dirty="0">
                <a:latin typeface="Arial" charset="0"/>
                <a:ea typeface="Arial" charset="0"/>
                <a:cs typeface="Arial" charset="0"/>
              </a:rPr>
              <a:t> continued working and in 1985 became the first female Chief of the Cherokee Nation, a tribe based in Tahlequah, Oklahoma with over 220,000 members.</a:t>
            </a:r>
          </a:p>
        </p:txBody>
      </p:sp>
      <p:pic>
        <p:nvPicPr>
          <p:cNvPr id="30723" name="Picture 6" descr="Wilma P. Mankiller.jpg"/>
          <p:cNvPicPr>
            <a:picLocks noChangeAspect="1"/>
          </p:cNvPicPr>
          <p:nvPr/>
        </p:nvPicPr>
        <p:blipFill>
          <a:blip r:embed="rId2"/>
          <a:srcRect/>
          <a:stretch>
            <a:fillRect/>
          </a:stretch>
        </p:blipFill>
        <p:spPr bwMode="auto">
          <a:xfrm>
            <a:off x="914400" y="1514475"/>
            <a:ext cx="3359150" cy="4616450"/>
          </a:xfrm>
          <a:prstGeom prst="rect">
            <a:avLst/>
          </a:prstGeom>
          <a:noFill/>
          <a:ln w="9525">
            <a:noFill/>
            <a:miter lim="800000"/>
            <a:headEnd/>
            <a:tailEnd/>
          </a:ln>
        </p:spPr>
      </p:pic>
      <p:sp>
        <p:nvSpPr>
          <p:cNvPr id="30724" name="TextBox 7"/>
          <p:cNvSpPr txBox="1">
            <a:spLocks noChangeArrowheads="1"/>
          </p:cNvSpPr>
          <p:nvPr/>
        </p:nvSpPr>
        <p:spPr bwMode="auto">
          <a:xfrm>
            <a:off x="609600" y="609600"/>
            <a:ext cx="8153400" cy="523875"/>
          </a:xfrm>
          <a:prstGeom prst="rect">
            <a:avLst/>
          </a:prstGeom>
          <a:noFill/>
          <a:ln w="9525">
            <a:noFill/>
            <a:miter lim="800000"/>
            <a:headEnd/>
            <a:tailEnd/>
          </a:ln>
        </p:spPr>
        <p:txBody>
          <a:bodyPr>
            <a:prstTxWarp prst="textNoShape">
              <a:avLst/>
            </a:prstTxWarp>
            <a:spAutoFit/>
          </a:bodyPr>
          <a:lstStyle/>
          <a:p>
            <a:pPr algn="ctr"/>
            <a:r>
              <a:rPr lang="en-US" sz="2800" b="1">
                <a:latin typeface="Arial" charset="0"/>
                <a:ea typeface="Arial" charset="0"/>
                <a:cs typeface="Arial" charset="0"/>
              </a:rPr>
              <a:t>Wilma Mankiller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einst_7"/>
          <p:cNvPicPr>
            <a:picLocks noChangeAspect="1" noChangeArrowheads="1"/>
          </p:cNvPicPr>
          <p:nvPr/>
        </p:nvPicPr>
        <p:blipFill>
          <a:blip r:embed="rId2"/>
          <a:srcRect/>
          <a:stretch>
            <a:fillRect/>
          </a:stretch>
        </p:blipFill>
        <p:spPr bwMode="auto">
          <a:xfrm>
            <a:off x="609600" y="676275"/>
            <a:ext cx="3657600" cy="4124325"/>
          </a:xfrm>
          <a:prstGeom prst="rect">
            <a:avLst/>
          </a:prstGeom>
          <a:noFill/>
          <a:ln w="9525">
            <a:noFill/>
            <a:miter lim="800000"/>
            <a:headEnd/>
            <a:tailEnd/>
          </a:ln>
        </p:spPr>
      </p:pic>
      <p:sp>
        <p:nvSpPr>
          <p:cNvPr id="31747" name="Text Box 6"/>
          <p:cNvSpPr txBox="1">
            <a:spLocks noChangeArrowheads="1"/>
          </p:cNvSpPr>
          <p:nvPr/>
        </p:nvSpPr>
        <p:spPr bwMode="auto">
          <a:xfrm>
            <a:off x="381000" y="5410200"/>
            <a:ext cx="3886200" cy="523875"/>
          </a:xfrm>
          <a:prstGeom prst="rect">
            <a:avLst/>
          </a:prstGeom>
          <a:noFill/>
          <a:ln w="9525">
            <a:noFill/>
            <a:miter lim="800000"/>
            <a:headEnd/>
            <a:tailEnd/>
          </a:ln>
        </p:spPr>
        <p:txBody>
          <a:bodyPr>
            <a:prstTxWarp prst="textNoShape">
              <a:avLst/>
            </a:prstTxWarp>
            <a:spAutoFit/>
          </a:bodyPr>
          <a:lstStyle/>
          <a:p>
            <a:pPr lvl="1">
              <a:spcBef>
                <a:spcPct val="50000"/>
              </a:spcBef>
            </a:pPr>
            <a:r>
              <a:rPr lang="en-US" sz="2800" b="1">
                <a:latin typeface="Arial" charset="0"/>
                <a:ea typeface="Arial" charset="0"/>
                <a:cs typeface="Arial" charset="0"/>
              </a:rPr>
              <a:t>Albert Einstein</a:t>
            </a:r>
          </a:p>
        </p:txBody>
      </p:sp>
      <p:sp>
        <p:nvSpPr>
          <p:cNvPr id="31748" name="Text Box 7"/>
          <p:cNvSpPr txBox="1">
            <a:spLocks noChangeArrowheads="1"/>
          </p:cNvSpPr>
          <p:nvPr/>
        </p:nvSpPr>
        <p:spPr bwMode="auto">
          <a:xfrm>
            <a:off x="4572000" y="533400"/>
            <a:ext cx="4267200" cy="4494213"/>
          </a:xfrm>
          <a:prstGeom prst="rect">
            <a:avLst/>
          </a:prstGeom>
          <a:noFill/>
          <a:ln w="9525">
            <a:noFill/>
            <a:miter lim="800000"/>
            <a:headEnd/>
            <a:tailEnd/>
          </a:ln>
        </p:spPr>
        <p:txBody>
          <a:bodyPr>
            <a:prstTxWarp prst="textNoShape">
              <a:avLst/>
            </a:prstTxWarp>
            <a:spAutoFit/>
          </a:bodyPr>
          <a:lstStyle/>
          <a:p>
            <a:r>
              <a:rPr lang="en-US" sz="2200" dirty="0">
                <a:latin typeface="Arial" charset="0"/>
                <a:ea typeface="Arial" charset="0"/>
                <a:cs typeface="Arial" charset="0"/>
              </a:rPr>
              <a:t>Einstein was a well known theoretical physicist, author and philosopher who became one of the most influential </a:t>
            </a:r>
            <a:r>
              <a:rPr lang="en-US" sz="2200" dirty="0" smtClean="0">
                <a:latin typeface="Arial" charset="0"/>
                <a:ea typeface="Arial" charset="0"/>
                <a:cs typeface="Arial" charset="0"/>
              </a:rPr>
              <a:t>scientists </a:t>
            </a:r>
            <a:r>
              <a:rPr lang="en-US" sz="2200" dirty="0">
                <a:latin typeface="Arial" charset="0"/>
                <a:ea typeface="Arial" charset="0"/>
                <a:cs typeface="Arial" charset="0"/>
              </a:rPr>
              <a:t>of all time. He did not talk until age four and did not learn to read until he was nine. His teachers considered him mentally slow, unsociable and a dreamer.  He failed the entrance examinations to college and had to study for an additional year before passing the exams.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z="2800" b="1"/>
              <a:t>Richard Pryor</a:t>
            </a:r>
          </a:p>
        </p:txBody>
      </p:sp>
      <p:pic>
        <p:nvPicPr>
          <p:cNvPr id="32771" name="Picture 2" descr="Photograph:Comedian Richard Pryor"/>
          <p:cNvPicPr>
            <a:picLocks noChangeAspect="1" noChangeArrowheads="1"/>
          </p:cNvPicPr>
          <p:nvPr/>
        </p:nvPicPr>
        <p:blipFill>
          <a:blip r:embed="rId2"/>
          <a:srcRect/>
          <a:stretch>
            <a:fillRect/>
          </a:stretch>
        </p:blipFill>
        <p:spPr bwMode="auto">
          <a:xfrm>
            <a:off x="4495800" y="1447800"/>
            <a:ext cx="3979863" cy="4800600"/>
          </a:xfrm>
          <a:prstGeom prst="rect">
            <a:avLst/>
          </a:prstGeom>
          <a:noFill/>
          <a:ln w="9525">
            <a:noFill/>
            <a:miter lim="800000"/>
            <a:headEnd/>
            <a:tailEnd/>
          </a:ln>
        </p:spPr>
      </p:pic>
      <p:sp>
        <p:nvSpPr>
          <p:cNvPr id="32772" name="Rectangle 4"/>
          <p:cNvSpPr>
            <a:spLocks noChangeArrowheads="1"/>
          </p:cNvSpPr>
          <p:nvPr/>
        </p:nvSpPr>
        <p:spPr bwMode="auto">
          <a:xfrm>
            <a:off x="381000" y="1600200"/>
            <a:ext cx="3505200" cy="3786188"/>
          </a:xfrm>
          <a:prstGeom prst="rect">
            <a:avLst/>
          </a:prstGeom>
          <a:noFill/>
          <a:ln w="9525">
            <a:noFill/>
            <a:miter lim="800000"/>
            <a:headEnd/>
            <a:tailEnd/>
          </a:ln>
        </p:spPr>
        <p:txBody>
          <a:bodyPr>
            <a:prstTxWarp prst="textNoShape">
              <a:avLst/>
            </a:prstTxWarp>
            <a:spAutoFit/>
          </a:bodyPr>
          <a:lstStyle/>
          <a:p>
            <a:r>
              <a:rPr lang="en-US" sz="2400" dirty="0">
                <a:latin typeface="Arial" charset="0"/>
                <a:ea typeface="Arial" charset="0"/>
                <a:cs typeface="Arial" charset="0"/>
              </a:rPr>
              <a:t>Pryor is a successful comedian, actor, writer and producer who has multiple sclerosis. MS is an autoimmune disease that affects a </a:t>
            </a:r>
            <a:r>
              <a:rPr lang="en-US" sz="2400" dirty="0" smtClean="0">
                <a:latin typeface="Arial" charset="0"/>
                <a:ea typeface="Arial" charset="0"/>
                <a:cs typeface="Arial" charset="0"/>
              </a:rPr>
              <a:t>person’s </a:t>
            </a:r>
            <a:r>
              <a:rPr lang="en-US" sz="2400" dirty="0">
                <a:latin typeface="Arial" charset="0"/>
                <a:ea typeface="Arial" charset="0"/>
                <a:cs typeface="Arial" charset="0"/>
              </a:rPr>
              <a:t>brain and spinal cord causing him/her to lose muscle control, vision, and balance.</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457200" y="273050"/>
            <a:ext cx="8077200" cy="717550"/>
          </a:xfrm>
        </p:spPr>
        <p:txBody>
          <a:bodyPr/>
          <a:lstStyle/>
          <a:p>
            <a:pPr algn="ctr"/>
            <a:r>
              <a:rPr lang="en-US" sz="2800" smtClean="0"/>
              <a:t>Patrick Dempsey</a:t>
            </a:r>
          </a:p>
        </p:txBody>
      </p:sp>
      <p:sp>
        <p:nvSpPr>
          <p:cNvPr id="5" name="Content Placeholder 4"/>
          <p:cNvSpPr>
            <a:spLocks noGrp="1"/>
          </p:cNvSpPr>
          <p:nvPr>
            <p:ph idx="1"/>
          </p:nvPr>
        </p:nvSpPr>
        <p:spPr>
          <a:xfrm>
            <a:off x="4267200" y="1570038"/>
            <a:ext cx="4349750" cy="4678362"/>
          </a:xfrm>
        </p:spPr>
        <p:txBody>
          <a:bodyPr/>
          <a:lstStyle/>
          <a:p>
            <a:pPr indent="0">
              <a:buFont typeface="Arial" charset="0"/>
              <a:buNone/>
              <a:defRPr/>
            </a:pPr>
            <a:r>
              <a:rPr lang="en-US" sz="2400" dirty="0" smtClean="0">
                <a:cs typeface="Arial"/>
              </a:rPr>
              <a:t>Dempsey is a well-known actor that was diagnosed with dyslexia at age 12. Dempsey once said </a:t>
            </a:r>
            <a:r>
              <a:rPr lang="en-US" sz="2400" i="1" dirty="0" smtClean="0">
                <a:cs typeface="Arial"/>
              </a:rPr>
              <a:t>"I think it's made me who I am today. It's given me a perspective of you have to keep working. I have never given up."</a:t>
            </a:r>
            <a:endParaRPr lang="en-US" sz="2400" dirty="0" smtClean="0">
              <a:cs typeface="Arial"/>
            </a:endParaRPr>
          </a:p>
          <a:p>
            <a:pPr>
              <a:defRPr/>
            </a:pPr>
            <a:endParaRPr lang="en-US" dirty="0"/>
          </a:p>
        </p:txBody>
      </p:sp>
      <p:pic>
        <p:nvPicPr>
          <p:cNvPr id="33796" name="Picture 2"/>
          <p:cNvPicPr>
            <a:picLocks noChangeAspect="1"/>
          </p:cNvPicPr>
          <p:nvPr/>
        </p:nvPicPr>
        <p:blipFill>
          <a:blip r:embed="rId3"/>
          <a:srcRect/>
          <a:stretch>
            <a:fillRect/>
          </a:stretch>
        </p:blipFill>
        <p:spPr bwMode="auto">
          <a:xfrm>
            <a:off x="838200" y="1570038"/>
            <a:ext cx="3028950" cy="4038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457200" y="533400"/>
            <a:ext cx="8382000" cy="685800"/>
          </a:xfrm>
        </p:spPr>
        <p:txBody>
          <a:bodyPr/>
          <a:lstStyle/>
          <a:p>
            <a:pPr algn="ctr" eaLnBrk="1" hangingPunct="1"/>
            <a:r>
              <a:rPr lang="en-US" sz="2800" smtClean="0"/>
              <a:t>Julius Caesar</a:t>
            </a:r>
          </a:p>
        </p:txBody>
      </p:sp>
      <p:sp>
        <p:nvSpPr>
          <p:cNvPr id="35843" name="Rectangle 4"/>
          <p:cNvSpPr>
            <a:spLocks noChangeArrowheads="1"/>
          </p:cNvSpPr>
          <p:nvPr/>
        </p:nvSpPr>
        <p:spPr bwMode="auto">
          <a:xfrm>
            <a:off x="5257800" y="1905000"/>
            <a:ext cx="3429000" cy="3478213"/>
          </a:xfrm>
          <a:prstGeom prst="rect">
            <a:avLst/>
          </a:prstGeom>
          <a:noFill/>
          <a:ln w="9525">
            <a:noFill/>
            <a:miter lim="800000"/>
            <a:headEnd/>
            <a:tailEnd/>
          </a:ln>
        </p:spPr>
        <p:txBody>
          <a:bodyPr>
            <a:prstTxWarp prst="textNoShape">
              <a:avLst/>
            </a:prstTxWarp>
            <a:spAutoFit/>
          </a:bodyPr>
          <a:lstStyle/>
          <a:p>
            <a:r>
              <a:rPr lang="en-US" sz="2200">
                <a:latin typeface="Arial" charset="0"/>
                <a:ea typeface="Arial" charset="0"/>
                <a:cs typeface="Arial" charset="0"/>
              </a:rPr>
              <a:t>One of Ancient Rome’s most famous figures, Caesar was a general and statesman. He was the first commander of the Roman army to invade England. Caesar had epilepsy which is also known as seizure disorder.</a:t>
            </a:r>
          </a:p>
        </p:txBody>
      </p:sp>
      <p:pic>
        <p:nvPicPr>
          <p:cNvPr id="35844" name="Picture 6" descr="julius.jpg"/>
          <p:cNvPicPr>
            <a:picLocks noChangeAspect="1"/>
          </p:cNvPicPr>
          <p:nvPr/>
        </p:nvPicPr>
        <p:blipFill>
          <a:blip r:embed="rId2"/>
          <a:srcRect/>
          <a:stretch>
            <a:fillRect/>
          </a:stretch>
        </p:blipFill>
        <p:spPr bwMode="auto">
          <a:xfrm>
            <a:off x="838200" y="1600200"/>
            <a:ext cx="3149600" cy="441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762000"/>
            <a:ext cx="8534400" cy="523875"/>
          </a:xfrm>
          <a:prstGeom prst="rect">
            <a:avLst/>
          </a:prstGeom>
          <a:noFill/>
          <a:ln w="9525">
            <a:noFill/>
            <a:miter lim="800000"/>
            <a:headEnd/>
            <a:tailEnd/>
          </a:ln>
        </p:spPr>
        <p:txBody>
          <a:bodyPr>
            <a:prstTxWarp prst="textNoShape">
              <a:avLst/>
            </a:prstTxWarp>
            <a:spAutoFit/>
          </a:bodyPr>
          <a:lstStyle/>
          <a:p>
            <a:pPr algn="ctr"/>
            <a:r>
              <a:rPr lang="en-US" sz="2800" b="1">
                <a:latin typeface="Arial" charset="0"/>
                <a:ea typeface="Arial" charset="0"/>
                <a:cs typeface="Arial" charset="0"/>
              </a:rPr>
              <a:t>Christopher Burke</a:t>
            </a:r>
          </a:p>
        </p:txBody>
      </p:sp>
      <p:sp>
        <p:nvSpPr>
          <p:cNvPr id="36867" name="Text Box 13"/>
          <p:cNvSpPr txBox="1">
            <a:spLocks noChangeArrowheads="1"/>
          </p:cNvSpPr>
          <p:nvPr/>
        </p:nvSpPr>
        <p:spPr bwMode="auto">
          <a:xfrm>
            <a:off x="365125" y="1828800"/>
            <a:ext cx="4206875" cy="3478213"/>
          </a:xfrm>
          <a:prstGeom prst="rect">
            <a:avLst/>
          </a:prstGeom>
          <a:noFill/>
          <a:ln w="9525">
            <a:noFill/>
            <a:miter lim="800000"/>
            <a:headEnd/>
            <a:tailEnd/>
          </a:ln>
        </p:spPr>
        <p:txBody>
          <a:bodyPr>
            <a:prstTxWarp prst="textNoShape">
              <a:avLst/>
            </a:prstTxWarp>
            <a:spAutoFit/>
          </a:bodyPr>
          <a:lstStyle/>
          <a:p>
            <a:r>
              <a:rPr lang="en-US" sz="2200"/>
              <a:t>Burke is an actor and musician. He is most well known for his role as Corky in a television series </a:t>
            </a:r>
            <a:r>
              <a:rPr lang="en-US" sz="2200" i="1"/>
              <a:t>(Life Goes On</a:t>
            </a:r>
            <a:r>
              <a:rPr lang="en-US" sz="2200"/>
              <a:t>)</a:t>
            </a:r>
            <a:r>
              <a:rPr lang="en-US" sz="2200" i="1"/>
              <a:t>,</a:t>
            </a:r>
            <a:r>
              <a:rPr lang="en-US" sz="2200"/>
              <a:t> and as a guest on other TV shows, he also tours with his band, and is the National Down Syndrome Society’s goodwill ambassador. Burke was born with Down Syndrome.</a:t>
            </a:r>
          </a:p>
        </p:txBody>
      </p:sp>
      <p:pic>
        <p:nvPicPr>
          <p:cNvPr id="36868" name="Picture 19" descr="Chris Burke"/>
          <p:cNvPicPr>
            <a:picLocks noChangeAspect="1" noChangeArrowheads="1"/>
          </p:cNvPicPr>
          <p:nvPr/>
        </p:nvPicPr>
        <p:blipFill>
          <a:blip r:embed="rId3"/>
          <a:srcRect/>
          <a:stretch>
            <a:fillRect/>
          </a:stretch>
        </p:blipFill>
        <p:spPr bwMode="auto">
          <a:xfrm>
            <a:off x="5029200" y="2133600"/>
            <a:ext cx="3568700" cy="2895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228600" y="273050"/>
            <a:ext cx="8686800" cy="717550"/>
          </a:xfrm>
        </p:spPr>
        <p:txBody>
          <a:bodyPr/>
          <a:lstStyle/>
          <a:p>
            <a:pPr algn="ctr" eaLnBrk="1" hangingPunct="1"/>
            <a:r>
              <a:rPr lang="en-US" sz="2800" smtClean="0"/>
              <a:t>Ty Pennington</a:t>
            </a:r>
          </a:p>
        </p:txBody>
      </p:sp>
      <p:sp>
        <p:nvSpPr>
          <p:cNvPr id="38915" name="Text Placeholder 4"/>
          <p:cNvSpPr>
            <a:spLocks noGrp="1"/>
          </p:cNvSpPr>
          <p:nvPr>
            <p:ph type="body" sz="half" idx="2"/>
          </p:nvPr>
        </p:nvSpPr>
        <p:spPr>
          <a:xfrm>
            <a:off x="5334000" y="1371600"/>
            <a:ext cx="3276600" cy="4572000"/>
          </a:xfrm>
        </p:spPr>
        <p:txBody>
          <a:bodyPr/>
          <a:lstStyle/>
          <a:p>
            <a:r>
              <a:rPr lang="en-US" sz="2400" dirty="0" smtClean="0">
                <a:ea typeface="Arial" charset="0"/>
                <a:cs typeface="Arial" charset="0"/>
              </a:rPr>
              <a:t>Known best for his role as carpenter and television host for </a:t>
            </a:r>
            <a:r>
              <a:rPr lang="en-US" sz="2400" i="1" dirty="0" smtClean="0">
                <a:ea typeface="Arial" charset="0"/>
                <a:cs typeface="Arial" charset="0"/>
              </a:rPr>
              <a:t>Extreme Makeover: Home Edition</a:t>
            </a:r>
            <a:r>
              <a:rPr lang="en-US" sz="2400" dirty="0" smtClean="0">
                <a:ea typeface="Arial" charset="0"/>
                <a:cs typeface="Arial" charset="0"/>
              </a:rPr>
              <a:t>, Ty has also published two books and worked as a model. At an early age, Ty was diagnosed with ADHD</a:t>
            </a:r>
            <a:r>
              <a:rPr lang="en-US" dirty="0" smtClean="0"/>
              <a:t>.</a:t>
            </a:r>
          </a:p>
          <a:p>
            <a:pPr eaLnBrk="1" hangingPunct="1"/>
            <a:endParaRPr lang="en-US" dirty="0" smtClean="0"/>
          </a:p>
        </p:txBody>
      </p:sp>
      <p:pic>
        <p:nvPicPr>
          <p:cNvPr id="38916" name="Picture 6" descr="TyPennington.jpg"/>
          <p:cNvPicPr>
            <a:picLocks noChangeAspect="1"/>
          </p:cNvPicPr>
          <p:nvPr/>
        </p:nvPicPr>
        <p:blipFill>
          <a:blip r:embed="rId2"/>
          <a:srcRect/>
          <a:stretch>
            <a:fillRect/>
          </a:stretch>
        </p:blipFill>
        <p:spPr bwMode="auto">
          <a:xfrm>
            <a:off x="1143000" y="1409700"/>
            <a:ext cx="3203575" cy="48021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838200"/>
            <a:ext cx="8153400" cy="523875"/>
          </a:xfrm>
          <a:prstGeom prst="rect">
            <a:avLst/>
          </a:prstGeom>
          <a:noFill/>
          <a:ln w="9525">
            <a:noFill/>
            <a:miter lim="800000"/>
            <a:headEnd/>
            <a:tailEnd/>
          </a:ln>
        </p:spPr>
        <p:txBody>
          <a:bodyPr>
            <a:prstTxWarp prst="textNoShape">
              <a:avLst/>
            </a:prstTxWarp>
            <a:spAutoFit/>
          </a:bodyPr>
          <a:lstStyle/>
          <a:p>
            <a:pPr algn="ctr"/>
            <a:r>
              <a:rPr lang="en-US" sz="2800" b="1">
                <a:latin typeface="Arial" charset="0"/>
                <a:ea typeface="Arial" charset="0"/>
                <a:cs typeface="Arial" charset="0"/>
              </a:rPr>
              <a:t>Walt Disney</a:t>
            </a:r>
          </a:p>
        </p:txBody>
      </p:sp>
      <p:sp>
        <p:nvSpPr>
          <p:cNvPr id="39939" name="Text Box 3"/>
          <p:cNvSpPr txBox="1">
            <a:spLocks noChangeArrowheads="1"/>
          </p:cNvSpPr>
          <p:nvPr/>
        </p:nvSpPr>
        <p:spPr bwMode="auto">
          <a:xfrm>
            <a:off x="609600" y="1752600"/>
            <a:ext cx="3810000" cy="3478213"/>
          </a:xfrm>
          <a:prstGeom prst="rect">
            <a:avLst/>
          </a:prstGeom>
          <a:noFill/>
          <a:ln w="9525">
            <a:noFill/>
            <a:miter lim="800000"/>
            <a:headEnd/>
            <a:tailEnd/>
          </a:ln>
        </p:spPr>
        <p:txBody>
          <a:bodyPr>
            <a:prstTxWarp prst="textNoShape">
              <a:avLst/>
            </a:prstTxWarp>
            <a:spAutoFit/>
          </a:bodyPr>
          <a:lstStyle/>
          <a:p>
            <a:r>
              <a:rPr lang="en-US" sz="2200">
                <a:latin typeface="Arial" charset="0"/>
                <a:ea typeface="Arial" charset="0"/>
                <a:cs typeface="Arial" charset="0"/>
              </a:rPr>
              <a:t>Disney struggled in school</a:t>
            </a:r>
          </a:p>
          <a:p>
            <a:r>
              <a:rPr lang="en-US" sz="2200">
                <a:latin typeface="Arial" charset="0"/>
                <a:ea typeface="Arial" charset="0"/>
                <a:cs typeface="Arial" charset="0"/>
              </a:rPr>
              <a:t>and had a learning disability. He went on to become a successful movie producer, director, screen writer, animator, and theme park developer. He founded one of the largest media and entertainment corporations</a:t>
            </a:r>
          </a:p>
          <a:p>
            <a:r>
              <a:rPr lang="en-US" sz="2200">
                <a:latin typeface="Arial" charset="0"/>
                <a:ea typeface="Arial" charset="0"/>
                <a:cs typeface="Arial" charset="0"/>
              </a:rPr>
              <a:t>in the world.       </a:t>
            </a:r>
          </a:p>
        </p:txBody>
      </p:sp>
      <p:pic>
        <p:nvPicPr>
          <p:cNvPr id="39940" name="Picture 7" descr="11112974.gif"/>
          <p:cNvPicPr>
            <a:picLocks noChangeAspect="1"/>
          </p:cNvPicPr>
          <p:nvPr/>
        </p:nvPicPr>
        <p:blipFill>
          <a:blip r:embed="rId3"/>
          <a:srcRect/>
          <a:stretch>
            <a:fillRect/>
          </a:stretch>
        </p:blipFill>
        <p:spPr bwMode="auto">
          <a:xfrm>
            <a:off x="4800600" y="1524000"/>
            <a:ext cx="3762375" cy="4692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381000"/>
            <a:ext cx="8077200" cy="523875"/>
          </a:xfrm>
          <a:prstGeom prst="rect">
            <a:avLst/>
          </a:prstGeom>
          <a:noFill/>
          <a:ln w="9525">
            <a:noFill/>
            <a:miter lim="800000"/>
            <a:headEnd/>
            <a:tailEnd/>
          </a:ln>
        </p:spPr>
        <p:txBody>
          <a:bodyPr>
            <a:prstTxWarp prst="textNoShape">
              <a:avLst/>
            </a:prstTxWarp>
            <a:spAutoFit/>
          </a:bodyPr>
          <a:lstStyle/>
          <a:p>
            <a:pPr algn="ctr"/>
            <a:r>
              <a:rPr lang="en-US" sz="2800" b="1">
                <a:latin typeface="Arial" charset="0"/>
                <a:ea typeface="Arial" charset="0"/>
                <a:cs typeface="Arial" charset="0"/>
              </a:rPr>
              <a:t>Frank Gore</a:t>
            </a:r>
          </a:p>
        </p:txBody>
      </p:sp>
      <p:sp>
        <p:nvSpPr>
          <p:cNvPr id="41987" name="Text Box 3"/>
          <p:cNvSpPr txBox="1">
            <a:spLocks noChangeArrowheads="1"/>
          </p:cNvSpPr>
          <p:nvPr/>
        </p:nvSpPr>
        <p:spPr bwMode="auto">
          <a:xfrm>
            <a:off x="533400" y="1447800"/>
            <a:ext cx="3962400" cy="4832350"/>
          </a:xfrm>
          <a:prstGeom prst="rect">
            <a:avLst/>
          </a:prstGeom>
          <a:noFill/>
          <a:ln w="9525">
            <a:noFill/>
            <a:miter lim="800000"/>
            <a:headEnd/>
            <a:tailEnd/>
          </a:ln>
        </p:spPr>
        <p:txBody>
          <a:bodyPr>
            <a:prstTxWarp prst="textNoShape">
              <a:avLst/>
            </a:prstTxWarp>
            <a:spAutoFit/>
          </a:bodyPr>
          <a:lstStyle/>
          <a:p>
            <a:r>
              <a:rPr lang="en-US" sz="2200"/>
              <a:t>Football running back for San Francisco 49ers. Gore was in special education because of a learning disability that affected his math and comprehension. His learning disability made school difficult and almost kept him out of college, despite being one of the most highly regarded high school football players in 2000. He eventually had a successful college career and went on to the NFL.</a:t>
            </a:r>
          </a:p>
        </p:txBody>
      </p:sp>
      <p:pic>
        <p:nvPicPr>
          <p:cNvPr id="41988" name="Picture 7" descr="frank_gore--300x300.jpg"/>
          <p:cNvPicPr>
            <a:picLocks noChangeAspect="1"/>
          </p:cNvPicPr>
          <p:nvPr/>
        </p:nvPicPr>
        <p:blipFill>
          <a:blip r:embed="rId3"/>
          <a:srcRect/>
          <a:stretch>
            <a:fillRect/>
          </a:stretch>
        </p:blipFill>
        <p:spPr bwMode="auto">
          <a:xfrm>
            <a:off x="5029200" y="1752600"/>
            <a:ext cx="3505200" cy="3657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ctrTitle"/>
          </p:nvPr>
        </p:nvSpPr>
        <p:spPr>
          <a:xfrm>
            <a:off x="685800" y="1600200"/>
            <a:ext cx="7772400" cy="1676400"/>
          </a:xfrm>
        </p:spPr>
        <p:txBody>
          <a:bodyPr/>
          <a:lstStyle/>
          <a:p>
            <a:r>
              <a:rPr lang="en-US" smtClean="0"/>
              <a:t>Does having a disability mean you can’t be successful?</a:t>
            </a:r>
            <a:br>
              <a:rPr lang="en-US" smtClean="0"/>
            </a:br>
            <a:endParaRPr lang="en-US" smtClean="0"/>
          </a:p>
        </p:txBody>
      </p:sp>
      <p:sp>
        <p:nvSpPr>
          <p:cNvPr id="7" name="Subtitle 6"/>
          <p:cNvSpPr>
            <a:spLocks noGrp="1"/>
          </p:cNvSpPr>
          <p:nvPr>
            <p:ph type="subTitle" idx="1"/>
          </p:nvPr>
        </p:nvSpPr>
        <p:spPr>
          <a:xfrm>
            <a:off x="609600" y="3810000"/>
            <a:ext cx="8001000" cy="1752600"/>
          </a:xfrm>
        </p:spPr>
        <p:txBody>
          <a:bodyPr/>
          <a:lstStyle/>
          <a:p>
            <a:pPr>
              <a:defRPr/>
            </a:pPr>
            <a:r>
              <a:rPr lang="en-US" sz="3600" b="1" i="1" dirty="0" smtClean="0">
                <a:solidFill>
                  <a:schemeClr val="tx1"/>
                </a:solidFill>
              </a:rPr>
              <a:t>Your disability only limits you if you </a:t>
            </a:r>
          </a:p>
          <a:p>
            <a:pPr>
              <a:defRPr/>
            </a:pPr>
            <a:r>
              <a:rPr lang="en-US" sz="3600" b="1" i="1" dirty="0" smtClean="0">
                <a:solidFill>
                  <a:schemeClr val="tx1"/>
                </a:solidFill>
              </a:rPr>
              <a:t>let it! Let’s meet some successful people!</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p:cNvSpPr>
            <a:spLocks noGrp="1"/>
          </p:cNvSpPr>
          <p:nvPr>
            <p:ph type="title"/>
          </p:nvPr>
        </p:nvSpPr>
        <p:spPr>
          <a:xfrm>
            <a:off x="457200" y="273050"/>
            <a:ext cx="8229600" cy="565150"/>
          </a:xfrm>
        </p:spPr>
        <p:txBody>
          <a:bodyPr/>
          <a:lstStyle/>
          <a:p>
            <a:pPr algn="ctr" eaLnBrk="1" hangingPunct="1"/>
            <a:r>
              <a:rPr lang="en-US" sz="2800" smtClean="0"/>
              <a:t>Michael Phelps</a:t>
            </a:r>
          </a:p>
        </p:txBody>
      </p:sp>
      <p:sp>
        <p:nvSpPr>
          <p:cNvPr id="44035" name="Text Placeholder 8"/>
          <p:cNvSpPr>
            <a:spLocks noGrp="1"/>
          </p:cNvSpPr>
          <p:nvPr>
            <p:ph type="body" sz="half" idx="2"/>
          </p:nvPr>
        </p:nvSpPr>
        <p:spPr>
          <a:xfrm>
            <a:off x="685800" y="1066800"/>
            <a:ext cx="7924800" cy="1524000"/>
          </a:xfrm>
        </p:spPr>
        <p:txBody>
          <a:bodyPr/>
          <a:lstStyle/>
          <a:p>
            <a:pPr algn="ctr"/>
            <a:r>
              <a:rPr lang="en-US" sz="2200" dirty="0" smtClean="0">
                <a:ea typeface="Arial" charset="0"/>
                <a:cs typeface="Arial" charset="0"/>
              </a:rPr>
              <a:t>Michael Phelps is a well-known American swimmer who holds many titles and records including the record for most medals won at a single Olympics. During elementary school, Michael was diagnosed as having ADHD.</a:t>
            </a:r>
          </a:p>
        </p:txBody>
      </p:sp>
      <p:pic>
        <p:nvPicPr>
          <p:cNvPr id="44036" name="Picture 9"/>
          <p:cNvPicPr>
            <a:picLocks noChangeAspect="1"/>
          </p:cNvPicPr>
          <p:nvPr/>
        </p:nvPicPr>
        <p:blipFill>
          <a:blip r:embed="rId2"/>
          <a:srcRect/>
          <a:stretch>
            <a:fillRect/>
          </a:stretch>
        </p:blipFill>
        <p:spPr bwMode="auto">
          <a:xfrm>
            <a:off x="1600200" y="2743200"/>
            <a:ext cx="5810250" cy="3733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04800" y="533400"/>
            <a:ext cx="8534400" cy="523875"/>
          </a:xfrm>
          <a:prstGeom prst="rect">
            <a:avLst/>
          </a:prstGeom>
          <a:noFill/>
          <a:ln w="9525">
            <a:noFill/>
            <a:miter lim="800000"/>
            <a:headEnd/>
            <a:tailEnd/>
          </a:ln>
        </p:spPr>
        <p:txBody>
          <a:bodyPr>
            <a:prstTxWarp prst="textNoShape">
              <a:avLst/>
            </a:prstTxWarp>
            <a:spAutoFit/>
          </a:bodyPr>
          <a:lstStyle/>
          <a:p>
            <a:pPr algn="ctr"/>
            <a:r>
              <a:rPr lang="en-US" sz="2800" b="1">
                <a:latin typeface="Arial" charset="0"/>
                <a:ea typeface="Arial" charset="0"/>
                <a:cs typeface="Arial" charset="0"/>
              </a:rPr>
              <a:t>Chuck Roberts</a:t>
            </a:r>
          </a:p>
        </p:txBody>
      </p:sp>
      <p:sp>
        <p:nvSpPr>
          <p:cNvPr id="45059" name="Text Box 3"/>
          <p:cNvSpPr txBox="1">
            <a:spLocks noChangeArrowheads="1"/>
          </p:cNvSpPr>
          <p:nvPr/>
        </p:nvSpPr>
        <p:spPr bwMode="auto">
          <a:xfrm>
            <a:off x="533400" y="4267200"/>
            <a:ext cx="7924800" cy="2124075"/>
          </a:xfrm>
          <a:prstGeom prst="rect">
            <a:avLst/>
          </a:prstGeom>
          <a:noFill/>
          <a:ln w="9525">
            <a:noFill/>
            <a:miter lim="800000"/>
            <a:headEnd/>
            <a:tailEnd/>
          </a:ln>
        </p:spPr>
        <p:txBody>
          <a:bodyPr>
            <a:prstTxWarp prst="textNoShape">
              <a:avLst/>
            </a:prstTxWarp>
            <a:spAutoFit/>
          </a:bodyPr>
          <a:lstStyle/>
          <a:p>
            <a:pPr algn="ctr"/>
            <a:r>
              <a:rPr lang="en-US" sz="2200">
                <a:latin typeface="Arial" charset="0"/>
                <a:ea typeface="Arial" charset="0"/>
                <a:cs typeface="Arial" charset="0"/>
              </a:rPr>
              <a:t>Chuck Roberts was the first person with multiple disabilities to graduate from Norman High. Chuck went on, despite opinions of professionals, to earn his bachelor's in special education from the University of Oklahoma. He is an active member of his community and is professionally involved in a variety of disabilities advocacy areas in Oklahoma and nationally.</a:t>
            </a:r>
          </a:p>
        </p:txBody>
      </p:sp>
      <p:pic>
        <p:nvPicPr>
          <p:cNvPr id="45060" name="Picture 8"/>
          <p:cNvPicPr>
            <a:picLocks noChangeAspect="1" noChangeArrowheads="1"/>
          </p:cNvPicPr>
          <p:nvPr/>
        </p:nvPicPr>
        <p:blipFill>
          <a:blip r:embed="rId3"/>
          <a:srcRect/>
          <a:stretch>
            <a:fillRect/>
          </a:stretch>
        </p:blipFill>
        <p:spPr bwMode="auto">
          <a:xfrm>
            <a:off x="2819400" y="1295400"/>
            <a:ext cx="3581400" cy="2682875"/>
          </a:xfrm>
          <a:prstGeom prst="rect">
            <a:avLst/>
          </a:prstGeom>
          <a:noFill/>
          <a:ln w="12700">
            <a:noFill/>
            <a:miter lim="800000"/>
            <a:headEnd type="none" w="sm" len="sm"/>
            <a:tailEnd type="none" w="sm" len="sm"/>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z="2800" b="1" smtClean="0"/>
              <a:t>Did you know?	</a:t>
            </a:r>
          </a:p>
        </p:txBody>
      </p:sp>
      <p:sp>
        <p:nvSpPr>
          <p:cNvPr id="47107" name="Content Placeholder 2"/>
          <p:cNvSpPr>
            <a:spLocks noGrp="1"/>
          </p:cNvSpPr>
          <p:nvPr>
            <p:ph idx="1"/>
          </p:nvPr>
        </p:nvSpPr>
        <p:spPr>
          <a:xfrm>
            <a:off x="609600" y="1752600"/>
            <a:ext cx="7848600" cy="4373563"/>
          </a:xfrm>
        </p:spPr>
        <p:txBody>
          <a:bodyPr/>
          <a:lstStyle/>
          <a:p>
            <a:pPr eaLnBrk="1" hangingPunct="1">
              <a:spcAft>
                <a:spcPts val="3000"/>
              </a:spcAft>
            </a:pPr>
            <a:r>
              <a:rPr lang="en-US" sz="2400" smtClean="0"/>
              <a:t>These are all types of disabilities that can affect people including how they learn.</a:t>
            </a:r>
          </a:p>
          <a:p>
            <a:pPr eaLnBrk="1" hangingPunct="1">
              <a:spcAft>
                <a:spcPts val="3000"/>
              </a:spcAft>
            </a:pPr>
            <a:r>
              <a:rPr lang="en-US" sz="2400" smtClean="0"/>
              <a:t>Students with these types of disabilities may get help learning through special education. </a:t>
            </a:r>
          </a:p>
          <a:p>
            <a:pPr eaLnBrk="1" hangingPunct="1">
              <a:spcAft>
                <a:spcPts val="3000"/>
              </a:spcAft>
            </a:pPr>
            <a:r>
              <a:rPr lang="en-US" sz="2400" smtClean="0"/>
              <a:t>These famous people are only a few of the people who did not let their disability stop them.</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838200" y="762000"/>
            <a:ext cx="7281863" cy="1187450"/>
          </a:xfrm>
          <a:prstGeom prst="rect">
            <a:avLst/>
          </a:prstGeom>
          <a:noFill/>
          <a:ln w="9525">
            <a:noFill/>
            <a:miter lim="800000"/>
            <a:headEnd/>
            <a:tailEnd/>
          </a:ln>
        </p:spPr>
        <p:txBody>
          <a:bodyPr wrap="none">
            <a:prstTxWarp prst="textNoShape">
              <a:avLst/>
            </a:prstTxWarp>
            <a:spAutoFit/>
          </a:bodyPr>
          <a:lstStyle/>
          <a:p>
            <a:r>
              <a:rPr lang="en-US" sz="2400"/>
              <a:t>All of these  people became successful with help </a:t>
            </a:r>
          </a:p>
          <a:p>
            <a:r>
              <a:rPr lang="en-US" sz="2400"/>
              <a:t>from other people…friends, family, teachers, others. </a:t>
            </a:r>
          </a:p>
          <a:p>
            <a:r>
              <a:rPr lang="en-US" sz="2400"/>
              <a:t>This process is called…</a:t>
            </a:r>
          </a:p>
        </p:txBody>
      </p:sp>
      <p:sp>
        <p:nvSpPr>
          <p:cNvPr id="48131" name="Text Box 3"/>
          <p:cNvSpPr txBox="1">
            <a:spLocks noChangeArrowheads="1"/>
          </p:cNvSpPr>
          <p:nvPr/>
        </p:nvSpPr>
        <p:spPr bwMode="auto">
          <a:xfrm>
            <a:off x="609600" y="2819400"/>
            <a:ext cx="7677150" cy="2917825"/>
          </a:xfrm>
          <a:prstGeom prst="rect">
            <a:avLst/>
          </a:prstGeom>
          <a:noFill/>
          <a:ln w="9525">
            <a:noFill/>
            <a:miter lim="800000"/>
            <a:headEnd/>
            <a:tailEnd/>
          </a:ln>
        </p:spPr>
        <p:txBody>
          <a:bodyPr wrap="none">
            <a:prstTxWarp prst="textNoShape">
              <a:avLst/>
            </a:prstTxWarp>
            <a:spAutoFit/>
          </a:bodyPr>
          <a:lstStyle/>
          <a:p>
            <a:pPr algn="ctr"/>
            <a:r>
              <a:rPr lang="en-US" sz="3200" b="1"/>
              <a:t>ADVOCACY</a:t>
            </a:r>
            <a:endParaRPr lang="en-US" sz="2400" b="1"/>
          </a:p>
          <a:p>
            <a:pPr algn="ctr"/>
            <a:endParaRPr lang="en-US" sz="2400"/>
          </a:p>
          <a:p>
            <a:pPr algn="ctr"/>
            <a:r>
              <a:rPr lang="en-US" sz="2400"/>
              <a:t>Advocacy means active verbal support for a cause or a </a:t>
            </a:r>
          </a:p>
          <a:p>
            <a:pPr algn="ctr"/>
            <a:r>
              <a:rPr lang="en-US" sz="2400"/>
              <a:t>position; speaking up or acting in favor of something.</a:t>
            </a:r>
            <a:endParaRPr lang="en-US" sz="2800"/>
          </a:p>
          <a:p>
            <a:pPr lvl="1" algn="ctr" eaLnBrk="1" hangingPunct="1">
              <a:lnSpc>
                <a:spcPct val="90000"/>
              </a:lnSpc>
              <a:spcBef>
                <a:spcPct val="20000"/>
              </a:spcBef>
              <a:buFontTx/>
              <a:buChar char="–"/>
            </a:pPr>
            <a:r>
              <a:rPr lang="en-US" sz="2400"/>
              <a:t>You advocate for yourself and for others.</a:t>
            </a:r>
          </a:p>
          <a:p>
            <a:pPr lvl="1" algn="ctr" eaLnBrk="1" hangingPunct="1">
              <a:lnSpc>
                <a:spcPct val="90000"/>
              </a:lnSpc>
              <a:spcBef>
                <a:spcPct val="20000"/>
              </a:spcBef>
              <a:buFontTx/>
              <a:buChar char="–"/>
            </a:pPr>
            <a:r>
              <a:rPr lang="en-US" sz="2400"/>
              <a:t>Others advocate for you too.</a:t>
            </a:r>
          </a:p>
          <a:p>
            <a:pPr lvl="1" algn="ctr" eaLnBrk="1" hangingPunct="1">
              <a:lnSpc>
                <a:spcPct val="90000"/>
              </a:lnSpc>
              <a:spcBef>
                <a:spcPct val="20000"/>
              </a:spcBef>
              <a:buFontTx/>
              <a:buChar char="–"/>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0" y="273050"/>
            <a:ext cx="9144000" cy="946150"/>
          </a:xfrm>
        </p:spPr>
        <p:txBody>
          <a:bodyPr/>
          <a:lstStyle/>
          <a:p>
            <a:pPr algn="ctr"/>
            <a:r>
              <a:rPr lang="en-US" sz="2800" smtClean="0">
                <a:ea typeface="Arial" charset="0"/>
                <a:cs typeface="Arial" charset="0"/>
              </a:rPr>
              <a:t>Dr. Stephen Hawking</a:t>
            </a:r>
            <a:r>
              <a:rPr lang="en-US" smtClean="0"/>
              <a:t/>
            </a:r>
            <a:br>
              <a:rPr lang="en-US" smtClean="0"/>
            </a:br>
            <a:endParaRPr lang="en-US" smtClean="0"/>
          </a:p>
        </p:txBody>
      </p:sp>
      <p:sp>
        <p:nvSpPr>
          <p:cNvPr id="18435" name="Text Placeholder 4"/>
          <p:cNvSpPr>
            <a:spLocks noGrp="1"/>
          </p:cNvSpPr>
          <p:nvPr>
            <p:ph type="body" sz="half" idx="2"/>
          </p:nvPr>
        </p:nvSpPr>
        <p:spPr>
          <a:xfrm>
            <a:off x="457200" y="1435100"/>
            <a:ext cx="3505200" cy="4691063"/>
          </a:xfrm>
        </p:spPr>
        <p:txBody>
          <a:bodyPr/>
          <a:lstStyle/>
          <a:p>
            <a:r>
              <a:rPr lang="en-US" sz="2400" smtClean="0">
                <a:ea typeface="Arial" charset="0"/>
                <a:cs typeface="Arial" charset="0"/>
              </a:rPr>
              <a:t>Dr. Hawking is considered one of the world’s foremost experts on “Black Holes”, and is professor of mathematics at Cambridge University. He is the author of several books on the nature of the universe.</a:t>
            </a:r>
          </a:p>
          <a:p>
            <a:endParaRPr lang="en-US" smtClean="0"/>
          </a:p>
        </p:txBody>
      </p:sp>
      <p:pic>
        <p:nvPicPr>
          <p:cNvPr id="18436" name="Picture 43" descr="250px-Hawking"/>
          <p:cNvPicPr>
            <a:picLocks noChangeAspect="1" noChangeArrowheads="1"/>
          </p:cNvPicPr>
          <p:nvPr/>
        </p:nvPicPr>
        <p:blipFill>
          <a:blip r:embed="rId2"/>
          <a:srcRect/>
          <a:stretch>
            <a:fillRect/>
          </a:stretch>
        </p:blipFill>
        <p:spPr bwMode="auto">
          <a:xfrm>
            <a:off x="4876800" y="1524000"/>
            <a:ext cx="3505200" cy="441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2800" b="1"/>
              <a:t>Stevie Wonder</a:t>
            </a:r>
          </a:p>
        </p:txBody>
      </p:sp>
      <p:pic>
        <p:nvPicPr>
          <p:cNvPr id="19459" name="Picture 2" descr="stevie_wonder.jpg"/>
          <p:cNvPicPr>
            <a:picLocks noChangeAspect="1" noChangeArrowheads="1"/>
          </p:cNvPicPr>
          <p:nvPr/>
        </p:nvPicPr>
        <p:blipFill>
          <a:blip r:embed="rId2"/>
          <a:srcRect/>
          <a:stretch>
            <a:fillRect/>
          </a:stretch>
        </p:blipFill>
        <p:spPr bwMode="auto">
          <a:xfrm>
            <a:off x="457200" y="1712913"/>
            <a:ext cx="3810000" cy="3810000"/>
          </a:xfrm>
          <a:prstGeom prst="rect">
            <a:avLst/>
          </a:prstGeom>
          <a:noFill/>
          <a:ln w="9525">
            <a:noFill/>
            <a:miter lim="800000"/>
            <a:headEnd/>
            <a:tailEnd/>
          </a:ln>
        </p:spPr>
      </p:pic>
      <p:sp>
        <p:nvSpPr>
          <p:cNvPr id="19460" name="Rectangle 4"/>
          <p:cNvSpPr>
            <a:spLocks noChangeArrowheads="1"/>
          </p:cNvSpPr>
          <p:nvPr/>
        </p:nvSpPr>
        <p:spPr bwMode="auto">
          <a:xfrm>
            <a:off x="4572000" y="1560513"/>
            <a:ext cx="3810000" cy="4154487"/>
          </a:xfrm>
          <a:prstGeom prst="rect">
            <a:avLst/>
          </a:prstGeom>
          <a:noFill/>
          <a:ln w="9525">
            <a:noFill/>
            <a:miter lim="800000"/>
            <a:headEnd/>
            <a:tailEnd/>
          </a:ln>
        </p:spPr>
        <p:txBody>
          <a:bodyPr>
            <a:prstTxWarp prst="textNoShape">
              <a:avLst/>
            </a:prstTxWarp>
            <a:spAutoFit/>
          </a:bodyPr>
          <a:lstStyle/>
          <a:p>
            <a:r>
              <a:rPr lang="en-US" sz="2400" dirty="0">
                <a:latin typeface="Arial" charset="0"/>
                <a:ea typeface="Arial" charset="0"/>
                <a:cs typeface="Arial" charset="0"/>
              </a:rPr>
              <a:t>Stevie Wonder is a famous singer, record producer, songwriter, and musician. Wonder lost all vision shortly after he was born but it did not stop him from pursuing his dream. By the age of </a:t>
            </a:r>
            <a:r>
              <a:rPr lang="en-US" sz="2400" dirty="0" smtClean="0">
                <a:latin typeface="Arial" charset="0"/>
                <a:ea typeface="Arial" charset="0"/>
                <a:cs typeface="Arial" charset="0"/>
              </a:rPr>
              <a:t>12, </a:t>
            </a:r>
            <a:r>
              <a:rPr lang="en-US" sz="2400" dirty="0">
                <a:latin typeface="Arial" charset="0"/>
                <a:ea typeface="Arial" charset="0"/>
                <a:cs typeface="Arial" charset="0"/>
              </a:rPr>
              <a:t>Wonder had already signed his first recording deal with Motown Records.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609600"/>
            <a:ext cx="8534400" cy="523875"/>
          </a:xfrm>
          <a:prstGeom prst="rect">
            <a:avLst/>
          </a:prstGeom>
          <a:noFill/>
          <a:ln w="9525">
            <a:noFill/>
            <a:miter lim="800000"/>
            <a:headEnd/>
            <a:tailEnd/>
          </a:ln>
        </p:spPr>
        <p:txBody>
          <a:bodyPr>
            <a:prstTxWarp prst="textNoShape">
              <a:avLst/>
            </a:prstTxWarp>
            <a:spAutoFit/>
          </a:bodyPr>
          <a:lstStyle/>
          <a:p>
            <a:pPr algn="ctr"/>
            <a:r>
              <a:rPr lang="en-US" sz="2800" b="1">
                <a:latin typeface="Arial" charset="0"/>
                <a:ea typeface="Arial" charset="0"/>
                <a:cs typeface="Arial" charset="0"/>
              </a:rPr>
              <a:t>Thomas Edison</a:t>
            </a:r>
          </a:p>
        </p:txBody>
      </p:sp>
      <p:sp>
        <p:nvSpPr>
          <p:cNvPr id="20483" name="Rectangle 6"/>
          <p:cNvSpPr>
            <a:spLocks noChangeArrowheads="1"/>
          </p:cNvSpPr>
          <p:nvPr/>
        </p:nvSpPr>
        <p:spPr bwMode="auto">
          <a:xfrm>
            <a:off x="609600" y="1447800"/>
            <a:ext cx="3810000" cy="4494213"/>
          </a:xfrm>
          <a:prstGeom prst="rect">
            <a:avLst/>
          </a:prstGeom>
          <a:noFill/>
          <a:ln w="9525">
            <a:noFill/>
            <a:miter lim="800000"/>
            <a:headEnd/>
            <a:tailEnd/>
          </a:ln>
        </p:spPr>
        <p:txBody>
          <a:bodyPr>
            <a:prstTxWarp prst="textNoShape">
              <a:avLst/>
            </a:prstTxWarp>
            <a:spAutoFit/>
          </a:bodyPr>
          <a:lstStyle/>
          <a:p>
            <a:r>
              <a:rPr lang="en-US" sz="2200">
                <a:latin typeface="Arial" charset="0"/>
                <a:ea typeface="Arial" charset="0"/>
                <a:cs typeface="Arial" charset="0"/>
              </a:rPr>
              <a:t>A famous inventor and scientist who patented over 1000 inventions. As a child Edison struggled with math and had difficulty with speech. At age 12 he was thrown out of school for being “dumb”. During his adult years, after becoming well-known Edison said, </a:t>
            </a:r>
            <a:r>
              <a:rPr lang="en-US" sz="2200" i="1">
                <a:latin typeface="Arial" charset="0"/>
                <a:ea typeface="Arial" charset="0"/>
                <a:cs typeface="Arial" charset="0"/>
              </a:rPr>
              <a:t>"Genius is one percent inspiration and 99 percent perspiration."</a:t>
            </a:r>
          </a:p>
        </p:txBody>
      </p:sp>
      <p:pic>
        <p:nvPicPr>
          <p:cNvPr id="20484" name="Picture 7" descr="edison.jpg"/>
          <p:cNvPicPr>
            <a:picLocks noChangeAspect="1"/>
          </p:cNvPicPr>
          <p:nvPr/>
        </p:nvPicPr>
        <p:blipFill>
          <a:blip r:embed="rId3"/>
          <a:srcRect/>
          <a:stretch>
            <a:fillRect/>
          </a:stretch>
        </p:blipFill>
        <p:spPr bwMode="auto">
          <a:xfrm>
            <a:off x="5334000" y="1600200"/>
            <a:ext cx="3059113" cy="4119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pPr eaLnBrk="1" hangingPunct="1"/>
            <a:r>
              <a:rPr lang="en-US" sz="2800" b="1"/>
              <a:t>Marlee Matlin</a:t>
            </a:r>
          </a:p>
        </p:txBody>
      </p:sp>
      <p:pic>
        <p:nvPicPr>
          <p:cNvPr id="22531" name="Picture 2" descr="Marlee Matlin"/>
          <p:cNvPicPr>
            <a:picLocks noChangeAspect="1" noChangeArrowheads="1"/>
          </p:cNvPicPr>
          <p:nvPr/>
        </p:nvPicPr>
        <p:blipFill>
          <a:blip r:embed="rId2"/>
          <a:srcRect/>
          <a:stretch>
            <a:fillRect/>
          </a:stretch>
        </p:blipFill>
        <p:spPr bwMode="auto">
          <a:xfrm>
            <a:off x="609600" y="1828800"/>
            <a:ext cx="3581400" cy="3581400"/>
          </a:xfrm>
          <a:prstGeom prst="rect">
            <a:avLst/>
          </a:prstGeom>
          <a:noFill/>
          <a:ln w="9525">
            <a:noFill/>
            <a:miter lim="800000"/>
            <a:headEnd/>
            <a:tailEnd/>
          </a:ln>
        </p:spPr>
      </p:pic>
      <p:sp>
        <p:nvSpPr>
          <p:cNvPr id="22532" name="Rectangle 4"/>
          <p:cNvSpPr>
            <a:spLocks noChangeArrowheads="1"/>
          </p:cNvSpPr>
          <p:nvPr/>
        </p:nvSpPr>
        <p:spPr bwMode="auto">
          <a:xfrm>
            <a:off x="4419600" y="1982788"/>
            <a:ext cx="3886200" cy="3046412"/>
          </a:xfrm>
          <a:prstGeom prst="rect">
            <a:avLst/>
          </a:prstGeom>
          <a:noFill/>
          <a:ln w="9525">
            <a:noFill/>
            <a:miter lim="800000"/>
            <a:headEnd/>
            <a:tailEnd/>
          </a:ln>
        </p:spPr>
        <p:txBody>
          <a:bodyPr>
            <a:prstTxWarp prst="textNoShape">
              <a:avLst/>
            </a:prstTxWarp>
            <a:spAutoFit/>
          </a:bodyPr>
          <a:lstStyle/>
          <a:p>
            <a:r>
              <a:rPr lang="en-US" sz="2400">
                <a:latin typeface="Arial" charset="0"/>
                <a:ea typeface="Arial" charset="0"/>
                <a:cs typeface="Arial" charset="0"/>
              </a:rPr>
              <a:t>Matlin is a well-known actress. She won an Academy Award at age 21 for her performance in the movie </a:t>
            </a:r>
            <a:r>
              <a:rPr lang="en-US" sz="2400" i="1">
                <a:latin typeface="Arial" charset="0"/>
                <a:ea typeface="Arial" charset="0"/>
                <a:cs typeface="Arial" charset="0"/>
              </a:rPr>
              <a:t>Children of a Lesser God. </a:t>
            </a:r>
            <a:r>
              <a:rPr lang="en-US" sz="2400">
                <a:latin typeface="Arial" charset="0"/>
                <a:ea typeface="Arial" charset="0"/>
                <a:cs typeface="Arial" charset="0"/>
              </a:rPr>
              <a:t>Matlin has been deaf since she was 18 months old</a:t>
            </a:r>
            <a:r>
              <a:rPr lang="en-US"/>
              <a: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228600" y="381000"/>
            <a:ext cx="4495800" cy="566738"/>
          </a:xfrm>
        </p:spPr>
        <p:txBody>
          <a:bodyPr/>
          <a:lstStyle/>
          <a:p>
            <a:r>
              <a:rPr lang="en-US" sz="2800" smtClean="0">
                <a:ea typeface="Arial" charset="0"/>
                <a:cs typeface="Arial" charset="0"/>
              </a:rPr>
              <a:t>Rick Allen</a:t>
            </a:r>
          </a:p>
        </p:txBody>
      </p:sp>
      <p:sp>
        <p:nvSpPr>
          <p:cNvPr id="23555" name="Text Placeholder 5"/>
          <p:cNvSpPr>
            <a:spLocks noGrp="1"/>
          </p:cNvSpPr>
          <p:nvPr>
            <p:ph type="body" sz="half" idx="2"/>
          </p:nvPr>
        </p:nvSpPr>
        <p:spPr>
          <a:xfrm>
            <a:off x="4800600" y="533400"/>
            <a:ext cx="4038600" cy="5867400"/>
          </a:xfrm>
        </p:spPr>
        <p:txBody>
          <a:bodyPr/>
          <a:lstStyle/>
          <a:p>
            <a:r>
              <a:rPr lang="en-US" sz="2000" dirty="0" smtClean="0"/>
              <a:t>Rick Allen has played the drums since he was a child and became a drummer for </a:t>
            </a:r>
            <a:r>
              <a:rPr lang="en-US" sz="2000" dirty="0" err="1" smtClean="0"/>
              <a:t>Def</a:t>
            </a:r>
            <a:r>
              <a:rPr lang="en-US" sz="2000" dirty="0" smtClean="0"/>
              <a:t> </a:t>
            </a:r>
            <a:r>
              <a:rPr lang="en-US" sz="2000" dirty="0" err="1" smtClean="0"/>
              <a:t>Leppard</a:t>
            </a:r>
            <a:r>
              <a:rPr lang="en-US" sz="2000" dirty="0" smtClean="0"/>
              <a:t> at age 15. As an adult, Rick lost his left arm in a car accident but continued to play. Rick once said </a:t>
            </a:r>
            <a:r>
              <a:rPr lang="en-US" sz="2000" i="1" dirty="0" smtClean="0"/>
              <a:t>"If I couldn't play drums it would have destroyed me. If you're thrown in the deep end you swim, and that's basically what I did. I had to do it and with the rest of the band behind me and the encouragement I got from people from all over the world, I knew that I was going to play."</a:t>
            </a:r>
            <a:r>
              <a:rPr lang="en-US" sz="2000" dirty="0" smtClean="0"/>
              <a:t> Over the years Rick became known as The Thunder God because of his tremendous drumming talent.</a:t>
            </a:r>
          </a:p>
        </p:txBody>
      </p:sp>
      <p:pic>
        <p:nvPicPr>
          <p:cNvPr id="23556" name="Picture 7" descr="2298243.jpg"/>
          <p:cNvPicPr>
            <a:picLocks noChangeAspect="1"/>
          </p:cNvPicPr>
          <p:nvPr/>
        </p:nvPicPr>
        <p:blipFill>
          <a:blip r:embed="rId2"/>
          <a:srcRect/>
          <a:stretch>
            <a:fillRect/>
          </a:stretch>
        </p:blipFill>
        <p:spPr bwMode="auto">
          <a:xfrm>
            <a:off x="914400" y="3581400"/>
            <a:ext cx="3657600" cy="2897188"/>
          </a:xfrm>
          <a:prstGeom prst="rect">
            <a:avLst/>
          </a:prstGeom>
          <a:noFill/>
          <a:ln w="9525">
            <a:noFill/>
            <a:miter lim="800000"/>
            <a:headEnd/>
            <a:tailEnd/>
          </a:ln>
        </p:spPr>
      </p:pic>
      <p:pic>
        <p:nvPicPr>
          <p:cNvPr id="23557" name="Picture 6" descr="Rick_Allen.jpg"/>
          <p:cNvPicPr>
            <a:picLocks noChangeAspect="1"/>
          </p:cNvPicPr>
          <p:nvPr/>
        </p:nvPicPr>
        <p:blipFill>
          <a:blip r:embed="rId3"/>
          <a:srcRect/>
          <a:stretch>
            <a:fillRect/>
          </a:stretch>
        </p:blipFill>
        <p:spPr bwMode="auto">
          <a:xfrm>
            <a:off x="304800" y="1066800"/>
            <a:ext cx="2576513" cy="3429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762000"/>
            <a:ext cx="8382000" cy="523875"/>
          </a:xfrm>
          <a:prstGeom prst="rect">
            <a:avLst/>
          </a:prstGeom>
          <a:noFill/>
          <a:ln w="9525">
            <a:noFill/>
            <a:miter lim="800000"/>
            <a:headEnd/>
            <a:tailEnd/>
          </a:ln>
        </p:spPr>
        <p:txBody>
          <a:bodyPr>
            <a:prstTxWarp prst="textNoShape">
              <a:avLst/>
            </a:prstTxWarp>
            <a:spAutoFit/>
          </a:bodyPr>
          <a:lstStyle/>
          <a:p>
            <a:pPr algn="ctr"/>
            <a:r>
              <a:rPr lang="en-US" sz="2800" b="1">
                <a:latin typeface="Arial" charset="0"/>
                <a:ea typeface="Arial" charset="0"/>
                <a:cs typeface="Arial" charset="0"/>
              </a:rPr>
              <a:t>Whoopi Goldberg</a:t>
            </a:r>
          </a:p>
        </p:txBody>
      </p:sp>
      <p:sp>
        <p:nvSpPr>
          <p:cNvPr id="24579" name="Text Box 3"/>
          <p:cNvSpPr txBox="1">
            <a:spLocks noChangeArrowheads="1"/>
          </p:cNvSpPr>
          <p:nvPr/>
        </p:nvSpPr>
        <p:spPr bwMode="auto">
          <a:xfrm>
            <a:off x="457200" y="1447800"/>
            <a:ext cx="8382000" cy="708025"/>
          </a:xfrm>
          <a:prstGeom prst="rect">
            <a:avLst/>
          </a:prstGeom>
          <a:noFill/>
          <a:ln w="9525">
            <a:noFill/>
            <a:miter lim="800000"/>
            <a:headEnd/>
            <a:tailEnd/>
          </a:ln>
        </p:spPr>
        <p:txBody>
          <a:bodyPr>
            <a:prstTxWarp prst="textNoShape">
              <a:avLst/>
            </a:prstTxWarp>
            <a:spAutoFit/>
          </a:bodyPr>
          <a:lstStyle/>
          <a:p>
            <a:pPr algn="ctr"/>
            <a:r>
              <a:rPr lang="en-US" sz="2000">
                <a:latin typeface="Arial" charset="0"/>
                <a:ea typeface="Arial" charset="0"/>
                <a:cs typeface="Arial" charset="0"/>
              </a:rPr>
              <a:t>An award-winning actress, comedian, singer, and talk show host. Whoopi struggled in school and as an adult learned she has dyslexia.</a:t>
            </a:r>
          </a:p>
        </p:txBody>
      </p:sp>
      <p:pic>
        <p:nvPicPr>
          <p:cNvPr id="24580" name="Picture 7" descr="whoopi-goldberg-photo-black-and-white.jpg"/>
          <p:cNvPicPr>
            <a:picLocks noChangeAspect="1"/>
          </p:cNvPicPr>
          <p:nvPr/>
        </p:nvPicPr>
        <p:blipFill>
          <a:blip r:embed="rId3"/>
          <a:srcRect/>
          <a:stretch>
            <a:fillRect/>
          </a:stretch>
        </p:blipFill>
        <p:spPr bwMode="auto">
          <a:xfrm>
            <a:off x="1905000" y="2286000"/>
            <a:ext cx="5334000" cy="40560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457200" y="273050"/>
            <a:ext cx="8382000" cy="717550"/>
          </a:xfrm>
        </p:spPr>
        <p:txBody>
          <a:bodyPr/>
          <a:lstStyle/>
          <a:p>
            <a:pPr algn="ctr" eaLnBrk="1" hangingPunct="1"/>
            <a:r>
              <a:rPr lang="en-US" sz="2800" smtClean="0"/>
              <a:t>Ludwig van Beethoven</a:t>
            </a:r>
          </a:p>
        </p:txBody>
      </p:sp>
      <p:sp>
        <p:nvSpPr>
          <p:cNvPr id="26627" name="Text Placeholder 4"/>
          <p:cNvSpPr>
            <a:spLocks noGrp="1"/>
          </p:cNvSpPr>
          <p:nvPr>
            <p:ph type="body" sz="half" idx="2"/>
          </p:nvPr>
        </p:nvSpPr>
        <p:spPr>
          <a:xfrm>
            <a:off x="457200" y="1435100"/>
            <a:ext cx="3581400" cy="4660900"/>
          </a:xfrm>
        </p:spPr>
        <p:txBody>
          <a:bodyPr/>
          <a:lstStyle/>
          <a:p>
            <a:r>
              <a:rPr lang="en-US" sz="2200" dirty="0" smtClean="0"/>
              <a:t>Beethoven is one of the most influential and well-known composers of all times. At age 26, Beethoven began to lose his hearing and eventually became deaf. Beethoven continued his work as a composer after his hearing loss and gave numerous musical performances up until the year before his death.</a:t>
            </a:r>
          </a:p>
        </p:txBody>
      </p:sp>
      <p:pic>
        <p:nvPicPr>
          <p:cNvPr id="26628" name="Picture 5"/>
          <p:cNvPicPr>
            <a:picLocks noChangeAspect="1"/>
          </p:cNvPicPr>
          <p:nvPr/>
        </p:nvPicPr>
        <p:blipFill>
          <a:blip r:embed="rId3"/>
          <a:srcRect/>
          <a:stretch>
            <a:fillRect/>
          </a:stretch>
        </p:blipFill>
        <p:spPr bwMode="auto">
          <a:xfrm>
            <a:off x="4779963" y="1335088"/>
            <a:ext cx="3919537" cy="4913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1172</TotalTime>
  <Words>1343</Words>
  <Application>Microsoft Macintosh PowerPoint</Application>
  <PresentationFormat>On-screen Show (4:3)</PresentationFormat>
  <Paragraphs>82</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Famous People With Disabilities</vt:lpstr>
      <vt:lpstr>Does having a disability mean you can’t be successful? </vt:lpstr>
      <vt:lpstr>Dr. Stephen Hawking </vt:lpstr>
      <vt:lpstr>Stevie Wonder</vt:lpstr>
      <vt:lpstr>PowerPoint Presentation</vt:lpstr>
      <vt:lpstr>Marlee Matlin</vt:lpstr>
      <vt:lpstr>Rick Allen</vt:lpstr>
      <vt:lpstr>PowerPoint Presentation</vt:lpstr>
      <vt:lpstr>Ludwig van Beethoven</vt:lpstr>
      <vt:lpstr>PowerPoint Presentation</vt:lpstr>
      <vt:lpstr>PowerPoint Presentation</vt:lpstr>
      <vt:lpstr>PowerPoint Presentation</vt:lpstr>
      <vt:lpstr>Richard Pryor</vt:lpstr>
      <vt:lpstr>Patrick Dempsey</vt:lpstr>
      <vt:lpstr>Julius Caesar</vt:lpstr>
      <vt:lpstr>PowerPoint Presentation</vt:lpstr>
      <vt:lpstr>Ty Pennington</vt:lpstr>
      <vt:lpstr>PowerPoint Presentation</vt:lpstr>
      <vt:lpstr>PowerPoint Presentation</vt:lpstr>
      <vt:lpstr>Michael Phelps</vt:lpstr>
      <vt:lpstr>PowerPoint Presentation</vt:lpstr>
      <vt:lpstr>Did you know? </vt:lpstr>
      <vt:lpstr>PowerPoint Presentation</vt:lpstr>
    </vt:vector>
  </TitlesOfParts>
  <Company>Zarrow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Awareness of Self, Family, Community, and Disability  </dc:title>
  <cp:lastModifiedBy>Donna Willis</cp:lastModifiedBy>
  <cp:revision>78</cp:revision>
  <cp:lastPrinted>2010-10-19T23:43:38Z</cp:lastPrinted>
  <dcterms:created xsi:type="dcterms:W3CDTF">2010-10-20T22:34:00Z</dcterms:created>
  <dcterms:modified xsi:type="dcterms:W3CDTF">2014-10-17T19:48:28Z</dcterms:modified>
</cp:coreProperties>
</file>