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9" r:id="rId2"/>
    <p:sldId id="278" r:id="rId3"/>
    <p:sldId id="259" r:id="rId4"/>
    <p:sldId id="261" r:id="rId5"/>
    <p:sldId id="262" r:id="rId6"/>
    <p:sldId id="263" r:id="rId7"/>
    <p:sldId id="276" r:id="rId8"/>
    <p:sldId id="277" r:id="rId9"/>
    <p:sldId id="266" r:id="rId10"/>
    <p:sldId id="268" r:id="rId11"/>
    <p:sldId id="270" r:id="rId12"/>
    <p:sldId id="271" r:id="rId13"/>
    <p:sldId id="272" r:id="rId14"/>
    <p:sldId id="273" r:id="rId15"/>
    <p:sldId id="274" r:id="rId16"/>
    <p:sldId id="27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05" autoAdjust="0"/>
  </p:normalViewPr>
  <p:slideViewPr>
    <p:cSldViewPr snapToGrid="0" snapToObjects="1">
      <p:cViewPr>
        <p:scale>
          <a:sx n="116" d="100"/>
          <a:sy n="116" d="100"/>
        </p:scale>
        <p:origin x="-2240" y="-3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F9BC9-3087-084E-8727-484D697A9D88}" type="datetimeFigureOut">
              <a:rPr lang="en-US" smtClean="0"/>
              <a:pPr/>
              <a:t>10/10/14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0391A-660A-2642-A49A-055BD1D2A636}" type="slidenum">
              <a:rPr lang="en-US" smtClean="0"/>
              <a:pPr/>
              <a:t>‹#›</a:t>
            </a:fld>
            <a:endParaRPr lang="en-US"/>
          </a:p>
        </p:txBody>
      </p:sp>
    </p:spTree>
    <p:extLst>
      <p:ext uri="{BB962C8B-B14F-4D97-AF65-F5344CB8AC3E}">
        <p14:creationId xmlns:p14="http://schemas.microsoft.com/office/powerpoint/2010/main" val="42519162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E65398-CDE9-FC4E-A6B8-FC5A07D16F65}" type="slidenum">
              <a:rPr lang="en-US"/>
              <a:pPr/>
              <a:t>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b="1" dirty="0"/>
              <a:t>The 2000 U.S. Census shows us that 49.7 million people</a:t>
            </a:r>
            <a:r>
              <a:rPr lang="en-US" dirty="0">
                <a:latin typeface="Verdana" charset="0"/>
              </a:rPr>
              <a:t> in the U. S. age 5 and over have a disability -- nearly 1 in 5 U.S. residents, or 19 percent.</a:t>
            </a:r>
          </a:p>
          <a:p>
            <a:r>
              <a:rPr lang="en-US" dirty="0">
                <a:latin typeface="Verdana" charset="0"/>
              </a:rPr>
              <a:t>･5.2 million were between the ages of 5 and 20. This was 8 percent of people in this age group.</a:t>
            </a:r>
          </a:p>
          <a:p>
            <a:r>
              <a:rPr lang="en-US" dirty="0">
                <a:latin typeface="Verdana" charset="0"/>
              </a:rPr>
              <a:t>･･30.6 million were between the ages of 21 and 64. Fifty-seven percent of them were employed.</a:t>
            </a:r>
          </a:p>
          <a:p>
            <a:r>
              <a:rPr lang="en-US" dirty="0">
                <a:latin typeface="Verdana" charset="0"/>
              </a:rPr>
              <a:t>･･14.0 million were 65 and over. Those with disabilities comprised 42 percent of people in this age group.</a:t>
            </a:r>
          </a:p>
          <a:p>
            <a:endParaRPr lang="en-US" dirty="0">
              <a:latin typeface="Verdana" charset="0"/>
            </a:endParaRPr>
          </a:p>
          <a:p>
            <a:endParaRPr lang="en-US" dirty="0">
              <a:latin typeface="Verdana" charset="0"/>
            </a:endParaRPr>
          </a:p>
          <a:p>
            <a:r>
              <a:rPr lang="en-US" dirty="0">
                <a:latin typeface="Verdana" charset="0"/>
              </a:rPr>
              <a:t>It is not just a matter of being PC it </a:t>
            </a:r>
            <a:r>
              <a:rPr lang="en-US" dirty="0" err="1">
                <a:latin typeface="Verdana" charset="0"/>
              </a:rPr>
              <a:t>isa</a:t>
            </a:r>
            <a:r>
              <a:rPr lang="en-US" dirty="0">
                <a:latin typeface="Verdana" charset="0"/>
              </a:rPr>
              <a:t> a matter of respect!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2000 U.S. Census shows us that 49.7 million people</a:t>
            </a:r>
            <a:r>
              <a:rPr lang="en-US" dirty="0" smtClean="0">
                <a:latin typeface="Verdana" charset="0"/>
              </a:rPr>
              <a:t> in the U. S. age 5 and over have a disability -- nearly 1 in 5 U.S. residents, or 19 percent.</a:t>
            </a:r>
          </a:p>
          <a:p>
            <a:r>
              <a:rPr lang="en-US" dirty="0" smtClean="0">
                <a:latin typeface="Verdana" charset="0"/>
              </a:rPr>
              <a:t>･5.2 million were between the ages of 5 and 20. This was 8 percent of people in this age group.</a:t>
            </a:r>
          </a:p>
          <a:p>
            <a:r>
              <a:rPr lang="en-US" dirty="0" smtClean="0">
                <a:latin typeface="Verdana" charset="0"/>
              </a:rPr>
              <a:t>･･30.6 million were between the ages of 21 and 64. Fifty-seven percent of them were employed.</a:t>
            </a:r>
          </a:p>
          <a:p>
            <a:r>
              <a:rPr lang="en-US" dirty="0" smtClean="0">
                <a:latin typeface="Verdana" charset="0"/>
              </a:rPr>
              <a:t>･･14.0 million were 65 and over. Those with disabilities comprised 42 percent of people in this age group.</a:t>
            </a:r>
          </a:p>
          <a:p>
            <a:endParaRPr lang="en-US" dirty="0"/>
          </a:p>
        </p:txBody>
      </p:sp>
      <p:sp>
        <p:nvSpPr>
          <p:cNvPr id="4" name="Slide Number Placeholder 3"/>
          <p:cNvSpPr>
            <a:spLocks noGrp="1"/>
          </p:cNvSpPr>
          <p:nvPr>
            <p:ph type="sldNum" sz="quarter" idx="10"/>
          </p:nvPr>
        </p:nvSpPr>
        <p:spPr/>
        <p:txBody>
          <a:bodyPr/>
          <a:lstStyle/>
          <a:p>
            <a:fld id="{CB40391A-660A-2642-A49A-055BD1D2A63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www.hss.state.ak.us/gcdse/history/HTML_Content_Main.htm</a:t>
            </a:r>
            <a:endParaRPr lang="en-US" dirty="0"/>
          </a:p>
        </p:txBody>
      </p:sp>
      <p:sp>
        <p:nvSpPr>
          <p:cNvPr id="4" name="Slide Number Placeholder 3"/>
          <p:cNvSpPr>
            <a:spLocks noGrp="1"/>
          </p:cNvSpPr>
          <p:nvPr>
            <p:ph type="sldNum" sz="quarter" idx="10"/>
          </p:nvPr>
        </p:nvSpPr>
        <p:spPr/>
        <p:txBody>
          <a:bodyPr/>
          <a:lstStyle/>
          <a:p>
            <a:fld id="{CB40391A-660A-2642-A49A-055BD1D2A636}"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http://www.museumofdisability.org/newyork_timeline_1980s.asp</a:t>
            </a:r>
            <a:endParaRPr lang="en-US" dirty="0"/>
          </a:p>
        </p:txBody>
      </p:sp>
      <p:sp>
        <p:nvSpPr>
          <p:cNvPr id="4" name="Slide Number Placeholder 3"/>
          <p:cNvSpPr>
            <a:spLocks noGrp="1"/>
          </p:cNvSpPr>
          <p:nvPr>
            <p:ph type="sldNum" sz="quarter" idx="10"/>
          </p:nvPr>
        </p:nvSpPr>
        <p:spPr/>
        <p:txBody>
          <a:bodyPr/>
          <a:lstStyle/>
          <a:p>
            <a:fld id="{CB40391A-660A-2642-A49A-055BD1D2A636}"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In the late 1700’s, a boy named Victor was found wandering around in the woods in France. He was about 12 years old when he was found. It is believed that Victor had been alone in the woods for at least 7 years. A man named </a:t>
            </a:r>
            <a:r>
              <a:rPr lang="en-US" sz="1200" i="1" kern="1200" dirty="0" err="1" smtClean="0">
                <a:solidFill>
                  <a:schemeClr val="tx1"/>
                </a:solidFill>
                <a:latin typeface="+mn-lt"/>
                <a:ea typeface="+mn-ea"/>
                <a:cs typeface="+mn-cs"/>
              </a:rPr>
              <a:t>Itard</a:t>
            </a:r>
            <a:r>
              <a:rPr lang="en-US" sz="1200" i="1" kern="1200" dirty="0" smtClean="0">
                <a:solidFill>
                  <a:schemeClr val="tx1"/>
                </a:solidFill>
                <a:latin typeface="+mn-lt"/>
                <a:ea typeface="+mn-ea"/>
                <a:cs typeface="+mn-cs"/>
              </a:rPr>
              <a:t> took the boy home and taught him how to read, write and live around people. Some people say this was the first time in history that an “IEP” was used. </a:t>
            </a:r>
            <a:r>
              <a:rPr lang="en-US" sz="1200" i="1" kern="1200" dirty="0" err="1" smtClean="0">
                <a:solidFill>
                  <a:schemeClr val="tx1"/>
                </a:solidFill>
                <a:latin typeface="+mn-lt"/>
                <a:ea typeface="+mn-ea"/>
                <a:cs typeface="+mn-cs"/>
              </a:rPr>
              <a:t>Itard</a:t>
            </a:r>
            <a:r>
              <a:rPr lang="en-US" sz="1200" i="1" kern="1200" dirty="0" smtClean="0">
                <a:solidFill>
                  <a:schemeClr val="tx1"/>
                </a:solidFill>
                <a:latin typeface="+mn-lt"/>
                <a:ea typeface="+mn-ea"/>
                <a:cs typeface="+mn-cs"/>
              </a:rPr>
              <a:t> wrote out </a:t>
            </a:r>
            <a:r>
              <a:rPr lang="en-US" sz="1200" i="1" u="sng" kern="1200" dirty="0" smtClean="0">
                <a:solidFill>
                  <a:schemeClr val="tx1"/>
                </a:solidFill>
                <a:latin typeface="+mn-lt"/>
                <a:ea typeface="+mn-ea"/>
                <a:cs typeface="+mn-cs"/>
              </a:rPr>
              <a:t>goals</a:t>
            </a:r>
            <a:r>
              <a:rPr lang="en-US" sz="1200" i="1" kern="1200" dirty="0" smtClean="0">
                <a:solidFill>
                  <a:schemeClr val="tx1"/>
                </a:solidFill>
                <a:latin typeface="+mn-lt"/>
                <a:ea typeface="+mn-ea"/>
                <a:cs typeface="+mn-cs"/>
              </a:rPr>
              <a:t> and </a:t>
            </a:r>
            <a:r>
              <a:rPr lang="en-US" sz="1200" i="1" u="sng" kern="1200" dirty="0" smtClean="0">
                <a:solidFill>
                  <a:schemeClr val="tx1"/>
                </a:solidFill>
                <a:latin typeface="+mn-lt"/>
                <a:ea typeface="+mn-ea"/>
                <a:cs typeface="+mn-cs"/>
              </a:rPr>
              <a:t>objectives</a:t>
            </a:r>
            <a:r>
              <a:rPr lang="en-US" sz="1200" i="1" kern="1200" dirty="0" smtClean="0">
                <a:solidFill>
                  <a:schemeClr val="tx1"/>
                </a:solidFill>
                <a:latin typeface="+mn-lt"/>
                <a:ea typeface="+mn-ea"/>
                <a:cs typeface="+mn-cs"/>
              </a:rPr>
              <a:t> based on Victors needs. Many people have studied the information </a:t>
            </a:r>
            <a:r>
              <a:rPr lang="en-US" sz="1200" i="1" kern="1200" dirty="0" err="1" smtClean="0">
                <a:solidFill>
                  <a:schemeClr val="tx1"/>
                </a:solidFill>
                <a:latin typeface="+mn-lt"/>
                <a:ea typeface="+mn-ea"/>
                <a:cs typeface="+mn-cs"/>
              </a:rPr>
              <a:t>Itard</a:t>
            </a:r>
            <a:r>
              <a:rPr lang="en-US" sz="1200" i="1" kern="1200" dirty="0" smtClean="0">
                <a:solidFill>
                  <a:schemeClr val="tx1"/>
                </a:solidFill>
                <a:latin typeface="+mn-lt"/>
                <a:ea typeface="+mn-ea"/>
                <a:cs typeface="+mn-cs"/>
              </a:rPr>
              <a:t> wrote about Victor and believe that  if Victor were alive today he would be diagnosed with Autism.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40391A-660A-2642-A49A-055BD1D2A636}"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War has also been a reoccurring event in history which has forced society to reevaluate how disabilities are viewed. Several examples of this include: The Revolutionary War (1775-1783), The Civil War (1861-1865), WW I (1914-1920), WWII (1939-1945), The Vietnam War (1957-1975) and more recently, The Gulf War (1990-1991) and the current wars in Iraq and Afghanistan</a:t>
            </a:r>
            <a:r>
              <a:rPr lang="en-US" dirty="0" smtClean="0"/>
              <a:t> </a:t>
            </a:r>
            <a:endParaRPr lang="en-US" dirty="0"/>
          </a:p>
        </p:txBody>
      </p:sp>
      <p:sp>
        <p:nvSpPr>
          <p:cNvPr id="4" name="Slide Number Placeholder 3"/>
          <p:cNvSpPr>
            <a:spLocks noGrp="1"/>
          </p:cNvSpPr>
          <p:nvPr>
            <p:ph type="sldNum" sz="quarter" idx="10"/>
          </p:nvPr>
        </p:nvSpPr>
        <p:spPr/>
        <p:txBody>
          <a:bodyPr/>
          <a:lstStyle/>
          <a:p>
            <a:fld id="{CB40391A-660A-2642-A49A-055BD1D2A636}"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One thing all of these wars have in common is that many veterans returned home with disabilities from their injuries. Many people began to change their attitude toward people with disabilities because they now had friends and/or family who returned home from war with a disability.</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40391A-660A-2642-A49A-055BD1D2A636}"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www.hss.state.ak.us/gcdse/history/HTML_Content_Main.htm</a:t>
            </a:r>
            <a:endParaRPr lang="en-US" dirty="0"/>
          </a:p>
        </p:txBody>
      </p:sp>
      <p:sp>
        <p:nvSpPr>
          <p:cNvPr id="4" name="Slide Number Placeholder 3"/>
          <p:cNvSpPr>
            <a:spLocks noGrp="1"/>
          </p:cNvSpPr>
          <p:nvPr>
            <p:ph type="sldNum" sz="quarter" idx="10"/>
          </p:nvPr>
        </p:nvSpPr>
        <p:spPr/>
        <p:txBody>
          <a:bodyPr/>
          <a:lstStyle/>
          <a:p>
            <a:fld id="{CB40391A-660A-2642-A49A-055BD1D2A636}"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i="1" kern="1200" dirty="0" smtClean="0">
                <a:solidFill>
                  <a:schemeClr val="tx1"/>
                </a:solidFill>
                <a:latin typeface="+mn-lt"/>
                <a:ea typeface="+mn-ea"/>
                <a:cs typeface="+mn-cs"/>
              </a:rPr>
              <a:t>In the 1970’s the first law in history to protect the civil rights of people with disabilities was passed. In 1975, The Education for All handicapped Children Act was passed. The purpose of this law was to make education available to students with disabilities. This law is now known as IDEA.</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US" sz="1200" i="1" kern="1200" dirty="0" smtClean="0">
                <a:solidFill>
                  <a:schemeClr val="tx1"/>
                </a:solidFill>
                <a:latin typeface="+mn-lt"/>
                <a:ea typeface="+mn-ea"/>
                <a:cs typeface="+mn-cs"/>
              </a:rPr>
              <a:t>Since the 70’s, other important legislation has been passed that has helped improve the lives of people with disabilities. Legislation that has impacted education includes:</a:t>
            </a:r>
            <a:endParaRPr lang="en-US" sz="1200" kern="1200" dirty="0" smtClean="0">
              <a:solidFill>
                <a:schemeClr val="tx1"/>
              </a:solidFill>
              <a:latin typeface="+mn-lt"/>
              <a:ea typeface="+mn-ea"/>
              <a:cs typeface="+mn-cs"/>
            </a:endParaRPr>
          </a:p>
          <a:p>
            <a:pPr lvl="1"/>
            <a:r>
              <a:rPr lang="en-US" sz="1200" i="1" kern="1200" dirty="0" smtClean="0">
                <a:solidFill>
                  <a:schemeClr val="tx1"/>
                </a:solidFill>
                <a:latin typeface="+mn-lt"/>
                <a:ea typeface="+mn-ea"/>
                <a:cs typeface="+mn-cs"/>
              </a:rPr>
              <a:t>Individuals with Disabilities Education Act</a:t>
            </a:r>
            <a:endParaRPr lang="en-US" sz="1200" kern="1200" dirty="0" smtClean="0">
              <a:solidFill>
                <a:schemeClr val="tx1"/>
              </a:solidFill>
              <a:latin typeface="+mn-lt"/>
              <a:ea typeface="+mn-ea"/>
              <a:cs typeface="+mn-cs"/>
            </a:endParaRPr>
          </a:p>
          <a:p>
            <a:pPr lvl="1"/>
            <a:r>
              <a:rPr lang="en-US" sz="1200" i="1" kern="1200" dirty="0" smtClean="0">
                <a:solidFill>
                  <a:schemeClr val="tx1"/>
                </a:solidFill>
                <a:latin typeface="+mn-lt"/>
                <a:ea typeface="+mn-ea"/>
                <a:cs typeface="+mn-cs"/>
              </a:rPr>
              <a:t>Americans with Disabilities Act</a:t>
            </a:r>
            <a:endParaRPr lang="en-US" sz="1200" kern="1200" dirty="0" smtClean="0">
              <a:solidFill>
                <a:schemeClr val="tx1"/>
              </a:solidFill>
              <a:latin typeface="+mn-lt"/>
              <a:ea typeface="+mn-ea"/>
              <a:cs typeface="+mn-cs"/>
            </a:endParaRPr>
          </a:p>
          <a:p>
            <a:pPr lvl="1"/>
            <a:r>
              <a:rPr lang="en-US" sz="1200" i="1" kern="1200" dirty="0" smtClean="0">
                <a:solidFill>
                  <a:schemeClr val="tx1"/>
                </a:solidFill>
                <a:latin typeface="+mn-lt"/>
                <a:ea typeface="+mn-ea"/>
                <a:cs typeface="+mn-cs"/>
              </a:rPr>
              <a:t>Rehabilitation Act Section 504</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US" sz="1200" i="1" kern="1200" dirty="0" smtClean="0">
                <a:solidFill>
                  <a:schemeClr val="tx1"/>
                </a:solidFill>
                <a:latin typeface="+mn-lt"/>
                <a:ea typeface="+mn-ea"/>
                <a:cs typeface="+mn-cs"/>
              </a:rPr>
              <a:t>We will learn about each of these laws in unit 4.</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40391A-660A-2642-A49A-055BD1D2A636}"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391C51-5407-4748-A7DE-A24B525E9229}" type="datetimeFigureOut">
              <a:rPr lang="en-US" smtClean="0"/>
              <a:pPr/>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DC8B8-C1EC-7A42-855C-FDD51EA5EE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391C51-5407-4748-A7DE-A24B525E9229}" type="datetimeFigureOut">
              <a:rPr lang="en-US" smtClean="0"/>
              <a:pPr/>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DC8B8-C1EC-7A42-855C-FDD51EA5EE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391C51-5407-4748-A7DE-A24B525E9229}" type="datetimeFigureOut">
              <a:rPr lang="en-US" smtClean="0"/>
              <a:pPr/>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DC8B8-C1EC-7A42-855C-FDD51EA5EE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391C51-5407-4748-A7DE-A24B525E9229}" type="datetimeFigureOut">
              <a:rPr lang="en-US" smtClean="0"/>
              <a:pPr/>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DC8B8-C1EC-7A42-855C-FDD51EA5EE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391C51-5407-4748-A7DE-A24B525E9229}" type="datetimeFigureOut">
              <a:rPr lang="en-US" smtClean="0"/>
              <a:pPr/>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DC8B8-C1EC-7A42-855C-FDD51EA5EE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391C51-5407-4748-A7DE-A24B525E9229}" type="datetimeFigureOut">
              <a:rPr lang="en-US" smtClean="0"/>
              <a:pPr/>
              <a:t>10/10/14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DC8B8-C1EC-7A42-855C-FDD51EA5EE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391C51-5407-4748-A7DE-A24B525E9229}" type="datetimeFigureOut">
              <a:rPr lang="en-US" smtClean="0"/>
              <a:pPr/>
              <a:t>10/10/14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1DC8B8-C1EC-7A42-855C-FDD51EA5EE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391C51-5407-4748-A7DE-A24B525E9229}" type="datetimeFigureOut">
              <a:rPr lang="en-US" smtClean="0"/>
              <a:pPr/>
              <a:t>10/10/14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1DC8B8-C1EC-7A42-855C-FDD51EA5EE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91C51-5407-4748-A7DE-A24B525E9229}" type="datetimeFigureOut">
              <a:rPr lang="en-US" smtClean="0"/>
              <a:pPr/>
              <a:t>10/10/14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1DC8B8-C1EC-7A42-855C-FDD51EA5EE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391C51-5407-4748-A7DE-A24B525E9229}" type="datetimeFigureOut">
              <a:rPr lang="en-US" smtClean="0"/>
              <a:pPr/>
              <a:t>10/10/14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DC8B8-C1EC-7A42-855C-FDD51EA5EE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391C51-5407-4748-A7DE-A24B525E9229}" type="datetimeFigureOut">
              <a:rPr lang="en-US" smtClean="0"/>
              <a:pPr/>
              <a:t>10/10/14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DC8B8-C1EC-7A42-855C-FDD51EA5EE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91C51-5407-4748-A7DE-A24B525E9229}" type="datetimeFigureOut">
              <a:rPr lang="en-US" smtClean="0"/>
              <a:pPr/>
              <a:t>10/10/14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DC8B8-C1EC-7A42-855C-FDD51EA5EE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gif"/><Relationship Id="rId8" Type="http://schemas.openxmlformats.org/officeDocument/2006/relationships/image" Target="../media/image14.gif"/><Relationship Id="rId9" Type="http://schemas.openxmlformats.org/officeDocument/2006/relationships/image" Target="../media/image15.gif"/><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hyperlink" Target="http://www.youtube.com/watch?v=FuFM7SgPu-4" TargetMode="External"/><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381000" y="2193790"/>
            <a:ext cx="8153400" cy="1333635"/>
          </a:xfrm>
        </p:spPr>
        <p:txBody>
          <a:bodyPr>
            <a:normAutofit/>
          </a:bodyPr>
          <a:lstStyle/>
          <a:p>
            <a:r>
              <a:rPr lang="en-US" sz="3500" b="1" dirty="0" smtClean="0"/>
              <a:t>A Brief History of Disability</a:t>
            </a:r>
            <a:br>
              <a:rPr lang="en-US" sz="3500" b="1" dirty="0" smtClean="0"/>
            </a:br>
            <a:endParaRPr lang="en-US" sz="3500" b="1" dirty="0" smtClean="0">
              <a:solidFill>
                <a:srgbClr val="000000"/>
              </a:solidFill>
            </a:endParaRPr>
          </a:p>
        </p:txBody>
      </p:sp>
      <p:sp>
        <p:nvSpPr>
          <p:cNvPr id="15363" name="Subtitle 4"/>
          <p:cNvSpPr>
            <a:spLocks noGrp="1"/>
          </p:cNvSpPr>
          <p:nvPr>
            <p:ph type="subTitle" idx="1"/>
          </p:nvPr>
        </p:nvSpPr>
        <p:spPr>
          <a:xfrm>
            <a:off x="2700276" y="3907140"/>
            <a:ext cx="4912956" cy="457200"/>
          </a:xfrm>
        </p:spPr>
        <p:txBody>
          <a:bodyPr>
            <a:normAutofit/>
          </a:bodyPr>
          <a:lstStyle/>
          <a:p>
            <a:pPr algn="l"/>
            <a:r>
              <a:rPr lang="en-US" sz="2000" dirty="0" smtClean="0">
                <a:solidFill>
                  <a:srgbClr val="000000"/>
                </a:solidFill>
              </a:rPr>
              <a:t>Unit 2: Learning About Special Education</a:t>
            </a:r>
          </a:p>
        </p:txBody>
      </p:sp>
      <p:sp>
        <p:nvSpPr>
          <p:cNvPr id="15364" name="WordArt 2"/>
          <p:cNvSpPr>
            <a:spLocks noChangeArrowheads="1" noChangeShapeType="1"/>
          </p:cNvSpPr>
          <p:nvPr/>
        </p:nvSpPr>
        <p:spPr bwMode="auto">
          <a:xfrm>
            <a:off x="1474787" y="4254449"/>
            <a:ext cx="1116013" cy="419100"/>
          </a:xfrm>
          <a:prstGeom prst="rect">
            <a:avLst/>
          </a:prstGeom>
        </p:spPr>
        <p:txBody>
          <a:bodyPr spcFirstLastPara="1" wrap="none" fromWordArt="1">
            <a:prstTxWarp prst="textArchUp">
              <a:avLst>
                <a:gd name="adj" fmla="val 11833868"/>
              </a:avLst>
            </a:prstTxWarp>
          </a:bodyPr>
          <a:lstStyle/>
          <a:p>
            <a:pPr algn="ctr"/>
            <a:r>
              <a:rPr lang="en-US" sz="3600" kern="10" dirty="0" smtClean="0">
                <a:ln w="3175">
                  <a:noFill/>
                  <a:round/>
                  <a:headEnd/>
                  <a:tailEnd/>
                </a:ln>
                <a:gradFill rotWithShape="1">
                  <a:gsLst>
                    <a:gs pos="0">
                      <a:srgbClr val="800000"/>
                    </a:gs>
                    <a:gs pos="100000">
                      <a:srgbClr val="8E1C1C"/>
                    </a:gs>
                  </a:gsLst>
                  <a:lin ang="5400000" scaled="1"/>
                </a:gradFill>
                <a:effectLst>
                  <a:outerShdw dist="63500" algn="ctr" rotWithShape="0">
                    <a:srgbClr val="000000"/>
                  </a:outerShdw>
                </a:effectLst>
                <a:latin typeface="Marker Felt"/>
                <a:ea typeface="Marker Felt"/>
                <a:cs typeface="Marker Felt"/>
              </a:rPr>
              <a:t>ME!</a:t>
            </a:r>
            <a:endParaRPr lang="en-US" sz="3600" kern="10" dirty="0">
              <a:ln w="3175">
                <a:noFill/>
                <a:round/>
                <a:headEnd/>
                <a:tailEnd/>
              </a:ln>
              <a:gradFill rotWithShape="1">
                <a:gsLst>
                  <a:gs pos="0">
                    <a:srgbClr val="800000"/>
                  </a:gs>
                  <a:gs pos="100000">
                    <a:srgbClr val="8E1C1C"/>
                  </a:gs>
                </a:gsLst>
                <a:lin ang="5400000" scaled="1"/>
              </a:gradFill>
              <a:effectLst>
                <a:outerShdw dist="63500" algn="ctr" rotWithShape="0">
                  <a:srgbClr val="000000"/>
                </a:outerShdw>
              </a:effectLst>
              <a:latin typeface="Marker Felt"/>
              <a:ea typeface="Marker Felt"/>
              <a:cs typeface="Marker Felt"/>
            </a:endParaRPr>
          </a:p>
        </p:txBody>
      </p:sp>
      <p:cxnSp>
        <p:nvCxnSpPr>
          <p:cNvPr id="8" name="Straight Connector 7"/>
          <p:cNvCxnSpPr/>
          <p:nvPr/>
        </p:nvCxnSpPr>
        <p:spPr>
          <a:xfrm>
            <a:off x="533400" y="3581400"/>
            <a:ext cx="8001000" cy="1588"/>
          </a:xfrm>
          <a:prstGeom prst="line">
            <a:avLst/>
          </a:prstGeom>
          <a:ln w="41275" cap="flat" cmpd="sng" algn="ctr">
            <a:solidFill>
              <a:srgbClr val="800000"/>
            </a:solidFill>
            <a:prstDash val="solid"/>
            <a:round/>
            <a:headEnd type="none" w="med" len="med"/>
            <a:tailEnd type="none" w="med" len="med"/>
          </a:ln>
          <a:effectLst>
            <a:outerShdw blurRad="101600" dist="32639" dir="5400000" rotWithShape="0">
              <a:schemeClr val="bg1">
                <a:alpha val="70000"/>
              </a:schemeClr>
            </a:outerShdw>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58329" y="6065587"/>
            <a:ext cx="184666" cy="369332"/>
          </a:xfrm>
          <a:prstGeom prst="rect">
            <a:avLst/>
          </a:prstGeom>
          <a:noFill/>
        </p:spPr>
        <p:txBody>
          <a:bodyPr wrap="none" rtlCol="0">
            <a:spAutoFit/>
          </a:bodyPr>
          <a:lstStyle/>
          <a:p>
            <a:endParaRPr lang="en-US" dirty="0"/>
          </a:p>
        </p:txBody>
      </p:sp>
      <p:sp>
        <p:nvSpPr>
          <p:cNvPr id="4" name="TextBox 3"/>
          <p:cNvSpPr txBox="1"/>
          <p:nvPr/>
        </p:nvSpPr>
        <p:spPr>
          <a:xfrm>
            <a:off x="2364685" y="6492587"/>
            <a:ext cx="4072515" cy="369332"/>
          </a:xfrm>
          <a:prstGeom prst="rect">
            <a:avLst/>
          </a:prstGeom>
          <a:noFill/>
        </p:spPr>
        <p:txBody>
          <a:bodyPr wrap="square" rtlCol="0">
            <a:spAutoFit/>
          </a:bodyPr>
          <a:lstStyle/>
          <a:p>
            <a:endParaRPr lang="en-US" dirty="0"/>
          </a:p>
        </p:txBody>
      </p:sp>
      <p:sp>
        <p:nvSpPr>
          <p:cNvPr id="5" name="Rectangle 4"/>
          <p:cNvSpPr/>
          <p:nvPr/>
        </p:nvSpPr>
        <p:spPr>
          <a:xfrm>
            <a:off x="2012310" y="6427113"/>
            <a:ext cx="5169330" cy="430887"/>
          </a:xfrm>
          <a:prstGeom prst="rect">
            <a:avLst/>
          </a:prstGeom>
        </p:spPr>
        <p:txBody>
          <a:bodyPr wrap="square">
            <a:spAutoFit/>
          </a:bodyPr>
          <a:lstStyle/>
          <a:p>
            <a:r>
              <a:rPr lang="en-US" sz="1100" i="1" dirty="0"/>
              <a:t>ME! Lessons for Teaching Self-Awareness and Self-Advocacy – Updated 9/14</a:t>
            </a:r>
            <a:endParaRPr lang="en-US" sz="1100" dirty="0"/>
          </a:p>
          <a:p>
            <a:r>
              <a:rPr lang="en-US" sz="1100" i="1" dirty="0"/>
              <a:t>© 2015 Board of Regents of The University of Oklahoma</a:t>
            </a:r>
            <a:endParaRPr lang="en-US" sz="11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273050"/>
            <a:ext cx="3421813" cy="5853113"/>
          </a:xfrm>
        </p:spPr>
        <p:txBody>
          <a:bodyPr>
            <a:normAutofit/>
          </a:bodyPr>
          <a:lstStyle/>
          <a:p>
            <a:r>
              <a:rPr lang="en-US" sz="2400" b="1" dirty="0" smtClean="0"/>
              <a:t>Over the years there have been many improvements in the way people with disabilities are treated.</a:t>
            </a:r>
          </a:p>
          <a:p>
            <a:endParaRPr lang="en-US" sz="2400" b="1" dirty="0" smtClean="0"/>
          </a:p>
          <a:p>
            <a:r>
              <a:rPr lang="en-US" sz="2400" b="1" dirty="0" smtClean="0"/>
              <a:t>Why do you think these changes occurred?</a:t>
            </a:r>
            <a:endParaRPr lang="en-US" sz="2400" b="1" dirty="0"/>
          </a:p>
        </p:txBody>
      </p:sp>
      <p:pic>
        <p:nvPicPr>
          <p:cNvPr id="5" name="Picture 4"/>
          <p:cNvPicPr>
            <a:picLocks noChangeAspect="1"/>
          </p:cNvPicPr>
          <p:nvPr/>
        </p:nvPicPr>
        <p:blipFill>
          <a:blip r:embed="rId3"/>
          <a:stretch>
            <a:fillRect/>
          </a:stretch>
        </p:blipFill>
        <p:spPr>
          <a:xfrm>
            <a:off x="3947668" y="204406"/>
            <a:ext cx="4874511" cy="6506322"/>
          </a:xfrm>
          <a:prstGeom prst="rect">
            <a:avLst/>
          </a:prstGeom>
        </p:spPr>
      </p:pic>
      <p:sp>
        <p:nvSpPr>
          <p:cNvPr id="6" name="TextBox 5"/>
          <p:cNvSpPr txBox="1"/>
          <p:nvPr/>
        </p:nvSpPr>
        <p:spPr>
          <a:xfrm>
            <a:off x="5791200" y="6126163"/>
            <a:ext cx="1253066" cy="461665"/>
          </a:xfrm>
          <a:prstGeom prst="rect">
            <a:avLst/>
          </a:prstGeom>
          <a:noFill/>
        </p:spPr>
        <p:txBody>
          <a:bodyPr wrap="square" rtlCol="0">
            <a:spAutoFit/>
          </a:bodyPr>
          <a:lstStyle/>
          <a:p>
            <a:r>
              <a:rPr lang="en-US" sz="2400" b="1" dirty="0" smtClean="0">
                <a:solidFill>
                  <a:schemeClr val="tx2">
                    <a:lumMod val="20000"/>
                    <a:lumOff val="80000"/>
                  </a:schemeClr>
                </a:solidFill>
              </a:rPr>
              <a:t>Victor</a:t>
            </a:r>
            <a:endParaRPr lang="en-US" sz="2400" b="1" dirty="0">
              <a:solidFill>
                <a:schemeClr val="tx2">
                  <a:lumMod val="20000"/>
                  <a:lumOff val="8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iraqwar.jpg"/>
          <p:cNvPicPr>
            <a:picLocks noChangeAspect="1"/>
          </p:cNvPicPr>
          <p:nvPr/>
        </p:nvPicPr>
        <p:blipFill>
          <a:blip r:embed="rId3"/>
          <a:stretch>
            <a:fillRect/>
          </a:stretch>
        </p:blipFill>
        <p:spPr>
          <a:xfrm>
            <a:off x="5939115" y="4847712"/>
            <a:ext cx="2314261" cy="1270433"/>
          </a:xfrm>
          <a:prstGeom prst="rect">
            <a:avLst/>
          </a:prstGeom>
        </p:spPr>
      </p:pic>
      <p:sp>
        <p:nvSpPr>
          <p:cNvPr id="4" name="Text Placeholder 3"/>
          <p:cNvSpPr>
            <a:spLocks noGrp="1"/>
          </p:cNvSpPr>
          <p:nvPr>
            <p:ph type="body" sz="half" idx="2"/>
          </p:nvPr>
        </p:nvSpPr>
        <p:spPr>
          <a:xfrm>
            <a:off x="6005122" y="6103469"/>
            <a:ext cx="2248253" cy="467132"/>
          </a:xfrm>
        </p:spPr>
        <p:txBody>
          <a:bodyPr>
            <a:noAutofit/>
          </a:bodyPr>
          <a:lstStyle/>
          <a:p>
            <a:pPr algn="r"/>
            <a:r>
              <a:rPr lang="en-US" sz="1500" dirty="0" smtClean="0"/>
              <a:t>The current wars</a:t>
            </a:r>
          </a:p>
          <a:p>
            <a:pPr algn="r"/>
            <a:r>
              <a:rPr lang="en-US" sz="1500" dirty="0" smtClean="0"/>
              <a:t>in Iraq and Afghanistan</a:t>
            </a:r>
            <a:endParaRPr lang="en-US" sz="1500" dirty="0"/>
          </a:p>
        </p:txBody>
      </p:sp>
      <p:grpSp>
        <p:nvGrpSpPr>
          <p:cNvPr id="15" name="Group 14"/>
          <p:cNvGrpSpPr/>
          <p:nvPr/>
        </p:nvGrpSpPr>
        <p:grpSpPr>
          <a:xfrm>
            <a:off x="417270" y="1199790"/>
            <a:ext cx="2612344" cy="2042542"/>
            <a:chOff x="457199" y="639067"/>
            <a:chExt cx="2612344" cy="2042542"/>
          </a:xfrm>
        </p:grpSpPr>
        <p:pic>
          <p:nvPicPr>
            <p:cNvPr id="7" name="Picture 6" descr="The Revolutionary War.jpg"/>
            <p:cNvPicPr>
              <a:picLocks noChangeAspect="1"/>
            </p:cNvPicPr>
            <p:nvPr/>
          </p:nvPicPr>
          <p:blipFill>
            <a:blip r:embed="rId4"/>
            <a:stretch>
              <a:fillRect/>
            </a:stretch>
          </p:blipFill>
          <p:spPr>
            <a:xfrm>
              <a:off x="457200" y="722351"/>
              <a:ext cx="2612343" cy="1959258"/>
            </a:xfrm>
            <a:prstGeom prst="rect">
              <a:avLst/>
            </a:prstGeom>
          </p:spPr>
        </p:pic>
        <p:sp>
          <p:nvSpPr>
            <p:cNvPr id="10" name="TextBox 9"/>
            <p:cNvSpPr txBox="1"/>
            <p:nvPr/>
          </p:nvSpPr>
          <p:spPr>
            <a:xfrm>
              <a:off x="457199" y="639067"/>
              <a:ext cx="2612344" cy="646331"/>
            </a:xfrm>
            <a:prstGeom prst="rect">
              <a:avLst/>
            </a:prstGeom>
            <a:noFill/>
          </p:spPr>
          <p:txBody>
            <a:bodyPr wrap="square" rtlCol="0">
              <a:spAutoFit/>
            </a:bodyPr>
            <a:lstStyle/>
            <a:p>
              <a:pPr algn="ctr"/>
              <a:r>
                <a:rPr lang="en-US" dirty="0" smtClean="0"/>
                <a:t>The Revolutionary War</a:t>
              </a:r>
            </a:p>
            <a:p>
              <a:pPr algn="ctr"/>
              <a:r>
                <a:rPr lang="en-US" dirty="0" smtClean="0"/>
                <a:t>(1775-1783)</a:t>
              </a:r>
              <a:endParaRPr lang="en-US" dirty="0"/>
            </a:p>
          </p:txBody>
        </p:sp>
      </p:grpSp>
      <p:grpSp>
        <p:nvGrpSpPr>
          <p:cNvPr id="14" name="Group 13"/>
          <p:cNvGrpSpPr/>
          <p:nvPr/>
        </p:nvGrpSpPr>
        <p:grpSpPr>
          <a:xfrm>
            <a:off x="5713339" y="314003"/>
            <a:ext cx="3180061" cy="2284322"/>
            <a:chOff x="4587376" y="746141"/>
            <a:chExt cx="3180061" cy="2284322"/>
          </a:xfrm>
        </p:grpSpPr>
        <p:pic>
          <p:nvPicPr>
            <p:cNvPr id="8" name="Picture 7" descr="Civil War.jpg"/>
            <p:cNvPicPr>
              <a:picLocks noChangeAspect="1"/>
            </p:cNvPicPr>
            <p:nvPr/>
          </p:nvPicPr>
          <p:blipFill>
            <a:blip r:embed="rId5"/>
            <a:stretch>
              <a:fillRect/>
            </a:stretch>
          </p:blipFill>
          <p:spPr>
            <a:xfrm>
              <a:off x="4879160" y="1140846"/>
              <a:ext cx="2519489" cy="1889617"/>
            </a:xfrm>
            <a:prstGeom prst="rect">
              <a:avLst/>
            </a:prstGeom>
          </p:spPr>
        </p:pic>
        <p:sp>
          <p:nvSpPr>
            <p:cNvPr id="11" name="TextBox 10"/>
            <p:cNvSpPr txBox="1"/>
            <p:nvPr/>
          </p:nvSpPr>
          <p:spPr>
            <a:xfrm>
              <a:off x="4587376" y="746141"/>
              <a:ext cx="3180061" cy="646331"/>
            </a:xfrm>
            <a:prstGeom prst="rect">
              <a:avLst/>
            </a:prstGeom>
            <a:noFill/>
          </p:spPr>
          <p:txBody>
            <a:bodyPr wrap="square" rtlCol="0">
              <a:spAutoFit/>
            </a:bodyPr>
            <a:lstStyle/>
            <a:p>
              <a:pPr algn="ctr"/>
              <a:r>
                <a:rPr lang="en-US" dirty="0" smtClean="0"/>
                <a:t>The Civil War (1861-1865)</a:t>
              </a:r>
            </a:p>
            <a:p>
              <a:endParaRPr lang="en-US" dirty="0"/>
            </a:p>
          </p:txBody>
        </p:sp>
      </p:grpSp>
      <p:grpSp>
        <p:nvGrpSpPr>
          <p:cNvPr id="25" name="Group 24"/>
          <p:cNvGrpSpPr/>
          <p:nvPr/>
        </p:nvGrpSpPr>
        <p:grpSpPr>
          <a:xfrm>
            <a:off x="250072" y="4540429"/>
            <a:ext cx="2915963" cy="2030172"/>
            <a:chOff x="417270" y="2598325"/>
            <a:chExt cx="2915963" cy="2030172"/>
          </a:xfrm>
        </p:grpSpPr>
        <p:pic>
          <p:nvPicPr>
            <p:cNvPr id="12" name="Picture 11" descr="WW I.jpg"/>
            <p:cNvPicPr>
              <a:picLocks noChangeAspect="1"/>
            </p:cNvPicPr>
            <p:nvPr/>
          </p:nvPicPr>
          <p:blipFill>
            <a:blip r:embed="rId6"/>
            <a:stretch>
              <a:fillRect/>
            </a:stretch>
          </p:blipFill>
          <p:spPr>
            <a:xfrm>
              <a:off x="588910" y="2973983"/>
              <a:ext cx="2577125" cy="1654514"/>
            </a:xfrm>
            <a:prstGeom prst="rect">
              <a:avLst/>
            </a:prstGeom>
          </p:spPr>
        </p:pic>
        <p:sp>
          <p:nvSpPr>
            <p:cNvPr id="13" name="TextBox 12"/>
            <p:cNvSpPr txBox="1"/>
            <p:nvPr/>
          </p:nvSpPr>
          <p:spPr>
            <a:xfrm>
              <a:off x="417270" y="2598325"/>
              <a:ext cx="2915963" cy="646331"/>
            </a:xfrm>
            <a:prstGeom prst="rect">
              <a:avLst/>
            </a:prstGeom>
            <a:noFill/>
          </p:spPr>
          <p:txBody>
            <a:bodyPr wrap="square" rtlCol="0">
              <a:spAutoFit/>
            </a:bodyPr>
            <a:lstStyle/>
            <a:p>
              <a:pPr algn="ctr"/>
              <a:r>
                <a:rPr lang="en-US" dirty="0" smtClean="0"/>
                <a:t>World War I (1914-1920)</a:t>
              </a:r>
            </a:p>
            <a:p>
              <a:pPr algn="ctr"/>
              <a:endParaRPr lang="en-US" dirty="0"/>
            </a:p>
          </p:txBody>
        </p:sp>
      </p:grpSp>
      <p:grpSp>
        <p:nvGrpSpPr>
          <p:cNvPr id="19" name="Group 18"/>
          <p:cNvGrpSpPr/>
          <p:nvPr/>
        </p:nvGrpSpPr>
        <p:grpSpPr>
          <a:xfrm>
            <a:off x="3601811" y="192751"/>
            <a:ext cx="1745654" cy="2883013"/>
            <a:chOff x="3453702" y="3848044"/>
            <a:chExt cx="1745654" cy="2883013"/>
          </a:xfrm>
        </p:grpSpPr>
        <p:pic>
          <p:nvPicPr>
            <p:cNvPr id="17" name="Picture 16" descr="WWII.gif"/>
            <p:cNvPicPr>
              <a:picLocks noChangeAspect="1"/>
            </p:cNvPicPr>
            <p:nvPr/>
          </p:nvPicPr>
          <p:blipFill>
            <a:blip r:embed="rId7"/>
            <a:stretch>
              <a:fillRect/>
            </a:stretch>
          </p:blipFill>
          <p:spPr>
            <a:xfrm>
              <a:off x="3453702" y="4453281"/>
              <a:ext cx="1708332" cy="2277776"/>
            </a:xfrm>
            <a:prstGeom prst="rect">
              <a:avLst/>
            </a:prstGeom>
          </p:spPr>
        </p:pic>
        <p:sp>
          <p:nvSpPr>
            <p:cNvPr id="18" name="Rectangle 17"/>
            <p:cNvSpPr/>
            <p:nvPr/>
          </p:nvSpPr>
          <p:spPr>
            <a:xfrm>
              <a:off x="3453702" y="3848044"/>
              <a:ext cx="1745654" cy="646331"/>
            </a:xfrm>
            <a:prstGeom prst="rect">
              <a:avLst/>
            </a:prstGeom>
          </p:spPr>
          <p:txBody>
            <a:bodyPr wrap="square">
              <a:spAutoFit/>
            </a:bodyPr>
            <a:lstStyle/>
            <a:p>
              <a:pPr algn="ctr"/>
              <a:r>
                <a:rPr lang="en-US" dirty="0" smtClean="0"/>
                <a:t>World War II</a:t>
              </a:r>
            </a:p>
            <a:p>
              <a:pPr algn="ctr"/>
              <a:r>
                <a:rPr lang="en-US" dirty="0" smtClean="0"/>
                <a:t>(1939-1945)</a:t>
              </a:r>
            </a:p>
          </p:txBody>
        </p:sp>
      </p:grpSp>
      <p:grpSp>
        <p:nvGrpSpPr>
          <p:cNvPr id="23" name="Group 22"/>
          <p:cNvGrpSpPr/>
          <p:nvPr/>
        </p:nvGrpSpPr>
        <p:grpSpPr>
          <a:xfrm>
            <a:off x="6169505" y="2745093"/>
            <a:ext cx="2431491" cy="1813688"/>
            <a:chOff x="4294761" y="2911521"/>
            <a:chExt cx="2431491" cy="1813688"/>
          </a:xfrm>
        </p:grpSpPr>
        <p:pic>
          <p:nvPicPr>
            <p:cNvPr id="20" name="Picture 19" descr="Vietnam.gif"/>
            <p:cNvPicPr>
              <a:picLocks noChangeAspect="1"/>
            </p:cNvPicPr>
            <p:nvPr/>
          </p:nvPicPr>
          <p:blipFill>
            <a:blip r:embed="rId8"/>
            <a:stretch>
              <a:fillRect/>
            </a:stretch>
          </p:blipFill>
          <p:spPr>
            <a:xfrm>
              <a:off x="4558497" y="2911521"/>
              <a:ext cx="2167755" cy="1813688"/>
            </a:xfrm>
            <a:prstGeom prst="rect">
              <a:avLst/>
            </a:prstGeom>
          </p:spPr>
        </p:pic>
        <p:sp>
          <p:nvSpPr>
            <p:cNvPr id="22" name="Text Placeholder 3"/>
            <p:cNvSpPr txBox="1">
              <a:spLocks/>
            </p:cNvSpPr>
            <p:nvPr/>
          </p:nvSpPr>
          <p:spPr>
            <a:xfrm>
              <a:off x="4294761" y="3013302"/>
              <a:ext cx="2244139" cy="57617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The Vietnam War</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 (1957-1975)</a:t>
              </a:r>
            </a:p>
          </p:txBody>
        </p:sp>
      </p:grpSp>
      <p:grpSp>
        <p:nvGrpSpPr>
          <p:cNvPr id="27" name="Group 26"/>
          <p:cNvGrpSpPr/>
          <p:nvPr/>
        </p:nvGrpSpPr>
        <p:grpSpPr>
          <a:xfrm>
            <a:off x="3249192" y="3569194"/>
            <a:ext cx="2464147" cy="1913735"/>
            <a:chOff x="1665383" y="4787671"/>
            <a:chExt cx="2464147" cy="1913735"/>
          </a:xfrm>
        </p:grpSpPr>
        <p:pic>
          <p:nvPicPr>
            <p:cNvPr id="24" name="Picture 23" descr="gulf.gif"/>
            <p:cNvPicPr>
              <a:picLocks noChangeAspect="1"/>
            </p:cNvPicPr>
            <p:nvPr/>
          </p:nvPicPr>
          <p:blipFill>
            <a:blip r:embed="rId9"/>
            <a:stretch>
              <a:fillRect/>
            </a:stretch>
          </p:blipFill>
          <p:spPr>
            <a:xfrm>
              <a:off x="1665384" y="4787671"/>
              <a:ext cx="2464146" cy="1913735"/>
            </a:xfrm>
            <a:prstGeom prst="rect">
              <a:avLst/>
            </a:prstGeom>
          </p:spPr>
        </p:pic>
        <p:sp>
          <p:nvSpPr>
            <p:cNvPr id="26" name="Text Placeholder 3"/>
            <p:cNvSpPr txBox="1">
              <a:spLocks/>
            </p:cNvSpPr>
            <p:nvPr/>
          </p:nvSpPr>
          <p:spPr>
            <a:xfrm>
              <a:off x="1665383" y="4787671"/>
              <a:ext cx="1500651" cy="826063"/>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dirty="0" smtClean="0">
                  <a:ln>
                    <a:noFill/>
                  </a:ln>
                  <a:solidFill>
                    <a:schemeClr val="bg2"/>
                  </a:solidFill>
                  <a:effectLst/>
                  <a:uLnTx/>
                  <a:uFillTx/>
                  <a:latin typeface="+mn-lt"/>
                  <a:ea typeface="+mn-ea"/>
                  <a:cs typeface="+mn-cs"/>
                </a:rPr>
                <a:t>The Gulf War</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dirty="0" smtClean="0">
                  <a:ln>
                    <a:noFill/>
                  </a:ln>
                  <a:solidFill>
                    <a:schemeClr val="bg2"/>
                  </a:solidFill>
                  <a:effectLst/>
                  <a:uLnTx/>
                  <a:uFillTx/>
                  <a:latin typeface="+mn-lt"/>
                  <a:ea typeface="+mn-ea"/>
                  <a:cs typeface="+mn-cs"/>
                </a:rPr>
                <a:t>(1990-1991)</a:t>
              </a:r>
            </a:p>
          </p:txBody>
        </p:sp>
      </p:grpSp>
      <p:sp>
        <p:nvSpPr>
          <p:cNvPr id="29" name="TextBox 28"/>
          <p:cNvSpPr txBox="1"/>
          <p:nvPr/>
        </p:nvSpPr>
        <p:spPr>
          <a:xfrm>
            <a:off x="417270" y="437114"/>
            <a:ext cx="1622826" cy="646331"/>
          </a:xfrm>
          <a:prstGeom prst="rect">
            <a:avLst/>
          </a:prstGeom>
          <a:noFill/>
        </p:spPr>
        <p:txBody>
          <a:bodyPr wrap="square" rtlCol="0">
            <a:spAutoFit/>
          </a:bodyPr>
          <a:lstStyle/>
          <a:p>
            <a:pPr algn="ctr"/>
            <a:r>
              <a:rPr lang="en-US" sz="3600" b="1" i="1" dirty="0" smtClean="0"/>
              <a:t>War</a:t>
            </a:r>
            <a:endParaRPr lang="en-US" sz="3600" b="1" i="1"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elissa-stockwell-and-husband.jpg"/>
          <p:cNvPicPr>
            <a:picLocks noChangeAspect="1"/>
          </p:cNvPicPr>
          <p:nvPr/>
        </p:nvPicPr>
        <p:blipFill>
          <a:blip r:embed="rId3"/>
          <a:stretch>
            <a:fillRect/>
          </a:stretch>
        </p:blipFill>
        <p:spPr>
          <a:xfrm>
            <a:off x="440349" y="1101007"/>
            <a:ext cx="3066864" cy="2373787"/>
          </a:xfrm>
          <a:prstGeom prst="rect">
            <a:avLst/>
          </a:prstGeom>
        </p:spPr>
      </p:pic>
      <p:sp>
        <p:nvSpPr>
          <p:cNvPr id="2" name="Title 1"/>
          <p:cNvSpPr>
            <a:spLocks noGrp="1"/>
          </p:cNvSpPr>
          <p:nvPr>
            <p:ph type="ctrTitle"/>
          </p:nvPr>
        </p:nvSpPr>
        <p:spPr>
          <a:xfrm>
            <a:off x="685800" y="374783"/>
            <a:ext cx="7772400" cy="697661"/>
          </a:xfrm>
        </p:spPr>
        <p:txBody>
          <a:bodyPr>
            <a:normAutofit/>
          </a:bodyPr>
          <a:lstStyle/>
          <a:p>
            <a:r>
              <a:rPr lang="en-US" sz="2800" b="1" dirty="0" smtClean="0"/>
              <a:t>What did all of these wars have in common?</a:t>
            </a:r>
            <a:endParaRPr lang="en-US" sz="2800" b="1" dirty="0"/>
          </a:p>
        </p:txBody>
      </p:sp>
      <p:pic>
        <p:nvPicPr>
          <p:cNvPr id="5" name="Picture 4" descr="p2-wounded-warrior-300-450.jpg"/>
          <p:cNvPicPr>
            <a:picLocks noChangeAspect="1"/>
          </p:cNvPicPr>
          <p:nvPr/>
        </p:nvPicPr>
        <p:blipFill>
          <a:blip r:embed="rId4"/>
          <a:stretch>
            <a:fillRect/>
          </a:stretch>
        </p:blipFill>
        <p:spPr>
          <a:xfrm>
            <a:off x="685800" y="3112924"/>
            <a:ext cx="1922980" cy="2884472"/>
          </a:xfrm>
          <a:prstGeom prst="rect">
            <a:avLst/>
          </a:prstGeom>
        </p:spPr>
      </p:pic>
      <p:pic>
        <p:nvPicPr>
          <p:cNvPr id="10" name="Picture 9" descr="4o-Civil-War-vets.jpg"/>
          <p:cNvPicPr>
            <a:picLocks noChangeAspect="1"/>
          </p:cNvPicPr>
          <p:nvPr/>
        </p:nvPicPr>
        <p:blipFill>
          <a:blip r:embed="rId5"/>
          <a:stretch>
            <a:fillRect/>
          </a:stretch>
        </p:blipFill>
        <p:spPr>
          <a:xfrm>
            <a:off x="2900912" y="2332750"/>
            <a:ext cx="3584222" cy="2891815"/>
          </a:xfrm>
          <a:prstGeom prst="rect">
            <a:avLst/>
          </a:prstGeom>
        </p:spPr>
      </p:pic>
      <p:pic>
        <p:nvPicPr>
          <p:cNvPr id="6" name="Picture 5" descr="wounded _veterans.jpg">
            <a:hlinkClick r:id="rId6"/>
          </p:cNvPr>
          <p:cNvPicPr>
            <a:picLocks noChangeAspect="1"/>
          </p:cNvPicPr>
          <p:nvPr/>
        </p:nvPicPr>
        <p:blipFill>
          <a:blip r:embed="rId7"/>
          <a:stretch>
            <a:fillRect/>
          </a:stretch>
        </p:blipFill>
        <p:spPr>
          <a:xfrm>
            <a:off x="5616223" y="4555160"/>
            <a:ext cx="3241100" cy="2160733"/>
          </a:xfrm>
          <a:prstGeom prst="rect">
            <a:avLst/>
          </a:prstGeom>
        </p:spPr>
      </p:pic>
      <p:pic>
        <p:nvPicPr>
          <p:cNvPr id="11" name="Picture 10" descr="5z.2-WWI-therapy.jpg"/>
          <p:cNvPicPr>
            <a:picLocks noChangeAspect="1"/>
          </p:cNvPicPr>
          <p:nvPr/>
        </p:nvPicPr>
        <p:blipFill>
          <a:blip r:embed="rId8"/>
          <a:stretch>
            <a:fillRect/>
          </a:stretch>
        </p:blipFill>
        <p:spPr>
          <a:xfrm>
            <a:off x="6321778" y="966152"/>
            <a:ext cx="2822222" cy="2508642"/>
          </a:xfrm>
          <a:prstGeom prst="rect">
            <a:avLst/>
          </a:prstGeom>
        </p:spPr>
      </p:pic>
      <p:pic>
        <p:nvPicPr>
          <p:cNvPr id="7" name="Picture 6" descr="kuniholm_photo_web1.jpg"/>
          <p:cNvPicPr>
            <a:picLocks noChangeAspect="1"/>
          </p:cNvPicPr>
          <p:nvPr/>
        </p:nvPicPr>
        <p:blipFill>
          <a:blip r:embed="rId9"/>
          <a:stretch>
            <a:fillRect/>
          </a:stretch>
        </p:blipFill>
        <p:spPr>
          <a:xfrm>
            <a:off x="2311266" y="4864609"/>
            <a:ext cx="1582106" cy="18512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Civil Rights Movement</a:t>
            </a:r>
            <a:endParaRPr lang="en-US" sz="3600" b="1" dirty="0"/>
          </a:p>
        </p:txBody>
      </p:sp>
      <p:sp>
        <p:nvSpPr>
          <p:cNvPr id="4" name="Content Placeholder 3"/>
          <p:cNvSpPr>
            <a:spLocks noGrp="1"/>
          </p:cNvSpPr>
          <p:nvPr>
            <p:ph sz="half" idx="1"/>
          </p:nvPr>
        </p:nvSpPr>
        <p:spPr>
          <a:xfrm>
            <a:off x="457199" y="1388535"/>
            <a:ext cx="4227689" cy="4525963"/>
          </a:xfrm>
        </p:spPr>
        <p:txBody>
          <a:bodyPr>
            <a:normAutofit/>
          </a:bodyPr>
          <a:lstStyle/>
          <a:p>
            <a:pPr lvl="0">
              <a:buNone/>
            </a:pPr>
            <a:r>
              <a:rPr lang="en-US" sz="1946" dirty="0" smtClean="0"/>
              <a:t>	The Civil Rights movement in the 1960’s also changed the way many people felt about people with disabilities. This was a time when minority groups, including Native Americans, Black Americans, and people with disabilities strongly advocated for equal rights.</a:t>
            </a:r>
          </a:p>
          <a:p>
            <a:endParaRPr lang="en-US" dirty="0"/>
          </a:p>
        </p:txBody>
      </p:sp>
      <p:pic>
        <p:nvPicPr>
          <p:cNvPr id="8" name="Picture 7" descr="8d-MLK-Selma-march.jpg"/>
          <p:cNvPicPr>
            <a:picLocks noChangeAspect="1"/>
          </p:cNvPicPr>
          <p:nvPr/>
        </p:nvPicPr>
        <p:blipFill>
          <a:blip r:embed="rId3"/>
          <a:stretch>
            <a:fillRect/>
          </a:stretch>
        </p:blipFill>
        <p:spPr>
          <a:xfrm>
            <a:off x="5601134" y="4059495"/>
            <a:ext cx="3024022" cy="2459295"/>
          </a:xfrm>
          <a:prstGeom prst="rect">
            <a:avLst/>
          </a:prstGeom>
        </p:spPr>
      </p:pic>
      <p:pic>
        <p:nvPicPr>
          <p:cNvPr id="9" name="Picture 8" descr="8e-TO-adapt-front-line.jpg"/>
          <p:cNvPicPr>
            <a:picLocks noChangeAspect="1"/>
          </p:cNvPicPr>
          <p:nvPr/>
        </p:nvPicPr>
        <p:blipFill>
          <a:blip r:embed="rId4"/>
          <a:stretch>
            <a:fillRect/>
          </a:stretch>
        </p:blipFill>
        <p:spPr>
          <a:xfrm>
            <a:off x="1026313" y="4403980"/>
            <a:ext cx="3065910" cy="2131986"/>
          </a:xfrm>
          <a:prstGeom prst="rect">
            <a:avLst/>
          </a:prstGeom>
        </p:spPr>
      </p:pic>
      <p:pic>
        <p:nvPicPr>
          <p:cNvPr id="10" name="Picture 9" descr="8i-TO-greyhound.jpg"/>
          <p:cNvPicPr>
            <a:picLocks noChangeAspect="1"/>
          </p:cNvPicPr>
          <p:nvPr/>
        </p:nvPicPr>
        <p:blipFill>
          <a:blip r:embed="rId5"/>
          <a:stretch>
            <a:fillRect/>
          </a:stretch>
        </p:blipFill>
        <p:spPr>
          <a:xfrm>
            <a:off x="5601134" y="1354968"/>
            <a:ext cx="3085666" cy="214843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t>Civil Rights Movement</a:t>
            </a:r>
            <a:endParaRPr lang="en-US" sz="3500" b="1" dirty="0"/>
          </a:p>
        </p:txBody>
      </p:sp>
      <p:sp>
        <p:nvSpPr>
          <p:cNvPr id="3" name="Content Placeholder 2"/>
          <p:cNvSpPr>
            <a:spLocks noGrp="1"/>
          </p:cNvSpPr>
          <p:nvPr>
            <p:ph idx="1"/>
          </p:nvPr>
        </p:nvSpPr>
        <p:spPr>
          <a:xfrm>
            <a:off x="3979332" y="1600200"/>
            <a:ext cx="4707467" cy="4525963"/>
          </a:xfrm>
        </p:spPr>
        <p:txBody>
          <a:bodyPr>
            <a:normAutofit lnSpcReduction="10000"/>
          </a:bodyPr>
          <a:lstStyle/>
          <a:p>
            <a:pPr marL="0" lvl="1" indent="0">
              <a:buNone/>
            </a:pPr>
            <a:r>
              <a:rPr lang="en-US" sz="2400" b="1" i="1" dirty="0" smtClean="0"/>
              <a:t>Laws that resulted from the Civil Rights Movement</a:t>
            </a:r>
          </a:p>
          <a:p>
            <a:pPr marL="0" lvl="1" indent="0">
              <a:buNone/>
            </a:pPr>
            <a:endParaRPr lang="en-US" sz="2400" b="1" i="1" dirty="0" smtClean="0"/>
          </a:p>
          <a:p>
            <a:pPr lvl="1">
              <a:spcAft>
                <a:spcPts val="1200"/>
              </a:spcAft>
            </a:pPr>
            <a:r>
              <a:rPr lang="en-US" sz="2400" dirty="0" smtClean="0"/>
              <a:t>1975 – The Education for All Handicapped Children</a:t>
            </a:r>
          </a:p>
          <a:p>
            <a:pPr lvl="2">
              <a:spcAft>
                <a:spcPts val="1200"/>
              </a:spcAft>
            </a:pPr>
            <a:r>
              <a:rPr lang="en-US" sz="2000" dirty="0" smtClean="0"/>
              <a:t>Individuals with Disabilities Education Act (IDEA)</a:t>
            </a:r>
          </a:p>
          <a:p>
            <a:pPr lvl="1">
              <a:spcAft>
                <a:spcPts val="1200"/>
              </a:spcAft>
            </a:pPr>
            <a:r>
              <a:rPr lang="en-US" sz="2400" dirty="0" smtClean="0"/>
              <a:t>Americans with Disabilities Act (ADA)</a:t>
            </a:r>
          </a:p>
          <a:p>
            <a:pPr lvl="1">
              <a:spcAft>
                <a:spcPts val="1200"/>
              </a:spcAft>
            </a:pPr>
            <a:r>
              <a:rPr lang="en-US" sz="2400" dirty="0" smtClean="0"/>
              <a:t>Rehabilitation Act of Section 504</a:t>
            </a:r>
          </a:p>
        </p:txBody>
      </p:sp>
      <p:pic>
        <p:nvPicPr>
          <p:cNvPr id="4" name="Picture 3" descr="8s-KS-support-504-sign.jpg"/>
          <p:cNvPicPr>
            <a:picLocks noChangeAspect="1"/>
          </p:cNvPicPr>
          <p:nvPr/>
        </p:nvPicPr>
        <p:blipFill>
          <a:blip r:embed="rId3"/>
          <a:stretch>
            <a:fillRect/>
          </a:stretch>
        </p:blipFill>
        <p:spPr>
          <a:xfrm>
            <a:off x="640645" y="1777998"/>
            <a:ext cx="2703688" cy="395661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Worksheet 2-1: History of Disability </a:t>
            </a:r>
            <a:endParaRPr lang="en-US" sz="3500" b="1" dirty="0"/>
          </a:p>
        </p:txBody>
      </p:sp>
      <p:sp>
        <p:nvSpPr>
          <p:cNvPr id="3" name="Content Placeholder 2"/>
          <p:cNvSpPr>
            <a:spLocks noGrp="1"/>
          </p:cNvSpPr>
          <p:nvPr>
            <p:ph idx="1"/>
          </p:nvPr>
        </p:nvSpPr>
        <p:spPr/>
        <p:txBody>
          <a:bodyPr>
            <a:normAutofit/>
          </a:bodyPr>
          <a:lstStyle/>
          <a:p>
            <a:pPr>
              <a:buNone/>
            </a:pPr>
            <a:r>
              <a:rPr lang="en-US" sz="2500" dirty="0" smtClean="0"/>
              <a:t>	</a:t>
            </a:r>
          </a:p>
          <a:p>
            <a:pPr marL="457200" indent="-457200"/>
            <a:r>
              <a:rPr lang="en-US" sz="2800" dirty="0" smtClean="0"/>
              <a:t>Complete section 2 and section 3 of your worksheet.</a:t>
            </a:r>
            <a:endParaRPr lang="en-US" sz="25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udent KWL Chart.pdf"/>
          <p:cNvPicPr>
            <a:picLocks noChangeAspect="1"/>
          </p:cNvPicPr>
          <p:nvPr/>
        </p:nvPicPr>
        <p:blipFill>
          <a:blip r:embed="rId2"/>
          <a:stretch>
            <a:fillRect/>
          </a:stretch>
        </p:blipFill>
        <p:spPr>
          <a:xfrm>
            <a:off x="1617842" y="173273"/>
            <a:ext cx="5299075" cy="68580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800" b="1"/>
              <a:t>Disability in the U.S.</a:t>
            </a:r>
          </a:p>
        </p:txBody>
      </p:sp>
      <p:sp>
        <p:nvSpPr>
          <p:cNvPr id="30723" name="Rectangle 3"/>
          <p:cNvSpPr>
            <a:spLocks noGrp="1" noChangeArrowheads="1"/>
          </p:cNvSpPr>
          <p:nvPr>
            <p:ph type="body" idx="1"/>
          </p:nvPr>
        </p:nvSpPr>
        <p:spPr/>
        <p:txBody>
          <a:bodyPr/>
          <a:lstStyle/>
          <a:p>
            <a:pPr marL="609600" indent="-609600"/>
            <a:r>
              <a:rPr lang="en-US" sz="2600" b="1" dirty="0"/>
              <a:t>Nations largest minority group</a:t>
            </a:r>
          </a:p>
          <a:p>
            <a:pPr marL="609600" indent="-609600"/>
            <a:r>
              <a:rPr lang="en-US" sz="2600" b="1" dirty="0"/>
              <a:t>49.7 million people</a:t>
            </a:r>
            <a:r>
              <a:rPr lang="en-US" sz="2600" dirty="0"/>
              <a:t> in the U. S. age 5 and over have a disability</a:t>
            </a:r>
          </a:p>
          <a:p>
            <a:pPr marL="990600" lvl="1" indent="-533400"/>
            <a:r>
              <a:rPr lang="en-US" sz="2400" dirty="0"/>
              <a:t>1 in 5 Americans have a disability (19%)</a:t>
            </a:r>
          </a:p>
          <a:p>
            <a:pPr marL="990600" lvl="1" indent="-533400"/>
            <a:r>
              <a:rPr lang="en-US" sz="2400" dirty="0"/>
              <a:t>5.2 million were between the ages of 5 and 20</a:t>
            </a:r>
          </a:p>
          <a:p>
            <a:pPr marL="990600" lvl="1" indent="-533400"/>
            <a:r>
              <a:rPr lang="en-US" sz="2400" dirty="0"/>
              <a:t>30.6 million were between the ages of 21 and 64</a:t>
            </a:r>
          </a:p>
          <a:p>
            <a:pPr marL="990600" lvl="1" indent="-533400"/>
            <a:r>
              <a:rPr lang="en-US" sz="2400" dirty="0"/>
              <a:t>14.0 million were 65 and over</a:t>
            </a:r>
            <a:r>
              <a:rPr lang="en-US" sz="2000" dirty="0"/>
              <a:t>.</a:t>
            </a:r>
          </a:p>
          <a:p>
            <a:pPr marL="609600" indent="-609600" algn="r">
              <a:buFontTx/>
              <a:buNone/>
            </a:pPr>
            <a:endParaRPr lang="en-US" sz="1400" i="1" dirty="0"/>
          </a:p>
          <a:p>
            <a:pPr marL="609600" indent="-609600" algn="r">
              <a:buFontTx/>
              <a:buNone/>
            </a:pPr>
            <a:r>
              <a:rPr lang="en-US" sz="1400" i="1" dirty="0"/>
              <a:t>The 2000 U.S. Census</a:t>
            </a:r>
            <a:endParaRPr lang="en-US" sz="2200" b="1"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How many people in the United States have a disability?</a:t>
            </a:r>
          </a:p>
          <a:p>
            <a:pPr>
              <a:buNone/>
            </a:pPr>
            <a:endParaRPr lang="en-US" sz="2000" dirty="0" smtClean="0"/>
          </a:p>
          <a:p>
            <a:pPr lvl="2"/>
            <a:r>
              <a:rPr lang="en-US" dirty="0" smtClean="0"/>
              <a:t>1 in 5 people</a:t>
            </a:r>
          </a:p>
          <a:p>
            <a:pPr lvl="2"/>
            <a:r>
              <a:rPr lang="en-US" dirty="0" smtClean="0"/>
              <a:t>1 in 10 people</a:t>
            </a:r>
          </a:p>
          <a:p>
            <a:pPr lvl="2"/>
            <a:r>
              <a:rPr lang="en-US" dirty="0" smtClean="0"/>
              <a:t>1 in 50 people</a:t>
            </a:r>
          </a:p>
          <a:p>
            <a:pPr lvl="2"/>
            <a:r>
              <a:rPr lang="en-US" dirty="0" smtClean="0"/>
              <a:t>1 in 100 people</a:t>
            </a:r>
            <a:endParaRPr lang="en-US" dirty="0"/>
          </a:p>
        </p:txBody>
      </p:sp>
      <p:sp>
        <p:nvSpPr>
          <p:cNvPr id="5" name="TextBox 4"/>
          <p:cNvSpPr txBox="1"/>
          <p:nvPr/>
        </p:nvSpPr>
        <p:spPr>
          <a:xfrm>
            <a:off x="1630557" y="2990134"/>
            <a:ext cx="2591729" cy="461665"/>
          </a:xfrm>
          <a:prstGeom prst="rect">
            <a:avLst/>
          </a:prstGeom>
          <a:solidFill>
            <a:schemeClr val="bg1"/>
          </a:solidFill>
        </p:spPr>
        <p:txBody>
          <a:bodyPr wrap="square" rtlCol="0">
            <a:spAutoFit/>
          </a:bodyPr>
          <a:lstStyle/>
          <a:p>
            <a:r>
              <a:rPr lang="en-US" sz="2400" b="1" u="sng" dirty="0" smtClean="0">
                <a:solidFill>
                  <a:srgbClr val="3366FF"/>
                </a:solidFill>
              </a:rPr>
              <a:t>1 in 5 people</a:t>
            </a:r>
            <a:endParaRPr lang="en-US" sz="2400" b="1" u="sng" dirty="0">
              <a:solidFill>
                <a:srgbClr val="3366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V000549.jpg"/>
          <p:cNvPicPr>
            <a:picLocks noChangeAspect="1"/>
          </p:cNvPicPr>
          <p:nvPr/>
        </p:nvPicPr>
        <p:blipFill>
          <a:blip r:embed="rId2"/>
          <a:stretch>
            <a:fillRect/>
          </a:stretch>
        </p:blipFill>
        <p:spPr>
          <a:xfrm>
            <a:off x="457200" y="-18886"/>
            <a:ext cx="8444576" cy="6876886"/>
          </a:xfrm>
          <a:prstGeom prst="rect">
            <a:avLst/>
          </a:prstGeom>
        </p:spPr>
      </p:pic>
      <p:sp>
        <p:nvSpPr>
          <p:cNvPr id="2" name="Title 1"/>
          <p:cNvSpPr>
            <a:spLocks noGrp="1"/>
          </p:cNvSpPr>
          <p:nvPr>
            <p:ph type="title"/>
          </p:nvPr>
        </p:nvSpPr>
        <p:spPr/>
        <p:txBody>
          <a:bodyPr>
            <a:normAutofit fontScale="90000"/>
          </a:bodyPr>
          <a:lstStyle/>
          <a:p>
            <a:r>
              <a:rPr lang="en-US" b="1" dirty="0" err="1" smtClean="0"/>
              <a:t>Balbrus</a:t>
            </a:r>
            <a:r>
              <a:rPr lang="en-US" b="1" dirty="0" smtClean="0"/>
              <a:t> </a:t>
            </a:r>
            <a:r>
              <a:rPr lang="en-US" b="1" dirty="0" err="1" smtClean="0"/>
              <a:t>Balaesus</a:t>
            </a:r>
            <a:r>
              <a:rPr lang="en-US" b="1" dirty="0" smtClean="0"/>
              <a:t> the Stutterer </a:t>
            </a:r>
            <a:endParaRPr lang="en-US" b="1" dirty="0"/>
          </a:p>
        </p:txBody>
      </p:sp>
      <p:pic>
        <p:nvPicPr>
          <p:cNvPr id="6" name="Picture 5"/>
          <p:cNvPicPr>
            <a:picLocks noChangeAspect="1"/>
          </p:cNvPicPr>
          <p:nvPr/>
        </p:nvPicPr>
        <p:blipFill>
          <a:blip r:embed="rId3"/>
          <a:stretch>
            <a:fillRect/>
          </a:stretch>
        </p:blipFill>
        <p:spPr>
          <a:xfrm>
            <a:off x="2772390" y="1417637"/>
            <a:ext cx="3612534" cy="522698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locaust-children-1.jpg"/>
          <p:cNvPicPr>
            <a:picLocks noChangeAspect="1"/>
          </p:cNvPicPr>
          <p:nvPr/>
        </p:nvPicPr>
        <p:blipFill>
          <a:blip r:embed="rId2"/>
          <a:stretch>
            <a:fillRect/>
          </a:stretch>
        </p:blipFill>
        <p:spPr>
          <a:xfrm>
            <a:off x="3938919" y="247637"/>
            <a:ext cx="3738001" cy="3738001"/>
          </a:xfrm>
          <a:prstGeom prst="rect">
            <a:avLst/>
          </a:prstGeom>
        </p:spPr>
      </p:pic>
      <p:sp>
        <p:nvSpPr>
          <p:cNvPr id="3" name="TextBox 2"/>
          <p:cNvSpPr txBox="1"/>
          <p:nvPr/>
        </p:nvSpPr>
        <p:spPr>
          <a:xfrm>
            <a:off x="322256" y="772932"/>
            <a:ext cx="2995080" cy="4185761"/>
          </a:xfrm>
          <a:prstGeom prst="rect">
            <a:avLst/>
          </a:prstGeom>
          <a:noFill/>
        </p:spPr>
        <p:txBody>
          <a:bodyPr wrap="square" rtlCol="0">
            <a:spAutoFit/>
          </a:bodyPr>
          <a:lstStyle/>
          <a:p>
            <a:r>
              <a:rPr lang="en-US" sz="3600" b="1" dirty="0" smtClean="0"/>
              <a:t>Holocaust in Germany</a:t>
            </a:r>
          </a:p>
          <a:p>
            <a:pPr lvl="0"/>
            <a:r>
              <a:rPr lang="en-US" sz="2200" dirty="0" smtClean="0"/>
              <a:t>During the Holocaust Jewish people were sent to concentration camps. Did you know that people with disabilities were also sent to concentration camps? </a:t>
            </a:r>
          </a:p>
          <a:p>
            <a:r>
              <a:rPr lang="en-US" dirty="0" smtClean="0"/>
              <a:t> </a:t>
            </a:r>
            <a:endParaRPr lang="en-US" dirty="0"/>
          </a:p>
        </p:txBody>
      </p:sp>
      <p:pic>
        <p:nvPicPr>
          <p:cNvPr id="7" name="Picture 6" descr="6b.2-handicap-Jewish.jpg"/>
          <p:cNvPicPr>
            <a:picLocks noChangeAspect="1"/>
          </p:cNvPicPr>
          <p:nvPr/>
        </p:nvPicPr>
        <p:blipFill>
          <a:blip r:embed="rId3"/>
          <a:stretch>
            <a:fillRect/>
          </a:stretch>
        </p:blipFill>
        <p:spPr>
          <a:xfrm>
            <a:off x="5021744" y="3496703"/>
            <a:ext cx="4122256" cy="33612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ds working.jpg"/>
          <p:cNvPicPr>
            <a:picLocks noChangeAspect="1"/>
          </p:cNvPicPr>
          <p:nvPr/>
        </p:nvPicPr>
        <p:blipFill>
          <a:blip r:embed="rId3"/>
          <a:stretch>
            <a:fillRect/>
          </a:stretch>
        </p:blipFill>
        <p:spPr>
          <a:xfrm>
            <a:off x="947811" y="318690"/>
            <a:ext cx="7032753" cy="4922392"/>
          </a:xfrm>
          <a:prstGeom prst="rect">
            <a:avLst/>
          </a:prstGeom>
        </p:spPr>
      </p:pic>
      <p:sp>
        <p:nvSpPr>
          <p:cNvPr id="4" name="TextBox 3"/>
          <p:cNvSpPr txBox="1"/>
          <p:nvPr/>
        </p:nvSpPr>
        <p:spPr>
          <a:xfrm>
            <a:off x="379124" y="5327155"/>
            <a:ext cx="8416556" cy="1107996"/>
          </a:xfrm>
          <a:prstGeom prst="rect">
            <a:avLst/>
          </a:prstGeom>
          <a:noFill/>
        </p:spPr>
        <p:txBody>
          <a:bodyPr wrap="square" rtlCol="0">
            <a:spAutoFit/>
          </a:bodyPr>
          <a:lstStyle/>
          <a:p>
            <a:r>
              <a:rPr lang="en-US" sz="2200" dirty="0" smtClean="0"/>
              <a:t>Many families would send children with disabilities to special schools. The students often lived at the school and rarely saw their families or the public.</a:t>
            </a:r>
            <a:endParaRPr lang="en-US" sz="22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215DCF1-AC1B-4C2B-9994-26959CCEAD1C_mw800_mh600.jpg"/>
          <p:cNvPicPr>
            <a:picLocks noChangeAspect="1"/>
          </p:cNvPicPr>
          <p:nvPr/>
        </p:nvPicPr>
        <p:blipFill>
          <a:blip r:embed="rId3"/>
          <a:stretch>
            <a:fillRect/>
          </a:stretch>
        </p:blipFill>
        <p:spPr>
          <a:xfrm>
            <a:off x="457200" y="3507687"/>
            <a:ext cx="4508791" cy="3001164"/>
          </a:xfrm>
          <a:prstGeom prst="rect">
            <a:avLst/>
          </a:prstGeom>
        </p:spPr>
      </p:pic>
      <p:pic>
        <p:nvPicPr>
          <p:cNvPr id="3" name="Picture 2" descr="1970_15a.jpg"/>
          <p:cNvPicPr>
            <a:picLocks noChangeAspect="1"/>
          </p:cNvPicPr>
          <p:nvPr/>
        </p:nvPicPr>
        <p:blipFill>
          <a:blip r:embed="rId4"/>
          <a:stretch>
            <a:fillRect/>
          </a:stretch>
        </p:blipFill>
        <p:spPr>
          <a:xfrm>
            <a:off x="4422191" y="1581956"/>
            <a:ext cx="4264609" cy="3164065"/>
          </a:xfrm>
          <a:prstGeom prst="rect">
            <a:avLst/>
          </a:prstGeom>
        </p:spPr>
      </p:pic>
      <p:sp>
        <p:nvSpPr>
          <p:cNvPr id="7" name="TextBox 6"/>
          <p:cNvSpPr txBox="1"/>
          <p:nvPr/>
        </p:nvSpPr>
        <p:spPr>
          <a:xfrm>
            <a:off x="457200" y="635053"/>
            <a:ext cx="8229600" cy="1200328"/>
          </a:xfrm>
          <a:prstGeom prst="rect">
            <a:avLst/>
          </a:prstGeom>
          <a:noFill/>
        </p:spPr>
        <p:txBody>
          <a:bodyPr wrap="square" rtlCol="0">
            <a:spAutoFit/>
          </a:bodyPr>
          <a:lstStyle/>
          <a:p>
            <a:r>
              <a:rPr lang="en-US" sz="2400" dirty="0" smtClean="0"/>
              <a:t>Children and adults with disabilities were often sent to live in institutions and hospitals where they had little or no contact with the public.</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3200" b="1" dirty="0" smtClean="0"/>
              <a:t>Barriers, Low Expectations,</a:t>
            </a:r>
            <a:br>
              <a:rPr lang="en-US" sz="3200" b="1" dirty="0" smtClean="0"/>
            </a:br>
            <a:r>
              <a:rPr lang="en-US" sz="3200" b="1" dirty="0" smtClean="0"/>
              <a:t> and Prejudice</a:t>
            </a:r>
            <a:endParaRPr lang="en-US" sz="3200" b="1" dirty="0"/>
          </a:p>
        </p:txBody>
      </p:sp>
      <p:sp>
        <p:nvSpPr>
          <p:cNvPr id="13" name="Content Placeholder 12"/>
          <p:cNvSpPr>
            <a:spLocks noGrp="1"/>
          </p:cNvSpPr>
          <p:nvPr>
            <p:ph idx="1"/>
          </p:nvPr>
        </p:nvSpPr>
        <p:spPr/>
        <p:txBody>
          <a:bodyPr>
            <a:normAutofit fontScale="62500" lnSpcReduction="20000"/>
          </a:bodyPr>
          <a:lstStyle/>
          <a:p>
            <a:pPr lvl="0">
              <a:spcAft>
                <a:spcPts val="2400"/>
              </a:spcAft>
            </a:pPr>
            <a:r>
              <a:rPr lang="en-US" sz="4129" dirty="0" smtClean="0"/>
              <a:t>People with disabilities often experience barriers,  low expectations and prejudice. </a:t>
            </a:r>
          </a:p>
          <a:p>
            <a:pPr lvl="0">
              <a:spcAft>
                <a:spcPts val="2400"/>
              </a:spcAft>
            </a:pPr>
            <a:r>
              <a:rPr lang="en-US" sz="4129" dirty="0" smtClean="0"/>
              <a:t>People without disabilities are often unaware of the daily challenges people with disabilities face. </a:t>
            </a:r>
          </a:p>
          <a:p>
            <a:pPr lvl="0">
              <a:spcAft>
                <a:spcPts val="2400"/>
              </a:spcAft>
            </a:pPr>
            <a:r>
              <a:rPr lang="en-US" sz="4129" dirty="0" smtClean="0"/>
              <a:t>Sometimes people choose not to acknowledge the barriers that exist for people with disabilities.</a:t>
            </a:r>
          </a:p>
          <a:p>
            <a:pPr>
              <a:spcAft>
                <a:spcPts val="1800"/>
              </a:spcAft>
            </a:pPr>
            <a:r>
              <a:rPr lang="en-US" sz="4129" dirty="0" smtClean="0"/>
              <a:t>Take a couple of minutes to think of examples of barriers, low expectations and prejudice a person with a disability might experience.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Barriers, Low Expectations,</a:t>
            </a:r>
            <a:br>
              <a:rPr lang="en-US" sz="3200" b="1" dirty="0" smtClean="0"/>
            </a:br>
            <a:r>
              <a:rPr lang="en-US" sz="3200" b="1" dirty="0" smtClean="0"/>
              <a:t> and Prejudice</a:t>
            </a:r>
            <a:endParaRPr lang="en-US" sz="3200" dirty="0"/>
          </a:p>
        </p:txBody>
      </p:sp>
      <p:sp>
        <p:nvSpPr>
          <p:cNvPr id="3" name="Text Placeholder 2"/>
          <p:cNvSpPr>
            <a:spLocks noGrp="1"/>
          </p:cNvSpPr>
          <p:nvPr>
            <p:ph type="body" idx="1"/>
          </p:nvPr>
        </p:nvSpPr>
        <p:spPr/>
        <p:txBody>
          <a:bodyPr/>
          <a:lstStyle/>
          <a:p>
            <a:r>
              <a:rPr lang="en-US" dirty="0" smtClean="0"/>
              <a:t>Low Expectations</a:t>
            </a:r>
            <a:endParaRPr lang="en-US" dirty="0"/>
          </a:p>
        </p:txBody>
      </p:sp>
      <p:sp>
        <p:nvSpPr>
          <p:cNvPr id="4" name="Content Placeholder 3"/>
          <p:cNvSpPr>
            <a:spLocks noGrp="1"/>
          </p:cNvSpPr>
          <p:nvPr>
            <p:ph sz="half" idx="2"/>
          </p:nvPr>
        </p:nvSpPr>
        <p:spPr/>
        <p:txBody>
          <a:bodyPr/>
          <a:lstStyle/>
          <a:p>
            <a:r>
              <a:rPr lang="en-US" dirty="0" smtClean="0"/>
              <a:t>Jobs</a:t>
            </a:r>
          </a:p>
          <a:p>
            <a:r>
              <a:rPr lang="en-US" dirty="0" smtClean="0"/>
              <a:t>Education</a:t>
            </a:r>
          </a:p>
          <a:p>
            <a:r>
              <a:rPr lang="en-US" dirty="0" smtClean="0"/>
              <a:t>Social Relationships</a:t>
            </a:r>
            <a:endParaRPr lang="en-US" dirty="0"/>
          </a:p>
        </p:txBody>
      </p:sp>
      <p:sp>
        <p:nvSpPr>
          <p:cNvPr id="5" name="Text Placeholder 4"/>
          <p:cNvSpPr>
            <a:spLocks noGrp="1"/>
          </p:cNvSpPr>
          <p:nvPr>
            <p:ph type="body" sz="quarter" idx="3"/>
          </p:nvPr>
        </p:nvSpPr>
        <p:spPr/>
        <p:txBody>
          <a:bodyPr/>
          <a:lstStyle/>
          <a:p>
            <a:r>
              <a:rPr lang="en-US" dirty="0" smtClean="0"/>
              <a:t>Barriers</a:t>
            </a:r>
            <a:endParaRPr lang="en-US" dirty="0"/>
          </a:p>
        </p:txBody>
      </p:sp>
      <p:sp>
        <p:nvSpPr>
          <p:cNvPr id="6" name="Content Placeholder 5"/>
          <p:cNvSpPr>
            <a:spLocks noGrp="1"/>
          </p:cNvSpPr>
          <p:nvPr>
            <p:ph sz="quarter" idx="4"/>
          </p:nvPr>
        </p:nvSpPr>
        <p:spPr/>
        <p:txBody>
          <a:bodyPr/>
          <a:lstStyle/>
          <a:p>
            <a:r>
              <a:rPr lang="en-US" dirty="0" smtClean="0"/>
              <a:t>Transportation</a:t>
            </a:r>
          </a:p>
          <a:p>
            <a:r>
              <a:rPr lang="en-US" dirty="0" smtClean="0"/>
              <a:t>Travel</a:t>
            </a:r>
          </a:p>
          <a:p>
            <a:r>
              <a:rPr lang="en-US" dirty="0" smtClean="0"/>
              <a:t>Restaurants</a:t>
            </a:r>
          </a:p>
          <a:p>
            <a:r>
              <a:rPr lang="en-US" dirty="0" smtClean="0"/>
              <a:t>Shopping</a:t>
            </a:r>
          </a:p>
          <a:p>
            <a:r>
              <a:rPr lang="en-US" dirty="0" smtClean="0"/>
              <a:t>Technology</a:t>
            </a:r>
          </a:p>
          <a:p>
            <a:r>
              <a:rPr lang="en-US" dirty="0" smtClean="0"/>
              <a:t>Gyms</a:t>
            </a:r>
          </a:p>
          <a:p>
            <a:r>
              <a:rPr lang="en-US" dirty="0" smtClean="0"/>
              <a:t>Sporting Events</a:t>
            </a:r>
          </a:p>
          <a:p>
            <a:r>
              <a:rPr lang="en-US" dirty="0" smtClean="0"/>
              <a:t>Suitable housing</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905</TotalTime>
  <Words>1017</Words>
  <Application>Microsoft Macintosh PowerPoint</Application>
  <PresentationFormat>On-screen Show (4:3)</PresentationFormat>
  <Paragraphs>110</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 Brief History of Disability </vt:lpstr>
      <vt:lpstr>Disability in the U.S.</vt:lpstr>
      <vt:lpstr>PowerPoint Presentation</vt:lpstr>
      <vt:lpstr>Balbrus Balaesus the Stutterer </vt:lpstr>
      <vt:lpstr>PowerPoint Presentation</vt:lpstr>
      <vt:lpstr>PowerPoint Presentation</vt:lpstr>
      <vt:lpstr>PowerPoint Presentation</vt:lpstr>
      <vt:lpstr>Barriers, Low Expectations,  and Prejudice</vt:lpstr>
      <vt:lpstr>Barriers, Low Expectations,  and Prejudice</vt:lpstr>
      <vt:lpstr>PowerPoint Presentation</vt:lpstr>
      <vt:lpstr>PowerPoint Presentation</vt:lpstr>
      <vt:lpstr>What did all of these wars have in common?</vt:lpstr>
      <vt:lpstr>Civil Rights Movement</vt:lpstr>
      <vt:lpstr>Civil Rights Movement</vt:lpstr>
      <vt:lpstr>Worksheet 2-1: History of Disability </vt:lpstr>
      <vt:lpstr>PowerPoint Presentation</vt:lpstr>
    </vt:vector>
  </TitlesOfParts>
  <Company>ZC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Zarrow Center</dc:creator>
  <cp:lastModifiedBy>Donna Willis</cp:lastModifiedBy>
  <cp:revision>45</cp:revision>
  <dcterms:created xsi:type="dcterms:W3CDTF">2010-10-20T20:43:03Z</dcterms:created>
  <dcterms:modified xsi:type="dcterms:W3CDTF">2014-10-10T19:48:54Z</dcterms:modified>
</cp:coreProperties>
</file>