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6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1" r:id="rId15"/>
    <p:sldId id="270" r:id="rId16"/>
    <p:sldId id="272" r:id="rId17"/>
    <p:sldId id="273" r:id="rId18"/>
    <p:sldId id="274" r:id="rId19"/>
    <p:sldId id="275" r:id="rId20"/>
    <p:sldId id="260" r:id="rId21"/>
    <p:sldId id="276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71E222E7-F5A9-8BDB-28CF-54AF740F1E12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0" y="0"/>
            <a:ext cx="825500" cy="6858000"/>
          </a:xfrm>
          <a:prstGeom prst="rect">
            <a:avLst/>
          </a:prstGeom>
          <a:solidFill>
            <a:schemeClr val="tx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kumimoji="1" lang="en-US" altLang="en-US">
              <a:latin typeface="Times New Roman" panose="02020603050405020304" pitchFamily="18" charset="0"/>
            </a:endParaRP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48A15C43-6D19-11A5-991D-B803F2B03DE9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0" y="3543300"/>
            <a:ext cx="3343275" cy="122238"/>
          </a:xfrm>
          <a:prstGeom prst="rect">
            <a:avLst/>
          </a:prstGeom>
          <a:solidFill>
            <a:schemeClr val="bg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kumimoji="1" lang="en-US" altLang="en-US">
              <a:latin typeface="Times New Roman" panose="02020603050405020304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90600" y="1171575"/>
            <a:ext cx="7467600" cy="2105025"/>
          </a:xfrm>
        </p:spPr>
        <p:txBody>
          <a:bodyPr/>
          <a:lstStyle>
            <a:lvl1pPr>
              <a:defRPr>
                <a:solidFill>
                  <a:srgbClr val="CC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886200"/>
            <a:ext cx="6400800" cy="1752600"/>
          </a:xfrm>
        </p:spPr>
        <p:txBody>
          <a:bodyPr/>
          <a:lstStyle>
            <a:lvl1pPr marL="0" indent="0" algn="ctr">
              <a:buFont typeface="Wingdings" charset="2"/>
              <a:buNone/>
              <a:defRPr>
                <a:solidFill>
                  <a:srgbClr val="CCECFF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4715E0-F430-0FDA-1CA4-64C6BC4D99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838200" y="6248400"/>
            <a:ext cx="1752600" cy="457200"/>
          </a:xfrm>
        </p:spPr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EB4909-C6B1-830C-9AB8-27235DCC3E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276600" y="6248400"/>
            <a:ext cx="2895600" cy="457200"/>
          </a:xfrm>
        </p:spPr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9FCDBC-D522-9BDE-86D5-469CCE9376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34200" y="6248400"/>
            <a:ext cx="1905000" cy="457200"/>
          </a:xfrm>
        </p:spPr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fld id="{E8B04152-1514-B443-BDBF-38DFE5A16B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2844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7648842-BF48-3246-3E3F-7B51626467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7256F16-BCF7-D849-9CA0-7706DE8BEF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A4B116D-DABC-8F5F-B882-05520F83B1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EDFA32-1579-0544-8686-1F4429B3C6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9297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0800" y="457200"/>
            <a:ext cx="20574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60198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D6BE3F1-2E66-3F24-AF4A-001D82F645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492B704-9D60-B078-2F53-B583EBAA5D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847AC07-16D7-7DD8-48E4-BAF5B5B9C1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3C45E6-F320-294D-9DFF-5F9651F1D6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5396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A14B377-0D3B-E8DC-4D8E-BA096D9F71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72DBC22-82BB-0941-C833-6AE3A45040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53A37F3-FB13-26DF-D12B-FFBA9B23F0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6C4703-845C-2D41-ABA4-3E4CD41AAE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1093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FB28A09-6B77-9040-EE21-F217DC52D8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8FF3014-CAE9-0807-A702-BC3D6BC87C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F6F6F07-DC1A-3918-0B58-ACCAF43F9E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0440AC-0310-054B-A8E6-E669C794CF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1742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5D50DD-60D6-98AB-E5EA-AC9834A622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6210F51-CD6E-B1DB-5B44-1C1CAF0BB4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6893C8D-9366-AA44-E855-BF997386C9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C77D8C-436A-0F4A-8522-2CC3773542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5869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FC5E5BF-D1D4-AEC2-6E16-66C73C4CC8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0A68A38-094D-CA1C-00A8-52680A1656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88D362D-BC8D-8746-20E3-09F417FC25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9668F5-9F43-5F48-82F9-C3A8DB1C69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6418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83FD865-3092-A7C2-635F-00DD5A62AB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2F46263-62C3-10CA-3D20-08AD32B0E6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4246913-EDCC-D64F-A29F-187E8B5546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759E32-AB0B-8A46-9751-EB88D8D9D4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9294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4691C3F-60AD-6844-6EDB-18AD07BB4A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E57C852-0362-52C4-1E62-8423E0A0DB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3C9D3EF-CE37-7614-A4CF-7D26882342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148972-500D-634D-994D-D8BAA6FAF2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6897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FAC8F47-7AD8-E0F3-1B2F-0DE61B84C5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F10A13E-0E81-38A6-AE49-AA8CC63C7A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81EEC73-2D49-D9E1-BB65-09A51B7CDD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051AF6-4C1F-E745-A1DA-EDDACD080C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5015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8B8E8F3-9E1F-EF27-DEF4-B1EF3B6310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92DCCE-217F-EDA8-5705-66DC309689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C53687-D67D-FA13-D8FF-8B902AA1F4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F01F7-07B4-9C44-BA62-85A9D5A2A2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3936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31AB92A-128E-FB8C-A2BD-B71E690504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05EC29C5-4358-4DE4-66E2-EE674E485B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78E4CFEB-9167-9A29-3C2F-B72C133C937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 sz="14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6FD492C3-ABCB-852E-702A-5159ABAC82D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50000"/>
              </a:spcBef>
              <a:defRPr sz="14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6DA61E5B-EBD7-00AA-1D4F-DFBF95F69AD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 sz="1400">
                <a:latin typeface="Times New Roman" panose="02020603050405020304" pitchFamily="18" charset="0"/>
              </a:defRPr>
            </a:lvl1pPr>
          </a:lstStyle>
          <a:p>
            <a:fld id="{52BBAA65-9BE4-1D45-A9A0-F2E052D1B3F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5C8867A6-FB38-A70D-82B1-8CE9561382DD}"/>
              </a:ext>
            </a:extLst>
          </p:cNvPr>
          <p:cNvSpPr>
            <a:spLocks noChangeArrowheads="1"/>
          </p:cNvSpPr>
          <p:nvPr/>
        </p:nvSpPr>
        <p:spPr bwMode="gray">
          <a:xfrm>
            <a:off x="0" y="1638300"/>
            <a:ext cx="3343275" cy="122238"/>
          </a:xfrm>
          <a:prstGeom prst="rect">
            <a:avLst/>
          </a:prstGeom>
          <a:solidFill>
            <a:schemeClr val="bg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kumimoji="1" lang="en-US" altLang="en-US">
              <a:latin typeface="Times New Roman" panose="02020603050405020304" pitchFamily="18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opyright@2003by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9665BB68-8BDA-BE43-B9B7-6D9C4FA0995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38200" y="990600"/>
            <a:ext cx="7467600" cy="2105025"/>
          </a:xfrm>
        </p:spPr>
        <p:txBody>
          <a:bodyPr/>
          <a:lstStyle/>
          <a:p>
            <a:pPr eaLnBrk="1" hangingPunct="1"/>
            <a:r>
              <a:rPr lang="en-US" altLang="en-US" sz="5400">
                <a:latin typeface="Eurostile" panose="020B0504020202050204" pitchFamily="34" charset="77"/>
                <a:ea typeface="ＭＳ Ｐゴシック" panose="020B0600070205080204" pitchFamily="34" charset="-128"/>
              </a:rPr>
              <a:t>Its not easy to be…</a:t>
            </a:r>
            <a:endParaRPr lang="en-US" altLang="en-US">
              <a:latin typeface="Eurostile" panose="020B0504020202050204" pitchFamily="34" charset="77"/>
              <a:ea typeface="ＭＳ Ｐゴシック" panose="020B0600070205080204" pitchFamily="34" charset="-128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681C1FA6-1184-A267-9E9F-92398B7DA27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47800" y="4343400"/>
            <a:ext cx="6172200" cy="1143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7200">
                <a:latin typeface="Eurostile" panose="020B0504020202050204" pitchFamily="34" charset="77"/>
                <a:ea typeface="ＭＳ Ｐゴシック" panose="020B0600070205080204" pitchFamily="34" charset="-128"/>
              </a:rPr>
              <a:t>ME</a:t>
            </a:r>
          </a:p>
        </p:txBody>
      </p:sp>
      <p:sp>
        <p:nvSpPr>
          <p:cNvPr id="13315" name="Text Box 4">
            <a:extLst>
              <a:ext uri="{FF2B5EF4-FFF2-40B4-BE49-F238E27FC236}">
                <a16:creationId xmlns:a16="http://schemas.microsoft.com/office/drawing/2014/main" id="{B3DCEC7A-FA38-DF1A-321D-928404F032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867400"/>
            <a:ext cx="5257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/>
              <a:t>            </a:t>
            </a:r>
            <a:r>
              <a:rPr lang="en-US" altLang="en-US" sz="1600" u="sng">
                <a:hlinkClick r:id="rId2"/>
              </a:rPr>
              <a:t>Copyright@2003 by</a:t>
            </a:r>
            <a:r>
              <a:rPr lang="en-US" altLang="en-US" sz="1600" u="sng"/>
              <a:t> Jamie Van Dycke</a:t>
            </a:r>
          </a:p>
        </p:txBody>
      </p:sp>
    </p:spTree>
  </p:cSld>
  <p:clrMapOvr>
    <a:masterClrMapping/>
  </p:clrMapOvr>
  <p:transition advTm="10544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C5FB8B0D-1EA7-919D-65CE-41BC44EFF9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Eurostile" panose="020B0504020202050204" pitchFamily="34" charset="77"/>
                <a:ea typeface="ＭＳ Ｐゴシック" panose="020B0600070205080204" pitchFamily="34" charset="-128"/>
              </a:rPr>
              <a:t>The Other Side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F351A0DA-6724-5053-0336-DC05DB0F8E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7543800" cy="2895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>
                <a:latin typeface="Eurostile" panose="020B0504020202050204" pitchFamily="34" charset="77"/>
                <a:ea typeface="ＭＳ Ｐゴシック" panose="020B0600070205080204" pitchFamily="34" charset="-128"/>
              </a:rPr>
              <a:t>  </a:t>
            </a:r>
            <a:r>
              <a:rPr lang="ja-JP" altLang="en-US" sz="3600">
                <a:latin typeface="Eurostile" panose="020B0504020202050204" pitchFamily="34" charset="77"/>
                <a:ea typeface="ＭＳ Ｐゴシック" panose="020B0600070205080204" pitchFamily="34" charset="-128"/>
              </a:rPr>
              <a:t>“</a:t>
            </a:r>
            <a:r>
              <a:rPr lang="en-US" altLang="ja-JP" sz="3600">
                <a:latin typeface="Eurostile" panose="020B0504020202050204" pitchFamily="34" charset="77"/>
                <a:ea typeface="ＭＳ Ｐゴシック" panose="020B0600070205080204" pitchFamily="34" charset="-128"/>
              </a:rPr>
              <a:t>There</a:t>
            </a:r>
            <a:r>
              <a:rPr lang="ja-JP" altLang="en-US" sz="3600">
                <a:latin typeface="Eurostile" panose="020B0504020202050204" pitchFamily="34" charset="77"/>
                <a:ea typeface="ＭＳ Ｐゴシック" panose="020B0600070205080204" pitchFamily="34" charset="-128"/>
              </a:rPr>
              <a:t>’</a:t>
            </a:r>
            <a:r>
              <a:rPr lang="en-US" altLang="ja-JP" sz="3600">
                <a:latin typeface="Eurostile" panose="020B0504020202050204" pitchFamily="34" charset="77"/>
                <a:ea typeface="ＭＳ Ｐゴシック" panose="020B0600070205080204" pitchFamily="34" charset="-128"/>
              </a:rPr>
              <a:t>s nothing easy about having an IEP. Going over to the other side without being seen -- that</a:t>
            </a:r>
            <a:r>
              <a:rPr lang="ja-JP" altLang="en-US" sz="3600">
                <a:latin typeface="Eurostile" panose="020B0504020202050204" pitchFamily="34" charset="77"/>
                <a:ea typeface="ＭＳ Ｐゴシック" panose="020B0600070205080204" pitchFamily="34" charset="-128"/>
              </a:rPr>
              <a:t>’</a:t>
            </a:r>
            <a:r>
              <a:rPr lang="en-US" altLang="ja-JP" sz="3600">
                <a:latin typeface="Eurostile" panose="020B0504020202050204" pitchFamily="34" charset="77"/>
                <a:ea typeface="ＭＳ Ｐゴシック" panose="020B0600070205080204" pitchFamily="34" charset="-128"/>
              </a:rPr>
              <a:t>s hard. I don</a:t>
            </a:r>
            <a:r>
              <a:rPr lang="ja-JP" altLang="en-US" sz="3600">
                <a:latin typeface="Eurostile" panose="020B0504020202050204" pitchFamily="34" charset="77"/>
                <a:ea typeface="ＭＳ Ｐゴシック" panose="020B0600070205080204" pitchFamily="34" charset="-128"/>
              </a:rPr>
              <a:t>’</a:t>
            </a:r>
            <a:r>
              <a:rPr lang="en-US" altLang="ja-JP" sz="3600">
                <a:latin typeface="Eurostile" panose="020B0504020202050204" pitchFamily="34" charset="77"/>
                <a:ea typeface="ＭＳ Ｐゴシック" panose="020B0600070205080204" pitchFamily="34" charset="-128"/>
              </a:rPr>
              <a:t>t want people to know I have an IEP.</a:t>
            </a:r>
            <a:r>
              <a:rPr lang="ja-JP" altLang="en-US" sz="3600">
                <a:latin typeface="Eurostile" panose="020B0504020202050204" pitchFamily="34" charset="77"/>
                <a:ea typeface="ＭＳ Ｐゴシック" panose="020B0600070205080204" pitchFamily="34" charset="-128"/>
              </a:rPr>
              <a:t>”</a:t>
            </a:r>
            <a:r>
              <a:rPr lang="en-US" altLang="ja-JP" sz="3600">
                <a:latin typeface="Eurostile" panose="020B0504020202050204" pitchFamily="34" charset="77"/>
                <a:ea typeface="ＭＳ Ｐゴシック" panose="020B0600070205080204" pitchFamily="34" charset="-128"/>
              </a:rPr>
              <a:t> </a:t>
            </a:r>
            <a:endParaRPr lang="en-US" altLang="en-US" sz="3600">
              <a:latin typeface="Eurostile" panose="020B0504020202050204" pitchFamily="34" charset="77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 advTm="9584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F79F4C2E-79E6-8613-4BA6-1E41D367BF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Eurostile" panose="020B0504020202050204" pitchFamily="34" charset="77"/>
                <a:ea typeface="ＭＳ Ｐゴシック" panose="020B0600070205080204" pitchFamily="34" charset="-128"/>
              </a:rPr>
              <a:t>IEP Meetings?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417B4AD5-587E-910F-7BD3-43D3BAB325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2438400"/>
            <a:ext cx="7543800" cy="2362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>
                <a:latin typeface="Eurostile" panose="020B0504020202050204" pitchFamily="34" charset="77"/>
                <a:ea typeface="ＭＳ Ｐゴシック" panose="020B0600070205080204" pitchFamily="34" charset="-128"/>
              </a:rPr>
              <a:t>  </a:t>
            </a:r>
            <a:r>
              <a:rPr lang="ja-JP" altLang="en-US" sz="3600">
                <a:latin typeface="Eurostile" panose="020B0504020202050204" pitchFamily="34" charset="77"/>
                <a:ea typeface="ＭＳ Ｐゴシック" panose="020B0600070205080204" pitchFamily="34" charset="-128"/>
              </a:rPr>
              <a:t>“</a:t>
            </a:r>
            <a:r>
              <a:rPr lang="en-US" altLang="ja-JP" sz="3600">
                <a:latin typeface="Eurostile" panose="020B0504020202050204" pitchFamily="34" charset="77"/>
                <a:ea typeface="ＭＳ Ｐゴシック" panose="020B0600070205080204" pitchFamily="34" charset="-128"/>
              </a:rPr>
              <a:t>I thought IEP meetings were places where my dad and my teachers got together and talked bad about me.</a:t>
            </a:r>
            <a:r>
              <a:rPr lang="ja-JP" altLang="en-US" sz="3600">
                <a:latin typeface="Eurostile" panose="020B0504020202050204" pitchFamily="34" charset="77"/>
                <a:ea typeface="ＭＳ Ｐゴシック" panose="020B0600070205080204" pitchFamily="34" charset="-128"/>
              </a:rPr>
              <a:t>”</a:t>
            </a:r>
            <a:endParaRPr lang="en-US" altLang="en-US">
              <a:latin typeface="Eurostile" panose="020B0504020202050204" pitchFamily="34" charset="77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 advTm="8576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8416960A-C4E7-07E8-6332-2B14DAE06A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Eurostile" panose="020B0504020202050204" pitchFamily="34" charset="77"/>
                <a:ea typeface="ＭＳ Ｐゴシック" panose="020B0600070205080204" pitchFamily="34" charset="-128"/>
              </a:rPr>
              <a:t>Meeting Times?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E53192A3-D9B7-9554-9D1E-CCBD1D5468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77724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>
                <a:latin typeface="Eurostile" panose="020B0504020202050204" pitchFamily="34" charset="77"/>
                <a:ea typeface="ＭＳ Ｐゴシック" panose="020B0600070205080204" pitchFamily="34" charset="-128"/>
              </a:rPr>
              <a:t>  </a:t>
            </a:r>
            <a:r>
              <a:rPr lang="ja-JP" altLang="en-US" sz="3600">
                <a:latin typeface="Eurostile" panose="020B0504020202050204" pitchFamily="34" charset="77"/>
                <a:ea typeface="ＭＳ Ｐゴシック" panose="020B0600070205080204" pitchFamily="34" charset="-128"/>
              </a:rPr>
              <a:t>“</a:t>
            </a:r>
            <a:r>
              <a:rPr lang="en-US" altLang="ja-JP" sz="3600">
                <a:latin typeface="Eurostile" panose="020B0504020202050204" pitchFamily="34" charset="77"/>
                <a:ea typeface="ＭＳ Ｐゴシック" panose="020B0600070205080204" pitchFamily="34" charset="-128"/>
              </a:rPr>
              <a:t>We always met before or after school, and I sneaked in the back door of the counselor</a:t>
            </a:r>
            <a:r>
              <a:rPr lang="ja-JP" altLang="en-US" sz="3600">
                <a:latin typeface="Eurostile" panose="020B0504020202050204" pitchFamily="34" charset="77"/>
                <a:ea typeface="ＭＳ Ｐゴシック" panose="020B0600070205080204" pitchFamily="34" charset="-128"/>
              </a:rPr>
              <a:t>’</a:t>
            </a:r>
            <a:r>
              <a:rPr lang="en-US" altLang="ja-JP" sz="3600">
                <a:latin typeface="Eurostile" panose="020B0504020202050204" pitchFamily="34" charset="77"/>
                <a:ea typeface="ＭＳ Ｐゴシック" panose="020B0600070205080204" pitchFamily="34" charset="-128"/>
              </a:rPr>
              <a:t>s office so no one would see me going in there.</a:t>
            </a:r>
            <a:r>
              <a:rPr lang="ja-JP" altLang="en-US" sz="3600">
                <a:latin typeface="Eurostile" panose="020B0504020202050204" pitchFamily="34" charset="77"/>
                <a:ea typeface="ＭＳ Ｐゴシック" panose="020B0600070205080204" pitchFamily="34" charset="-128"/>
              </a:rPr>
              <a:t>”</a:t>
            </a:r>
            <a:endParaRPr lang="en-US" altLang="en-US" sz="4000">
              <a:latin typeface="Eurostile" panose="020B0504020202050204" pitchFamily="34" charset="77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 advTm="8704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249A23A8-F8EB-2D43-9285-84123EAFC8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Eurostile" panose="020B0504020202050204" pitchFamily="34" charset="77"/>
                <a:ea typeface="ＭＳ Ｐゴシック" panose="020B0600070205080204" pitchFamily="34" charset="-128"/>
              </a:rPr>
              <a:t>When to start?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F81C153B-1F29-92A1-7EA1-6521C54B22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7467600" cy="2971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>
                <a:latin typeface="Eurostile" panose="020B0504020202050204" pitchFamily="34" charset="77"/>
                <a:ea typeface="ＭＳ Ｐゴシック" panose="020B0600070205080204" pitchFamily="34" charset="-128"/>
              </a:rPr>
              <a:t>  </a:t>
            </a:r>
            <a:r>
              <a:rPr lang="ja-JP" altLang="en-US" sz="3600">
                <a:latin typeface="Eurostile" panose="020B0504020202050204" pitchFamily="34" charset="77"/>
                <a:ea typeface="ＭＳ Ｐゴシック" panose="020B0600070205080204" pitchFamily="34" charset="-128"/>
              </a:rPr>
              <a:t>“</a:t>
            </a:r>
            <a:r>
              <a:rPr lang="en-US" altLang="ja-JP" sz="3600">
                <a:latin typeface="Eurostile" panose="020B0504020202050204" pitchFamily="34" charset="77"/>
                <a:ea typeface="ＭＳ Ｐゴシック" panose="020B0600070205080204" pitchFamily="34" charset="-128"/>
              </a:rPr>
              <a:t>When should students start going to IEPs? Like I told you, third grade. If its not too late. Maybe sooner. Maybe second grade for some students.</a:t>
            </a:r>
            <a:r>
              <a:rPr lang="ja-JP" altLang="en-US" sz="3600">
                <a:latin typeface="Eurostile" panose="020B0504020202050204" pitchFamily="34" charset="77"/>
                <a:ea typeface="ＭＳ Ｐゴシック" panose="020B0600070205080204" pitchFamily="34" charset="-128"/>
              </a:rPr>
              <a:t>”</a:t>
            </a:r>
            <a:endParaRPr lang="en-US" altLang="en-US">
              <a:latin typeface="Eurostile" panose="020B0504020202050204" pitchFamily="34" charset="77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 advTm="9776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7948178F-3741-921C-1E24-74A4A298F0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Eurostile" panose="020B0504020202050204" pitchFamily="34" charset="77"/>
                <a:ea typeface="ＭＳ Ｐゴシック" panose="020B0600070205080204" pitchFamily="34" charset="-128"/>
              </a:rPr>
              <a:t>Do Over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87F9E567-F4F1-4B42-124B-E2C7C41011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2133600"/>
            <a:ext cx="7620000" cy="2971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>
                <a:latin typeface="Eurostile" panose="020B0504020202050204" pitchFamily="34" charset="77"/>
                <a:ea typeface="ＭＳ Ｐゴシック" panose="020B0600070205080204" pitchFamily="34" charset="-128"/>
              </a:rPr>
              <a:t>  </a:t>
            </a:r>
            <a:r>
              <a:rPr lang="ja-JP" altLang="en-US" sz="3600">
                <a:latin typeface="Eurostile" panose="020B0504020202050204" pitchFamily="34" charset="77"/>
                <a:ea typeface="ＭＳ Ｐゴシック" panose="020B0600070205080204" pitchFamily="34" charset="-128"/>
              </a:rPr>
              <a:t>“</a:t>
            </a:r>
            <a:r>
              <a:rPr lang="en-US" altLang="ja-JP" sz="3600">
                <a:latin typeface="Eurostile" panose="020B0504020202050204" pitchFamily="34" charset="77"/>
                <a:ea typeface="ＭＳ Ｐゴシック" panose="020B0600070205080204" pitchFamily="34" charset="-128"/>
              </a:rPr>
              <a:t>If I had it to do over again, I would have gone to my IEP meetings in the third grade.</a:t>
            </a:r>
            <a:r>
              <a:rPr lang="ja-JP" altLang="en-US" sz="3600">
                <a:latin typeface="Eurostile" panose="020B0504020202050204" pitchFamily="34" charset="77"/>
                <a:ea typeface="ＭＳ Ｐゴシック" panose="020B0600070205080204" pitchFamily="34" charset="-128"/>
              </a:rPr>
              <a:t>”</a:t>
            </a:r>
            <a:endParaRPr lang="en-US" altLang="en-US" sz="3600">
              <a:latin typeface="Eurostile" panose="020B0504020202050204" pitchFamily="34" charset="77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 advTm="7712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C19D7A40-AA16-8B12-8767-642B8F7C56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Eurostile" panose="020B0504020202050204" pitchFamily="34" charset="77"/>
                <a:ea typeface="ＭＳ Ｐゴシック" panose="020B0600070205080204" pitchFamily="34" charset="-128"/>
              </a:rPr>
              <a:t>Start small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9878EE7C-040D-D0E5-A019-5C144B59EA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086600" cy="4343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>
                <a:latin typeface="Eurostile" panose="020B0504020202050204" pitchFamily="34" charset="77"/>
                <a:ea typeface="ＭＳ Ｐゴシック" panose="020B0600070205080204" pitchFamily="34" charset="-128"/>
              </a:rPr>
              <a:t>  </a:t>
            </a:r>
            <a:r>
              <a:rPr lang="ja-JP" altLang="en-US" sz="3600">
                <a:latin typeface="Eurostile" panose="020B0504020202050204" pitchFamily="34" charset="77"/>
                <a:ea typeface="ＭＳ Ｐゴシック" panose="020B0600070205080204" pitchFamily="34" charset="-128"/>
              </a:rPr>
              <a:t>“</a:t>
            </a:r>
            <a:r>
              <a:rPr lang="en-US" altLang="ja-JP" sz="3600">
                <a:latin typeface="Eurostile" panose="020B0504020202050204" pitchFamily="34" charset="77"/>
                <a:ea typeface="ＭＳ Ｐゴシック" panose="020B0600070205080204" pitchFamily="34" charset="-128"/>
              </a:rPr>
              <a:t>Students shouldn</a:t>
            </a:r>
            <a:r>
              <a:rPr lang="ja-JP" altLang="en-US" sz="3600">
                <a:latin typeface="Eurostile" panose="020B0504020202050204" pitchFamily="34" charset="77"/>
                <a:ea typeface="ＭＳ Ｐゴシック" panose="020B0600070205080204" pitchFamily="34" charset="-128"/>
              </a:rPr>
              <a:t>’</a:t>
            </a:r>
            <a:r>
              <a:rPr lang="en-US" altLang="ja-JP" sz="3600">
                <a:latin typeface="Eurostile" panose="020B0504020202050204" pitchFamily="34" charset="77"/>
                <a:ea typeface="ＭＳ Ｐゴシック" panose="020B0600070205080204" pitchFamily="34" charset="-128"/>
              </a:rPr>
              <a:t>t go to a whole meeting all at once! Start off in elementary school, with just finding out who is there and what the meeting is for. Just stay for that part.</a:t>
            </a:r>
            <a:r>
              <a:rPr lang="ja-JP" altLang="en-US" sz="3600">
                <a:latin typeface="Eurostile" panose="020B0504020202050204" pitchFamily="34" charset="77"/>
                <a:ea typeface="ＭＳ Ｐゴシック" panose="020B0600070205080204" pitchFamily="34" charset="-128"/>
              </a:rPr>
              <a:t>”</a:t>
            </a:r>
            <a:endParaRPr lang="en-US" altLang="en-US" sz="3600">
              <a:latin typeface="Eurostile" panose="020B0504020202050204" pitchFamily="34" charset="77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 advTm="11712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50CB4604-7108-BB9C-4D8E-DB25E7934E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Eurostile" panose="020B0504020202050204" pitchFamily="34" charset="77"/>
                <a:ea typeface="ＭＳ Ｐゴシック" panose="020B0600070205080204" pitchFamily="34" charset="-128"/>
              </a:rPr>
              <a:t>What about a dream?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8D7B4A62-AC03-0F9B-3073-DFC4D8413A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2286000"/>
            <a:ext cx="7239000" cy="3200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>
                <a:latin typeface="Eurostile" panose="020B0504020202050204" pitchFamily="34" charset="77"/>
                <a:ea typeface="ＭＳ Ｐゴシック" panose="020B0600070205080204" pitchFamily="34" charset="-128"/>
              </a:rPr>
              <a:t>  </a:t>
            </a:r>
            <a:r>
              <a:rPr lang="ja-JP" altLang="en-US" sz="4000">
                <a:latin typeface="Eurostile" panose="020B0504020202050204" pitchFamily="34" charset="77"/>
                <a:ea typeface="ＭＳ Ｐゴシック" panose="020B0600070205080204" pitchFamily="34" charset="-128"/>
              </a:rPr>
              <a:t>“</a:t>
            </a:r>
            <a:r>
              <a:rPr lang="en-US" altLang="ja-JP" sz="4000">
                <a:latin typeface="Eurostile" panose="020B0504020202050204" pitchFamily="34" charset="77"/>
                <a:ea typeface="ＭＳ Ｐゴシック" panose="020B0600070205080204" pitchFamily="34" charset="-128"/>
              </a:rPr>
              <a:t>I dream a lot about just getting done with school.</a:t>
            </a:r>
            <a:r>
              <a:rPr lang="ja-JP" altLang="en-US" sz="4000">
                <a:latin typeface="Eurostile" panose="020B0504020202050204" pitchFamily="34" charset="77"/>
                <a:ea typeface="ＭＳ Ｐゴシック" panose="020B0600070205080204" pitchFamily="34" charset="-128"/>
              </a:rPr>
              <a:t>”</a:t>
            </a:r>
            <a:endParaRPr lang="en-US" altLang="en-US">
              <a:latin typeface="Eurostile" panose="020B0504020202050204" pitchFamily="34" charset="77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 advTm="7808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91144769-8972-3FCD-B1F5-C57D679D9E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Eurostile" panose="020B0504020202050204" pitchFamily="34" charset="77"/>
                <a:ea typeface="ＭＳ Ｐゴシック" panose="020B0600070205080204" pitchFamily="34" charset="-128"/>
              </a:rPr>
              <a:t>Do you have a vision?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C6447DAB-2FBA-1F72-10C2-95F0FA8211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>
                <a:latin typeface="Eurostile" panose="020B0504020202050204" pitchFamily="34" charset="77"/>
                <a:ea typeface="ＭＳ Ｐゴシック" panose="020B0600070205080204" pitchFamily="34" charset="-128"/>
              </a:rPr>
              <a:t>  </a:t>
            </a:r>
            <a:r>
              <a:rPr lang="ja-JP" altLang="en-US" sz="3600">
                <a:latin typeface="Eurostile" panose="020B0504020202050204" pitchFamily="34" charset="77"/>
                <a:ea typeface="ＭＳ Ｐゴシック" panose="020B0600070205080204" pitchFamily="34" charset="-128"/>
              </a:rPr>
              <a:t>“</a:t>
            </a:r>
            <a:r>
              <a:rPr lang="en-US" altLang="ja-JP" sz="3600">
                <a:latin typeface="Eurostile" panose="020B0504020202050204" pitchFamily="34" charset="77"/>
                <a:ea typeface="ＭＳ Ｐゴシック" panose="020B0600070205080204" pitchFamily="34" charset="-128"/>
              </a:rPr>
              <a:t>Oh, I don</a:t>
            </a:r>
            <a:r>
              <a:rPr lang="ja-JP" altLang="en-US" sz="3600">
                <a:latin typeface="Eurostile" panose="020B0504020202050204" pitchFamily="34" charset="77"/>
                <a:ea typeface="ＭＳ Ｐゴシック" panose="020B0600070205080204" pitchFamily="34" charset="-128"/>
              </a:rPr>
              <a:t>’</a:t>
            </a:r>
            <a:r>
              <a:rPr lang="en-US" altLang="ja-JP" sz="3600">
                <a:latin typeface="Eurostile" panose="020B0504020202050204" pitchFamily="34" charset="77"/>
                <a:ea typeface="ＭＳ Ｐゴシック" panose="020B0600070205080204" pitchFamily="34" charset="-128"/>
              </a:rPr>
              <a:t>t know about a vision. My Mom wants me to get on with the check, you know, that SSI one. Then I don</a:t>
            </a:r>
            <a:r>
              <a:rPr lang="ja-JP" altLang="en-US" sz="3600">
                <a:latin typeface="Eurostile" panose="020B0504020202050204" pitchFamily="34" charset="77"/>
                <a:ea typeface="ＭＳ Ｐゴシック" panose="020B0600070205080204" pitchFamily="34" charset="-128"/>
              </a:rPr>
              <a:t>’</a:t>
            </a:r>
            <a:r>
              <a:rPr lang="en-US" altLang="ja-JP" sz="3600">
                <a:latin typeface="Eurostile" panose="020B0504020202050204" pitchFamily="34" charset="77"/>
                <a:ea typeface="ＭＳ Ｐゴシック" panose="020B0600070205080204" pitchFamily="34" charset="-128"/>
              </a:rPr>
              <a:t>t have to worry about the future.</a:t>
            </a:r>
            <a:r>
              <a:rPr lang="ja-JP" altLang="en-US" sz="3600">
                <a:latin typeface="Eurostile" panose="020B0504020202050204" pitchFamily="34" charset="77"/>
                <a:ea typeface="ＭＳ Ｐゴシック" panose="020B0600070205080204" pitchFamily="34" charset="-128"/>
              </a:rPr>
              <a:t>”</a:t>
            </a:r>
            <a:endParaRPr lang="en-US" altLang="en-US">
              <a:latin typeface="Eurostile" panose="020B0504020202050204" pitchFamily="34" charset="77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 advTm="9792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4CD1753A-79B7-998B-F30B-FECAEDA5D1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Eurostile" panose="020B0504020202050204" pitchFamily="34" charset="77"/>
                <a:ea typeface="ＭＳ Ｐゴシック" panose="020B0600070205080204" pitchFamily="34" charset="-128"/>
              </a:rPr>
              <a:t>Best advice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585C82E8-DBBA-C7A9-C253-87566529CE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>
                <a:latin typeface="Eurostile" panose="020B0504020202050204" pitchFamily="34" charset="77"/>
                <a:ea typeface="ＭＳ Ｐゴシック" panose="020B0600070205080204" pitchFamily="34" charset="-128"/>
              </a:rPr>
              <a:t>  </a:t>
            </a:r>
            <a:r>
              <a:rPr lang="ja-JP" altLang="en-US">
                <a:latin typeface="Eurostile" panose="020B0504020202050204" pitchFamily="34" charset="77"/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latin typeface="Eurostile" panose="020B0504020202050204" pitchFamily="34" charset="77"/>
                <a:ea typeface="ＭＳ Ｐゴシック" panose="020B0600070205080204" pitchFamily="34" charset="-128"/>
              </a:rPr>
              <a:t>My best advice for becoming a self-advocate? It is so hard to talk about your disability. I still get embarrassed. But you get a little more used to it. Friends are the hardest. If you can tell your friends, you can tell anybody.</a:t>
            </a:r>
            <a:r>
              <a:rPr lang="ja-JP" altLang="en-US">
                <a:latin typeface="Eurostile" panose="020B0504020202050204" pitchFamily="34" charset="77"/>
                <a:ea typeface="ＭＳ Ｐゴシック" panose="020B0600070205080204" pitchFamily="34" charset="-128"/>
              </a:rPr>
              <a:t>”</a:t>
            </a:r>
            <a:endParaRPr lang="en-US" altLang="en-US">
              <a:latin typeface="Eurostile" panose="020B0504020202050204" pitchFamily="34" charset="77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 advTm="13792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B80BA9DC-B45A-4B7F-9BC5-CA35728DF4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Eurostile" panose="020B0504020202050204" pitchFamily="34" charset="77"/>
                <a:ea typeface="ＭＳ Ｐゴシック" panose="020B0600070205080204" pitchFamily="34" charset="-128"/>
              </a:rPr>
              <a:t>Get over it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D7B10946-C6CC-AF42-3614-B286B28327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2133600"/>
            <a:ext cx="7620000" cy="3124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>
                <a:latin typeface="Eurostile" panose="020B0504020202050204" pitchFamily="34" charset="77"/>
                <a:ea typeface="ＭＳ Ｐゴシック" panose="020B0600070205080204" pitchFamily="34" charset="-128"/>
              </a:rPr>
              <a:t>  </a:t>
            </a:r>
            <a:r>
              <a:rPr lang="ja-JP" altLang="en-US">
                <a:latin typeface="Eurostile" panose="020B0504020202050204" pitchFamily="34" charset="77"/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latin typeface="Eurostile" panose="020B0504020202050204" pitchFamily="34" charset="77"/>
                <a:ea typeface="ＭＳ Ｐゴシック" panose="020B0600070205080204" pitchFamily="34" charset="-128"/>
              </a:rPr>
              <a:t>Just get over it and do it. My special ed. teacher made me talk to all my other teachers last year. I thought I would die. But this year I just did it and got it over with. And it was a little easier this time.</a:t>
            </a:r>
            <a:r>
              <a:rPr lang="ja-JP" altLang="en-US">
                <a:latin typeface="Eurostile" panose="020B0504020202050204" pitchFamily="34" charset="77"/>
                <a:ea typeface="ＭＳ Ｐゴシック" panose="020B0600070205080204" pitchFamily="34" charset="-128"/>
              </a:rPr>
              <a:t>”</a:t>
            </a:r>
            <a:endParaRPr lang="en-US" altLang="en-US">
              <a:latin typeface="Eurostile" panose="020B0504020202050204" pitchFamily="34" charset="77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 advTm="12672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>
            <a:extLst>
              <a:ext uri="{FF2B5EF4-FFF2-40B4-BE49-F238E27FC236}">
                <a16:creationId xmlns:a16="http://schemas.microsoft.com/office/drawing/2014/main" id="{FF3D88F3-BFD5-1D5A-65BF-58B587ED59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2209800"/>
            <a:ext cx="8915400" cy="46482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en-US">
                <a:latin typeface="Eurostile" panose="020B0504020202050204" pitchFamily="34" charset="77"/>
                <a:ea typeface="ＭＳ Ｐゴシック" panose="020B0600070205080204" pitchFamily="34" charset="-128"/>
              </a:rPr>
              <a:t>    </a:t>
            </a:r>
            <a:r>
              <a:rPr lang="en-US" altLang="en-US" sz="4400">
                <a:latin typeface="Eurostile" panose="020B0504020202050204" pitchFamily="34" charset="77"/>
                <a:ea typeface="ＭＳ Ｐゴシック" panose="020B0600070205080204" pitchFamily="34" charset="-128"/>
              </a:rPr>
              <a:t>Two of the hardest things for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en-US" sz="4400">
                <a:latin typeface="Eurostile" panose="020B0504020202050204" pitchFamily="34" charset="77"/>
                <a:ea typeface="ＭＳ Ｐゴシック" panose="020B0600070205080204" pitchFamily="34" charset="-128"/>
              </a:rPr>
              <a:t>   people with disabilities to do are: </a:t>
            </a:r>
          </a:p>
          <a:p>
            <a:pPr marL="1371600" lvl="2" indent="-457200" eaLnBrk="1" hangingPunct="1">
              <a:buFont typeface="Times" pitchFamily="2" charset="0"/>
              <a:buAutoNum type="arabicPeriod"/>
            </a:pPr>
            <a:r>
              <a:rPr lang="en-US" altLang="en-US" sz="4000">
                <a:latin typeface="Eurostile" panose="020B0504020202050204" pitchFamily="34" charset="77"/>
                <a:ea typeface="ＭＳ Ｐゴシック" panose="020B0600070205080204" pitchFamily="34" charset="-128"/>
              </a:rPr>
              <a:t>talk about their disability</a:t>
            </a:r>
          </a:p>
          <a:p>
            <a:pPr marL="1371600" lvl="2" indent="-457200" eaLnBrk="1" hangingPunct="1">
              <a:buFont typeface="Times" pitchFamily="2" charset="0"/>
              <a:buAutoNum type="arabicPeriod"/>
            </a:pPr>
            <a:r>
              <a:rPr lang="en-US" altLang="en-US" sz="4000">
                <a:latin typeface="Eurostile" panose="020B0504020202050204" pitchFamily="34" charset="77"/>
                <a:ea typeface="ＭＳ Ｐゴシック" panose="020B0600070205080204" pitchFamily="34" charset="-128"/>
              </a:rPr>
              <a:t>identify their strengths</a:t>
            </a:r>
          </a:p>
        </p:txBody>
      </p:sp>
    </p:spTree>
  </p:cSld>
  <p:clrMapOvr>
    <a:masterClrMapping/>
  </p:clrMapOvr>
  <p:transition advTm="10784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58EE2A51-A015-D348-AABA-DFB914BFDB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>
                <a:latin typeface="Eurostile" panose="020B0504020202050204" pitchFamily="34" charset="77"/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latin typeface="Eurostile" panose="020B0504020202050204" pitchFamily="34" charset="77"/>
                <a:ea typeface="ＭＳ Ｐゴシック" panose="020B0600070205080204" pitchFamily="34" charset="-128"/>
              </a:rPr>
              <a:t>Worth It</a:t>
            </a:r>
            <a:r>
              <a:rPr lang="ja-JP" altLang="en-US">
                <a:latin typeface="Eurostile" panose="020B0504020202050204" pitchFamily="34" charset="77"/>
                <a:ea typeface="ＭＳ Ｐゴシック" panose="020B0600070205080204" pitchFamily="34" charset="-128"/>
              </a:rPr>
              <a:t>”</a:t>
            </a:r>
            <a:endParaRPr lang="en-US" altLang="en-US">
              <a:latin typeface="Eurostile" panose="020B0504020202050204" pitchFamily="34" charset="77"/>
              <a:ea typeface="ＭＳ Ｐゴシック" panose="020B0600070205080204" pitchFamily="34" charset="-128"/>
            </a:endParaRP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0BE9B8C9-00F2-FA55-DBB6-399AF62B83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2438400"/>
            <a:ext cx="7543800" cy="2895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800">
                <a:latin typeface="Eurostile" panose="020B0504020202050204" pitchFamily="34" charset="77"/>
                <a:ea typeface="ＭＳ Ｐゴシック" panose="020B0600070205080204" pitchFamily="34" charset="-128"/>
              </a:rPr>
              <a:t>  </a:t>
            </a:r>
            <a:r>
              <a:rPr lang="en-US" altLang="en-US">
                <a:latin typeface="Eurostile" panose="020B0504020202050204" pitchFamily="34" charset="77"/>
                <a:ea typeface="ＭＳ Ｐゴシック" panose="020B0600070205080204" pitchFamily="34" charset="-128"/>
              </a:rPr>
              <a:t> </a:t>
            </a:r>
            <a:r>
              <a:rPr lang="ja-JP" altLang="en-US">
                <a:latin typeface="Eurostile" panose="020B0504020202050204" pitchFamily="34" charset="77"/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latin typeface="Eurostile" panose="020B0504020202050204" pitchFamily="34" charset="77"/>
                <a:ea typeface="ＭＳ Ｐゴシック" panose="020B0600070205080204" pitchFamily="34" charset="-128"/>
              </a:rPr>
              <a:t>If I can help someone else out to understand more about my disability, and others, then its worth it. But I didn</a:t>
            </a:r>
            <a:r>
              <a:rPr lang="ja-JP" altLang="en-US">
                <a:latin typeface="Eurostile" panose="020B0504020202050204" pitchFamily="34" charset="77"/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latin typeface="Eurostile" panose="020B0504020202050204" pitchFamily="34" charset="77"/>
                <a:ea typeface="ＭＳ Ｐゴシック" panose="020B0600070205080204" pitchFamily="34" charset="-128"/>
              </a:rPr>
              <a:t>t always think that way. It</a:t>
            </a:r>
            <a:r>
              <a:rPr lang="ja-JP" altLang="en-US">
                <a:latin typeface="Eurostile" panose="020B0504020202050204" pitchFamily="34" charset="77"/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latin typeface="Eurostile" panose="020B0504020202050204" pitchFamily="34" charset="77"/>
                <a:ea typeface="ＭＳ Ｐゴシック" panose="020B0600070205080204" pitchFamily="34" charset="-128"/>
              </a:rPr>
              <a:t>s a lot harder to think that everyone owes you. They don</a:t>
            </a:r>
            <a:r>
              <a:rPr lang="ja-JP" altLang="en-US">
                <a:latin typeface="Eurostile" panose="020B0504020202050204" pitchFamily="34" charset="77"/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latin typeface="Eurostile" panose="020B0504020202050204" pitchFamily="34" charset="77"/>
                <a:ea typeface="ＭＳ Ｐゴシック" panose="020B0600070205080204" pitchFamily="34" charset="-128"/>
              </a:rPr>
              <a:t>t.</a:t>
            </a:r>
            <a:r>
              <a:rPr lang="ja-JP" altLang="en-US">
                <a:latin typeface="Eurostile" panose="020B0504020202050204" pitchFamily="34" charset="77"/>
                <a:ea typeface="ＭＳ Ｐゴシック" panose="020B0600070205080204" pitchFamily="34" charset="-128"/>
              </a:rPr>
              <a:t>”</a:t>
            </a:r>
            <a:endParaRPr lang="en-US" altLang="en-US" sz="2800">
              <a:latin typeface="Eurostile" panose="020B0504020202050204" pitchFamily="34" charset="77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 advTm="12864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60BA1150-4972-EB5F-8891-351F5D8AAD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Eurostile" panose="020B0504020202050204" pitchFamily="34" charset="77"/>
                <a:ea typeface="ＭＳ Ｐゴシック" panose="020B0600070205080204" pitchFamily="34" charset="-128"/>
              </a:rPr>
              <a:t>You owe yourself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02D9E7EE-3BB5-CF0F-7062-38ABBB9B83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2209800"/>
            <a:ext cx="7543800" cy="2895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>
                <a:latin typeface="Eurostile" panose="020B0504020202050204" pitchFamily="34" charset="77"/>
                <a:ea typeface="ＭＳ Ｐゴシック" panose="020B0600070205080204" pitchFamily="34" charset="-128"/>
              </a:rPr>
              <a:t>  </a:t>
            </a:r>
            <a:r>
              <a:rPr lang="ja-JP" altLang="en-US">
                <a:latin typeface="Eurostile" panose="020B0504020202050204" pitchFamily="34" charset="77"/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latin typeface="Eurostile" panose="020B0504020202050204" pitchFamily="34" charset="77"/>
                <a:ea typeface="ＭＳ Ｐゴシック" panose="020B0600070205080204" pitchFamily="34" charset="-128"/>
              </a:rPr>
              <a:t>You owe it to yourself to speak up. It</a:t>
            </a:r>
            <a:r>
              <a:rPr lang="ja-JP" altLang="en-US">
                <a:latin typeface="Eurostile" panose="020B0504020202050204" pitchFamily="34" charset="77"/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latin typeface="Eurostile" panose="020B0504020202050204" pitchFamily="34" charset="77"/>
                <a:ea typeface="ＭＳ Ｐゴシック" panose="020B0600070205080204" pitchFamily="34" charset="-128"/>
              </a:rPr>
              <a:t>s not easy to do that. Did anyone tell you having a disability is easy? Tell me who, and I will tell them it is not easy.</a:t>
            </a:r>
            <a:r>
              <a:rPr lang="ja-JP" altLang="en-US">
                <a:latin typeface="Eurostile" panose="020B0504020202050204" pitchFamily="34" charset="77"/>
                <a:ea typeface="ＭＳ Ｐゴシック" panose="020B0600070205080204" pitchFamily="34" charset="-128"/>
              </a:rPr>
              <a:t>”</a:t>
            </a:r>
            <a:endParaRPr lang="en-US" altLang="en-US">
              <a:latin typeface="Eurostile" panose="020B0504020202050204" pitchFamily="34" charset="77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 advTm="20592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>
            <a:extLst>
              <a:ext uri="{FF2B5EF4-FFF2-40B4-BE49-F238E27FC236}">
                <a16:creationId xmlns:a16="http://schemas.microsoft.com/office/drawing/2014/main" id="{43A12207-F48B-BF39-CC8C-CC93169450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362200"/>
            <a:ext cx="7696200" cy="2667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2"/>
              <a:buNone/>
              <a:defRPr/>
            </a:pPr>
            <a:r>
              <a:rPr lang="en-US" sz="2800">
                <a:latin typeface="Eurostile" charset="0"/>
                <a:ea typeface="+mn-ea"/>
                <a:cs typeface="+mn-cs"/>
              </a:rPr>
              <a:t>   </a:t>
            </a:r>
            <a:r>
              <a:rPr lang="en-US" sz="4400">
                <a:latin typeface="Eurostile" charset="0"/>
                <a:ea typeface="+mn-ea"/>
                <a:cs typeface="+mn-cs"/>
              </a:rPr>
              <a:t>Some of our best information for helping students with disabilities comes from self-advocates.</a:t>
            </a:r>
            <a:endParaRPr lang="en-US" sz="2800">
              <a:latin typeface="Eurostile" charset="0"/>
              <a:ea typeface="+mn-ea"/>
              <a:cs typeface="+mn-cs"/>
            </a:endParaRPr>
          </a:p>
        </p:txBody>
      </p:sp>
    </p:spTree>
  </p:cSld>
  <p:clrMapOvr>
    <a:masterClrMapping/>
  </p:clrMapOvr>
  <p:transition advTm="856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>
            <a:extLst>
              <a:ext uri="{FF2B5EF4-FFF2-40B4-BE49-F238E27FC236}">
                <a16:creationId xmlns:a16="http://schemas.microsoft.com/office/drawing/2014/main" id="{053B1F43-6D1A-44AB-1A65-EDEC6B9F22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2514600"/>
            <a:ext cx="7772400" cy="2667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>
                <a:latin typeface="Eurostile" panose="020B0504020202050204" pitchFamily="34" charset="77"/>
                <a:ea typeface="ＭＳ Ｐゴシック" panose="020B0600070205080204" pitchFamily="34" charset="-128"/>
              </a:rPr>
              <a:t>   </a:t>
            </a:r>
            <a:r>
              <a:rPr lang="en-US" altLang="en-US" sz="4800">
                <a:latin typeface="Eurostile" panose="020B0504020202050204" pitchFamily="34" charset="77"/>
                <a:ea typeface="ＭＳ Ｐゴシック" panose="020B0600070205080204" pitchFamily="34" charset="-128"/>
              </a:rPr>
              <a:t>There</a:t>
            </a:r>
            <a:r>
              <a:rPr lang="ja-JP" altLang="en-US" sz="4800">
                <a:latin typeface="Eurostile" panose="020B0504020202050204" pitchFamily="34" charset="77"/>
                <a:ea typeface="ＭＳ Ｐゴシック" panose="020B0600070205080204" pitchFamily="34" charset="-128"/>
              </a:rPr>
              <a:t>’</a:t>
            </a:r>
            <a:r>
              <a:rPr lang="en-US" altLang="ja-JP" sz="4800">
                <a:latin typeface="Eurostile" panose="020B0504020202050204" pitchFamily="34" charset="77"/>
                <a:ea typeface="ＭＳ Ｐゴシック" panose="020B0600070205080204" pitchFamily="34" charset="-128"/>
              </a:rPr>
              <a:t>s nothing easy about being a self-advocate, and talking about your disability.</a:t>
            </a:r>
            <a:endParaRPr lang="en-US" altLang="en-US">
              <a:latin typeface="Eurostile" panose="020B0504020202050204" pitchFamily="34" charset="77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 advTm="8528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>
            <a:extLst>
              <a:ext uri="{FF2B5EF4-FFF2-40B4-BE49-F238E27FC236}">
                <a16:creationId xmlns:a16="http://schemas.microsoft.com/office/drawing/2014/main" id="{35EB4C96-8417-D669-29A2-C8D10CAF08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7620000" cy="4419600"/>
          </a:xfrm>
        </p:spPr>
        <p:txBody>
          <a:bodyPr/>
          <a:lstStyle/>
          <a:p>
            <a:pPr eaLnBrk="1" hangingPunct="1">
              <a:buFont typeface="Wingdings" charset="2"/>
              <a:buNone/>
              <a:defRPr/>
            </a:pPr>
            <a:r>
              <a:rPr lang="en-US">
                <a:latin typeface="Eurostile" charset="0"/>
                <a:ea typeface="+mn-ea"/>
                <a:cs typeface="+mn-cs"/>
              </a:rPr>
              <a:t>  </a:t>
            </a:r>
            <a:r>
              <a:rPr lang="en-US" sz="3600">
                <a:latin typeface="Eurostile" charset="0"/>
                <a:ea typeface="+mn-ea"/>
                <a:cs typeface="+mn-cs"/>
              </a:rPr>
              <a:t>The following quotes came from students with disabilities across the state of Oklahoma, as they were learning about IEPs, and how to talk about their strengths and their challenges.</a:t>
            </a:r>
            <a:endParaRPr lang="en-US">
              <a:latin typeface="Eurostile" charset="0"/>
              <a:ea typeface="+mn-ea"/>
              <a:cs typeface="+mn-cs"/>
            </a:endParaRPr>
          </a:p>
        </p:txBody>
      </p:sp>
    </p:spTree>
  </p:cSld>
  <p:clrMapOvr>
    <a:masterClrMapping/>
  </p:clrMapOvr>
  <p:transition advTm="12704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5A58BAA9-7F36-8967-ADDF-1B4FCC0618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Eurostile" panose="020B0504020202050204" pitchFamily="34" charset="77"/>
                <a:ea typeface="ＭＳ Ｐゴシック" panose="020B0600070205080204" pitchFamily="34" charset="-128"/>
              </a:rPr>
              <a:t>Students know early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8EB3B18F-23C7-1A4B-744D-837B9460DE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2286000"/>
            <a:ext cx="7620000" cy="2667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4000">
                <a:latin typeface="Eurostile" panose="020B0504020202050204" pitchFamily="34" charset="77"/>
                <a:ea typeface="ＭＳ Ｐゴシック" panose="020B0600070205080204" pitchFamily="34" charset="-128"/>
              </a:rPr>
              <a:t>  </a:t>
            </a:r>
            <a:r>
              <a:rPr lang="ja-JP" altLang="en-US" sz="4000">
                <a:latin typeface="Eurostile" panose="020B0504020202050204" pitchFamily="34" charset="77"/>
                <a:ea typeface="ＭＳ Ｐゴシック" panose="020B0600070205080204" pitchFamily="34" charset="-128"/>
              </a:rPr>
              <a:t>“</a:t>
            </a:r>
            <a:r>
              <a:rPr lang="en-US" altLang="ja-JP" sz="4000">
                <a:latin typeface="Eurostile" panose="020B0504020202050204" pitchFamily="34" charset="77"/>
                <a:ea typeface="ＭＳ Ｐゴシック" panose="020B0600070205080204" pitchFamily="34" charset="-128"/>
              </a:rPr>
              <a:t>I</a:t>
            </a:r>
            <a:r>
              <a:rPr lang="ja-JP" altLang="en-US" sz="4000">
                <a:latin typeface="Eurostile" panose="020B0504020202050204" pitchFamily="34" charset="77"/>
                <a:ea typeface="ＭＳ Ｐゴシック" panose="020B0600070205080204" pitchFamily="34" charset="-128"/>
              </a:rPr>
              <a:t>’</a:t>
            </a:r>
            <a:r>
              <a:rPr lang="en-US" altLang="ja-JP" sz="4000">
                <a:latin typeface="Eurostile" panose="020B0504020202050204" pitchFamily="34" charset="77"/>
                <a:ea typeface="ＭＳ Ｐゴシック" panose="020B0600070205080204" pitchFamily="34" charset="-128"/>
              </a:rPr>
              <a:t>ve known since I was in third grade that something was wrong with me. I wish someone had explained LD to me then.</a:t>
            </a:r>
            <a:r>
              <a:rPr lang="ja-JP" altLang="en-US" sz="4000">
                <a:latin typeface="Eurostile" panose="020B0504020202050204" pitchFamily="34" charset="77"/>
                <a:ea typeface="ＭＳ Ｐゴシック" panose="020B0600070205080204" pitchFamily="34" charset="-128"/>
              </a:rPr>
              <a:t>”</a:t>
            </a:r>
            <a:r>
              <a:rPr lang="en-US" altLang="ja-JP" sz="4000">
                <a:latin typeface="Eurostile" panose="020B0504020202050204" pitchFamily="34" charset="77"/>
                <a:ea typeface="ＭＳ Ｐゴシック" panose="020B0600070205080204" pitchFamily="34" charset="-128"/>
              </a:rPr>
              <a:t> </a:t>
            </a:r>
            <a:endParaRPr lang="en-US" altLang="en-US" sz="4000">
              <a:latin typeface="Eurostile" panose="020B0504020202050204" pitchFamily="34" charset="77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 advTm="88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29056112-F088-3F88-E26A-CF324AC084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Eurostile" panose="020B0504020202050204" pitchFamily="34" charset="77"/>
                <a:ea typeface="ＭＳ Ｐゴシック" panose="020B0600070205080204" pitchFamily="34" charset="-128"/>
              </a:rPr>
              <a:t>Only Me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DC91CD15-C105-94B0-FC9D-FD2C6813C3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2438400"/>
            <a:ext cx="7620000" cy="3124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800">
                <a:latin typeface="Eurostile" panose="020B0504020202050204" pitchFamily="34" charset="77"/>
                <a:ea typeface="ＭＳ Ｐゴシック" panose="020B0600070205080204" pitchFamily="34" charset="-128"/>
              </a:rPr>
              <a:t>  </a:t>
            </a:r>
            <a:r>
              <a:rPr lang="ja-JP" altLang="en-US" sz="3600">
                <a:latin typeface="Eurostile" panose="020B0504020202050204" pitchFamily="34" charset="77"/>
                <a:ea typeface="ＭＳ Ｐゴシック" panose="020B0600070205080204" pitchFamily="34" charset="-128"/>
              </a:rPr>
              <a:t>“</a:t>
            </a:r>
            <a:r>
              <a:rPr lang="en-US" altLang="ja-JP" sz="3600">
                <a:latin typeface="Eurostile" panose="020B0504020202050204" pitchFamily="34" charset="77"/>
                <a:ea typeface="ＭＳ Ｐゴシック" panose="020B0600070205080204" pitchFamily="34" charset="-128"/>
              </a:rPr>
              <a:t>I hate having a disability. No one in my family has one. They tell me that everyone has disabilities. But how come I get an SSI check? No one else in my family gets one -- only me.</a:t>
            </a:r>
            <a:r>
              <a:rPr lang="ja-JP" altLang="en-US" sz="3600">
                <a:latin typeface="Eurostile" panose="020B0504020202050204" pitchFamily="34" charset="77"/>
                <a:ea typeface="ＭＳ Ｐゴシック" panose="020B0600070205080204" pitchFamily="34" charset="-128"/>
              </a:rPr>
              <a:t>”</a:t>
            </a:r>
            <a:endParaRPr lang="en-US" altLang="en-US" sz="2800">
              <a:latin typeface="Eurostile" panose="020B0504020202050204" pitchFamily="34" charset="77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 advTm="116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9BD06F5C-7B87-D273-C385-160D74752A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Eurostile" panose="020B0504020202050204" pitchFamily="34" charset="77"/>
                <a:ea typeface="ＭＳ Ｐゴシック" panose="020B0600070205080204" pitchFamily="34" charset="-128"/>
              </a:rPr>
              <a:t>Good at something…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5BE81E7A-B5DB-FE40-41A8-C4F88F8339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514600"/>
            <a:ext cx="7772400" cy="2667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latin typeface="Eurostile" panose="020B0504020202050204" pitchFamily="34" charset="77"/>
                <a:ea typeface="ＭＳ Ｐゴシック" panose="020B0600070205080204" pitchFamily="34" charset="-128"/>
              </a:rPr>
              <a:t>  </a:t>
            </a:r>
            <a:r>
              <a:rPr lang="ja-JP" altLang="en-US" sz="4400">
                <a:latin typeface="Eurostile" panose="020B0504020202050204" pitchFamily="34" charset="77"/>
                <a:ea typeface="ＭＳ Ｐゴシック" panose="020B0600070205080204" pitchFamily="34" charset="-128"/>
              </a:rPr>
              <a:t>“</a:t>
            </a:r>
            <a:r>
              <a:rPr lang="en-US" altLang="ja-JP" sz="4400">
                <a:latin typeface="Eurostile" panose="020B0504020202050204" pitchFamily="34" charset="77"/>
                <a:ea typeface="ＭＳ Ｐゴシック" panose="020B0600070205080204" pitchFamily="34" charset="-128"/>
              </a:rPr>
              <a:t>You want me to tell you something I am good at? I am good at flunking. I am good at messing up. How</a:t>
            </a:r>
            <a:r>
              <a:rPr lang="ja-JP" altLang="en-US" sz="4400">
                <a:latin typeface="Eurostile" panose="020B0504020202050204" pitchFamily="34" charset="77"/>
                <a:ea typeface="ＭＳ Ｐゴシック" panose="020B0600070205080204" pitchFamily="34" charset="-128"/>
              </a:rPr>
              <a:t>’</a:t>
            </a:r>
            <a:r>
              <a:rPr lang="en-US" altLang="ja-JP" sz="4400">
                <a:latin typeface="Eurostile" panose="020B0504020202050204" pitchFamily="34" charset="77"/>
                <a:ea typeface="ＭＳ Ｐゴシック" panose="020B0600070205080204" pitchFamily="34" charset="-128"/>
              </a:rPr>
              <a:t>s that?</a:t>
            </a:r>
            <a:r>
              <a:rPr lang="ja-JP" altLang="en-US" sz="4400">
                <a:latin typeface="Eurostile" panose="020B0504020202050204" pitchFamily="34" charset="77"/>
                <a:ea typeface="ＭＳ Ｐゴシック" panose="020B0600070205080204" pitchFamily="34" charset="-128"/>
              </a:rPr>
              <a:t>”</a:t>
            </a:r>
            <a:endParaRPr lang="en-US" altLang="en-US">
              <a:latin typeface="Eurostile" panose="020B0504020202050204" pitchFamily="34" charset="77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 advTm="8528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>
            <a:extLst>
              <a:ext uri="{FF2B5EF4-FFF2-40B4-BE49-F238E27FC236}">
                <a16:creationId xmlns:a16="http://schemas.microsoft.com/office/drawing/2014/main" id="{61BC9987-016A-7D62-B273-69A1CE8189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2286000"/>
            <a:ext cx="7543800" cy="2362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>
                <a:latin typeface="Eurostile" panose="020B0504020202050204" pitchFamily="34" charset="77"/>
                <a:ea typeface="ＭＳ Ｐゴシック" panose="020B0600070205080204" pitchFamily="34" charset="-128"/>
              </a:rPr>
              <a:t>  </a:t>
            </a:r>
            <a:r>
              <a:rPr lang="ja-JP" altLang="en-US" sz="4400">
                <a:latin typeface="Eurostile" panose="020B0504020202050204" pitchFamily="34" charset="77"/>
                <a:ea typeface="ＭＳ Ｐゴシック" panose="020B0600070205080204" pitchFamily="34" charset="-128"/>
              </a:rPr>
              <a:t>“</a:t>
            </a:r>
            <a:r>
              <a:rPr lang="en-US" altLang="ja-JP" sz="4400">
                <a:latin typeface="Eurostile" panose="020B0504020202050204" pitchFamily="34" charset="77"/>
                <a:ea typeface="ＭＳ Ｐゴシック" panose="020B0600070205080204" pitchFamily="34" charset="-128"/>
              </a:rPr>
              <a:t>What am I good at? Nothing. Isn</a:t>
            </a:r>
            <a:r>
              <a:rPr lang="ja-JP" altLang="en-US" sz="4400">
                <a:latin typeface="Eurostile" panose="020B0504020202050204" pitchFamily="34" charset="77"/>
                <a:ea typeface="ＭＳ Ｐゴシック" panose="020B0600070205080204" pitchFamily="34" charset="-128"/>
              </a:rPr>
              <a:t>’</a:t>
            </a:r>
            <a:r>
              <a:rPr lang="en-US" altLang="ja-JP" sz="4400">
                <a:latin typeface="Eurostile" panose="020B0504020202050204" pitchFamily="34" charset="77"/>
                <a:ea typeface="ＭＳ Ｐゴシック" panose="020B0600070205080204" pitchFamily="34" charset="-128"/>
              </a:rPr>
              <a:t>t that why I have an IEP?</a:t>
            </a:r>
            <a:r>
              <a:rPr lang="ja-JP" altLang="en-US" sz="4400">
                <a:latin typeface="Eurostile" panose="020B0504020202050204" pitchFamily="34" charset="77"/>
                <a:ea typeface="ＭＳ Ｐゴシック" panose="020B0600070205080204" pitchFamily="34" charset="-128"/>
              </a:rPr>
              <a:t>”</a:t>
            </a:r>
            <a:endParaRPr lang="en-US" altLang="en-US" sz="4400">
              <a:latin typeface="Eurostile" panose="020B0504020202050204" pitchFamily="34" charset="77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 advTm="7808"/>
</p:sld>
</file>

<file path=ppt/theme/theme1.xml><?xml version="1.0" encoding="utf-8"?>
<a:theme xmlns:a="http://schemas.openxmlformats.org/drawingml/2006/main" name="Whirlpool">
  <a:themeElements>
    <a:clrScheme name="Whirlpool 1">
      <a:dk1>
        <a:srgbClr val="000066"/>
      </a:dk1>
      <a:lt1>
        <a:srgbClr val="FFFFFF"/>
      </a:lt1>
      <a:dk2>
        <a:srgbClr val="0000CC"/>
      </a:dk2>
      <a:lt2>
        <a:srgbClr val="CCFFFF"/>
      </a:lt2>
      <a:accent1>
        <a:srgbClr val="CC99FF"/>
      </a:accent1>
      <a:accent2>
        <a:srgbClr val="9999FF"/>
      </a:accent2>
      <a:accent3>
        <a:srgbClr val="AAAAE2"/>
      </a:accent3>
      <a:accent4>
        <a:srgbClr val="DADADA"/>
      </a:accent4>
      <a:accent5>
        <a:srgbClr val="E2CAFF"/>
      </a:accent5>
      <a:accent6>
        <a:srgbClr val="8A8AE7"/>
      </a:accent6>
      <a:hlink>
        <a:srgbClr val="99CCFF"/>
      </a:hlink>
      <a:folHlink>
        <a:srgbClr val="0066FF"/>
      </a:folHlink>
    </a:clrScheme>
    <a:fontScheme name="Whirlpoo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Whirlpool 1">
        <a:dk1>
          <a:srgbClr val="000066"/>
        </a:dk1>
        <a:lt1>
          <a:srgbClr val="FFFFFF"/>
        </a:lt1>
        <a:dk2>
          <a:srgbClr val="0000CC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AAAAE2"/>
        </a:accent3>
        <a:accent4>
          <a:srgbClr val="DADA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rlpool 2">
        <a:dk1>
          <a:srgbClr val="000066"/>
        </a:dk1>
        <a:lt1>
          <a:srgbClr val="FFFFFF"/>
        </a:lt1>
        <a:dk2>
          <a:srgbClr val="6699FF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B8CAFF"/>
        </a:accent3>
        <a:accent4>
          <a:srgbClr val="DADA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rlpool 3">
        <a:dk1>
          <a:srgbClr val="393939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868686"/>
        </a:accent2>
        <a:accent3>
          <a:srgbClr val="AAAAAA"/>
        </a:accent3>
        <a:accent4>
          <a:srgbClr val="DADADA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HD:Microsoft Office 2001:Templates:Presentations:Designs:Whirlpool</Template>
  <TotalTime>346</TotalTime>
  <Words>745</Words>
  <Application>Microsoft Macintosh PowerPoint</Application>
  <PresentationFormat>On-screen Show (4:3)</PresentationFormat>
  <Paragraphs>41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Times</vt:lpstr>
      <vt:lpstr>ＭＳ Ｐゴシック</vt:lpstr>
      <vt:lpstr>Arial</vt:lpstr>
      <vt:lpstr>Wingdings</vt:lpstr>
      <vt:lpstr>Calibri</vt:lpstr>
      <vt:lpstr>Times New Roman</vt:lpstr>
      <vt:lpstr>Eurostile</vt:lpstr>
      <vt:lpstr>Whirlpool</vt:lpstr>
      <vt:lpstr>Its not easy to be…</vt:lpstr>
      <vt:lpstr>PowerPoint Presentation</vt:lpstr>
      <vt:lpstr>PowerPoint Presentation</vt:lpstr>
      <vt:lpstr>PowerPoint Presentation</vt:lpstr>
      <vt:lpstr>PowerPoint Presentation</vt:lpstr>
      <vt:lpstr>Students know early</vt:lpstr>
      <vt:lpstr>Only Me</vt:lpstr>
      <vt:lpstr>Good at something…</vt:lpstr>
      <vt:lpstr>PowerPoint Presentation</vt:lpstr>
      <vt:lpstr>The Other Side</vt:lpstr>
      <vt:lpstr>IEP Meetings?</vt:lpstr>
      <vt:lpstr>Meeting Times?</vt:lpstr>
      <vt:lpstr>When to start?</vt:lpstr>
      <vt:lpstr>Do Over</vt:lpstr>
      <vt:lpstr>Start small</vt:lpstr>
      <vt:lpstr>What about a dream?</vt:lpstr>
      <vt:lpstr>Do you have a vision?</vt:lpstr>
      <vt:lpstr>Best advice</vt:lpstr>
      <vt:lpstr>Get over it</vt:lpstr>
      <vt:lpstr>“Worth It”</vt:lpstr>
      <vt:lpstr>You owe yourself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Its not easy to be…</dc:title>
  <dc:creator>Jamie Van Dycke</dc:creator>
  <cp:lastModifiedBy>Wicker, Melissa</cp:lastModifiedBy>
  <cp:revision>31</cp:revision>
  <dcterms:created xsi:type="dcterms:W3CDTF">2002-10-16T04:12:25Z</dcterms:created>
  <dcterms:modified xsi:type="dcterms:W3CDTF">2023-01-11T20:06:57Z</dcterms:modified>
</cp:coreProperties>
</file>