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4"/>
  </p:notesMasterIdLst>
  <p:handoutMasterIdLst>
    <p:handoutMasterId r:id="rId125"/>
  </p:handoutMasterIdLst>
  <p:sldIdLst>
    <p:sldId id="460" r:id="rId3"/>
    <p:sldId id="292" r:id="rId4"/>
    <p:sldId id="461" r:id="rId5"/>
    <p:sldId id="343" r:id="rId6"/>
    <p:sldId id="295" r:id="rId7"/>
    <p:sldId id="333" r:id="rId8"/>
    <p:sldId id="338" r:id="rId9"/>
    <p:sldId id="337" r:id="rId10"/>
    <p:sldId id="336" r:id="rId11"/>
    <p:sldId id="364" r:id="rId12"/>
    <p:sldId id="257" r:id="rId13"/>
    <p:sldId id="280" r:id="rId14"/>
    <p:sldId id="365" r:id="rId15"/>
    <p:sldId id="319" r:id="rId16"/>
    <p:sldId id="260" r:id="rId17"/>
    <p:sldId id="367" r:id="rId18"/>
    <p:sldId id="262" r:id="rId19"/>
    <p:sldId id="263" r:id="rId20"/>
    <p:sldId id="368" r:id="rId21"/>
    <p:sldId id="264" r:id="rId22"/>
    <p:sldId id="265" r:id="rId23"/>
    <p:sldId id="369" r:id="rId24"/>
    <p:sldId id="281" r:id="rId25"/>
    <p:sldId id="282" r:id="rId26"/>
    <p:sldId id="370" r:id="rId27"/>
    <p:sldId id="278" r:id="rId28"/>
    <p:sldId id="279" r:id="rId29"/>
    <p:sldId id="371" r:id="rId30"/>
    <p:sldId id="288" r:id="rId31"/>
    <p:sldId id="289" r:id="rId32"/>
    <p:sldId id="372" r:id="rId33"/>
    <p:sldId id="286" r:id="rId34"/>
    <p:sldId id="287" r:id="rId35"/>
    <p:sldId id="373" r:id="rId36"/>
    <p:sldId id="322" r:id="rId37"/>
    <p:sldId id="323" r:id="rId38"/>
    <p:sldId id="374" r:id="rId39"/>
    <p:sldId id="328" r:id="rId40"/>
    <p:sldId id="329" r:id="rId41"/>
    <p:sldId id="375" r:id="rId42"/>
    <p:sldId id="331" r:id="rId43"/>
    <p:sldId id="332" r:id="rId44"/>
    <p:sldId id="376" r:id="rId45"/>
    <p:sldId id="353" r:id="rId46"/>
    <p:sldId id="314" r:id="rId47"/>
    <p:sldId id="313" r:id="rId48"/>
    <p:sldId id="377" r:id="rId49"/>
    <p:sldId id="266" r:id="rId50"/>
    <p:sldId id="267" r:id="rId51"/>
    <p:sldId id="378" r:id="rId52"/>
    <p:sldId id="306" r:id="rId53"/>
    <p:sldId id="307" r:id="rId54"/>
    <p:sldId id="379" r:id="rId55"/>
    <p:sldId id="308" r:id="rId56"/>
    <p:sldId id="309" r:id="rId57"/>
    <p:sldId id="380" r:id="rId58"/>
    <p:sldId id="312" r:id="rId59"/>
    <p:sldId id="311" r:id="rId60"/>
    <p:sldId id="381" r:id="rId61"/>
    <p:sldId id="387" r:id="rId62"/>
    <p:sldId id="455" r:id="rId63"/>
    <p:sldId id="456" r:id="rId64"/>
    <p:sldId id="457" r:id="rId65"/>
    <p:sldId id="458" r:id="rId66"/>
    <p:sldId id="385" r:id="rId67"/>
    <p:sldId id="464" r:id="rId68"/>
    <p:sldId id="390" r:id="rId69"/>
    <p:sldId id="391" r:id="rId70"/>
    <p:sldId id="392" r:id="rId71"/>
    <p:sldId id="393" r:id="rId72"/>
    <p:sldId id="394" r:id="rId73"/>
    <p:sldId id="438" r:id="rId74"/>
    <p:sldId id="423" r:id="rId75"/>
    <p:sldId id="396" r:id="rId76"/>
    <p:sldId id="397" r:id="rId77"/>
    <p:sldId id="439" r:id="rId78"/>
    <p:sldId id="399" r:id="rId79"/>
    <p:sldId id="400" r:id="rId80"/>
    <p:sldId id="440" r:id="rId81"/>
    <p:sldId id="402" r:id="rId82"/>
    <p:sldId id="403" r:id="rId83"/>
    <p:sldId id="441" r:id="rId84"/>
    <p:sldId id="405" r:id="rId85"/>
    <p:sldId id="406" r:id="rId86"/>
    <p:sldId id="442" r:id="rId87"/>
    <p:sldId id="408" r:id="rId88"/>
    <p:sldId id="409" r:id="rId89"/>
    <p:sldId id="443" r:id="rId90"/>
    <p:sldId id="411" r:id="rId91"/>
    <p:sldId id="412" r:id="rId92"/>
    <p:sldId id="444" r:id="rId93"/>
    <p:sldId id="414" r:id="rId94"/>
    <p:sldId id="415" r:id="rId95"/>
    <p:sldId id="445" r:id="rId96"/>
    <p:sldId id="417" r:id="rId97"/>
    <p:sldId id="418" r:id="rId98"/>
    <p:sldId id="446" r:id="rId99"/>
    <p:sldId id="420" r:id="rId100"/>
    <p:sldId id="421" r:id="rId101"/>
    <p:sldId id="447" r:id="rId102"/>
    <p:sldId id="424" r:id="rId103"/>
    <p:sldId id="425" r:id="rId104"/>
    <p:sldId id="448" r:id="rId105"/>
    <p:sldId id="427" r:id="rId106"/>
    <p:sldId id="428" r:id="rId107"/>
    <p:sldId id="449" r:id="rId108"/>
    <p:sldId id="430" r:id="rId109"/>
    <p:sldId id="431" r:id="rId110"/>
    <p:sldId id="450" r:id="rId111"/>
    <p:sldId id="433" r:id="rId112"/>
    <p:sldId id="434" r:id="rId113"/>
    <p:sldId id="451" r:id="rId114"/>
    <p:sldId id="453" r:id="rId115"/>
    <p:sldId id="436" r:id="rId116"/>
    <p:sldId id="437" r:id="rId117"/>
    <p:sldId id="452" r:id="rId118"/>
    <p:sldId id="326" r:id="rId119"/>
    <p:sldId id="382" r:id="rId120"/>
    <p:sldId id="330" r:id="rId121"/>
    <p:sldId id="383" r:id="rId122"/>
    <p:sldId id="325" r:id="rId123"/>
  </p:sldIdLst>
  <p:sldSz cx="9144000" cy="6858000" type="screen4x3"/>
  <p:notesSz cx="6858000" cy="9028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Enchante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CC0000"/>
    <a:srgbClr val="FFCCCC"/>
    <a:srgbClr val="FFCC00"/>
    <a:srgbClr val="0066CC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8" autoAdjust="0"/>
  </p:normalViewPr>
  <p:slideViewPr>
    <p:cSldViewPr>
      <p:cViewPr varScale="1">
        <p:scale>
          <a:sx n="117" d="100"/>
          <a:sy n="117" d="100"/>
        </p:scale>
        <p:origin x="-104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98" y="-84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notesMaster" Target="notesMasters/notesMaster1.xml"/><Relationship Id="rId125" Type="http://schemas.openxmlformats.org/officeDocument/2006/relationships/handoutMaster" Target="handoutMasters/handoutMaster1.xml"/><Relationship Id="rId126" Type="http://schemas.openxmlformats.org/officeDocument/2006/relationships/printerSettings" Target="printerSettings/printerSettings1.bin"/><Relationship Id="rId127" Type="http://schemas.openxmlformats.org/officeDocument/2006/relationships/presProps" Target="presProps.xml"/><Relationship Id="rId128" Type="http://schemas.openxmlformats.org/officeDocument/2006/relationships/viewProps" Target="viewProps.xml"/><Relationship Id="rId12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3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36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effectLst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effectLst/>
              </a:defRPr>
            </a:lvl1pPr>
          </a:lstStyle>
          <a:p>
            <a:fld id="{33EAFD31-30D2-4328-88FB-2362439A6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8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nchanted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nchanted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nchanted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nchanted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nchante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EED4E-1D8F-4B39-9134-D58FCC07E4BC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0CF94-B68C-42E8-B78D-F86417AE9414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1E7D6-679F-46D6-B34E-2F2845FBAE88}" type="slidenum">
              <a:rPr lang="en-US"/>
              <a:pPr/>
              <a:t>26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/>
              <a:t>Column 2 #1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50702-BBE1-4A0B-8F5E-2C0FCFB72C67}" type="slidenum">
              <a:rPr lang="en-US"/>
              <a:pPr/>
              <a:t>67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8000"/>
              <a:t>Column 1 #1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A220D-0BAB-4449-9AA6-AEFD8C8555B0}" type="slidenum">
              <a:rPr lang="en-US"/>
              <a:pPr/>
              <a:t>68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8000"/>
              <a:t>Column 1 answer 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70844-D467-4688-8730-910603C37EE5}" type="slidenum">
              <a:rPr lang="en-US"/>
              <a:pPr/>
              <a:t>70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8000"/>
              <a:t>Column 1 #2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EDA6E-996C-46B4-8800-3781C21FF627}" type="slidenum">
              <a:rPr lang="en-US"/>
              <a:pPr/>
              <a:t>71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B1A88-996F-47E8-9473-078145A28A2F}" type="slidenum">
              <a:rPr lang="en-US"/>
              <a:pPr/>
              <a:t>74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8000"/>
              <a:t>Column 1 #3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4731B-0D33-46AD-B880-ED8C92E760F0}" type="slidenum">
              <a:rPr lang="en-US"/>
              <a:pPr/>
              <a:t>75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79599-1C09-48F0-BAFB-CD3149BBC33E}" type="slidenum">
              <a:rPr lang="en-US"/>
              <a:pPr/>
              <a:t>77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8000"/>
              <a:t>Column 1 #4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69887-CA3A-4C57-8DB3-820118FFA5CA}" type="slidenum">
              <a:rPr lang="en-US"/>
              <a:pPr/>
              <a:t>78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0EE76-BF4E-4158-89BB-98AAC3C0397E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BF82E-A639-4F9E-B829-0A0925230673}" type="slidenum">
              <a:rPr lang="en-US"/>
              <a:pPr/>
              <a:t>83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82625"/>
            <a:ext cx="4497388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8000"/>
              <a:t>Column 2 #1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6ABE9-9441-4141-841A-204C59CC0B89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/>
              <a:t>Column 1 #1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6EB74-4890-4C5B-A87B-74707244B7CE}" type="slidenum">
              <a:rPr lang="en-US"/>
              <a:pPr/>
              <a:t>12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/>
              <a:t>Column 1 answer 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3323B-139A-459E-85F8-8970DA818177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/>
              <a:t>Column 1 #2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5E4CF-EB3C-44A7-ADB8-F73A9AAA5358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557FE-7F36-4DDF-B595-2E24E48B875C}" type="slidenum">
              <a:rPr lang="en-US"/>
              <a:pPr/>
              <a:t>17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/>
              <a:t>Column 1 #3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07FC9-3D14-4E72-B421-E6AABAC1BEAB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CA749-2608-40AA-A4E6-1F3C51AB9BF9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/>
              <a:t>Column 1 #4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288C-228B-4A98-9F51-1631E7858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29060-5E47-4477-A386-327B67808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DF4B6-6475-4AA7-A3EB-1D399A253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A5839-2D7C-4199-8690-3C31FB19D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93428-754B-45BC-9D08-DEE58C0DB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15C84-BF12-4174-AB73-D1303C2CF5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4E9FA-4DFB-4B97-9B22-42F617EB6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B4C9E-7B7C-40B6-992E-1351DDB38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EC091-70AA-43AB-9725-88FE42F80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8782B-BCF1-4A2B-B8DB-2B1DD2024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61B7A-6773-4F7F-9537-F4428210B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B8261-D68D-451A-B022-C26C93570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EAD7F-C141-4EFF-95B5-6AF674FBE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878CE-B343-4822-8304-F86268502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8D2A4-9DD6-452C-98F2-6C4522D34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ECB2-1D97-4ACA-AA61-48C465C50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5F224-D9C0-4B72-A216-620449F02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0316E-EFBF-4806-83D6-B05E5ED3C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83217-7ECD-4C8C-BFDF-6058ACF4C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DA01-91E2-42F4-B2C6-6C877BAE4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1621-ED3A-4FCF-AAA1-F38FF0148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852AF-B450-4C38-B4AA-CFCFAF31B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6EF30910-BF74-4637-82F7-BD31ACE5F5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cover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nchant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nchant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nchant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nchante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nchante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nchante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nchante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nchant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20F2BBE5-7893-4B99-A89F-8D6879EEA8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cover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38.xml"/><Relationship Id="rId20" Type="http://schemas.openxmlformats.org/officeDocument/2006/relationships/slide" Target="slide29.xml"/><Relationship Id="rId21" Type="http://schemas.openxmlformats.org/officeDocument/2006/relationships/slide" Target="slide32.xml"/><Relationship Id="rId10" Type="http://schemas.openxmlformats.org/officeDocument/2006/relationships/slide" Target="slide41.xml"/><Relationship Id="rId11" Type="http://schemas.openxmlformats.org/officeDocument/2006/relationships/slide" Target="slide44.xml"/><Relationship Id="rId12" Type="http://schemas.openxmlformats.org/officeDocument/2006/relationships/slide" Target="slide48.xml"/><Relationship Id="rId13" Type="http://schemas.openxmlformats.org/officeDocument/2006/relationships/slide" Target="slide51.xml"/><Relationship Id="rId14" Type="http://schemas.openxmlformats.org/officeDocument/2006/relationships/slide" Target="slide54.xml"/><Relationship Id="rId15" Type="http://schemas.openxmlformats.org/officeDocument/2006/relationships/slide" Target="slide57.xml"/><Relationship Id="rId16" Type="http://schemas.openxmlformats.org/officeDocument/2006/relationships/slide" Target="slide60.xml"/><Relationship Id="rId17" Type="http://schemas.openxmlformats.org/officeDocument/2006/relationships/image" Target="../media/image1.gif"/><Relationship Id="rId18" Type="http://schemas.openxmlformats.org/officeDocument/2006/relationships/slide" Target="slide23.xml"/><Relationship Id="rId19" Type="http://schemas.openxmlformats.org/officeDocument/2006/relationships/slide" Target="slide26.xm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audio" Target="../media/audio4.wav"/><Relationship Id="rId4" Type="http://schemas.openxmlformats.org/officeDocument/2006/relationships/slide" Target="slide11.xml"/><Relationship Id="rId5" Type="http://schemas.openxmlformats.org/officeDocument/2006/relationships/slide" Target="slide14.xml"/><Relationship Id="rId6" Type="http://schemas.openxmlformats.org/officeDocument/2006/relationships/slide" Target="slide17.xml"/><Relationship Id="rId7" Type="http://schemas.openxmlformats.org/officeDocument/2006/relationships/slide" Target="slide20.xml"/><Relationship Id="rId8" Type="http://schemas.openxmlformats.org/officeDocument/2006/relationships/slide" Target="slide3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wav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5" Type="http://schemas.openxmlformats.org/officeDocument/2006/relationships/hyperlink" Target="http://www.celebritywonder.com/mainpage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8.wav"/><Relationship Id="rId3" Type="http://schemas.openxmlformats.org/officeDocument/2006/relationships/image" Target="../media/image11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9.wav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4" Type="http://schemas.openxmlformats.org/officeDocument/2006/relationships/slide" Target="slide10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audio" Target="../media/audio11.wav"/><Relationship Id="rId5" Type="http://schemas.openxmlformats.org/officeDocument/2006/relationships/image" Target="../media/image14.png"/><Relationship Id="rId1" Type="http://schemas.microsoft.com/office/2007/relationships/media" Target="file:///C:\Gameshows\goodbye2.avi" TargetMode="External"/><Relationship Id="rId2" Type="http://schemas.openxmlformats.org/officeDocument/2006/relationships/video" Target="file:///C:\Gameshows\goodbye2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4" Type="http://schemas.openxmlformats.org/officeDocument/2006/relationships/slide" Target="slide10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4" Type="http://schemas.openxmlformats.org/officeDocument/2006/relationships/slide" Target="slide10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4" Type="http://schemas.openxmlformats.org/officeDocument/2006/relationships/slide" Target="slide10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audio" Target="../media/audio2.wav"/><Relationship Id="rId5" Type="http://schemas.openxmlformats.org/officeDocument/2006/relationships/image" Target="../media/image3.png"/><Relationship Id="rId1" Type="http://schemas.microsoft.com/office/2007/relationships/media" Target="file:///C:\Game%20show%20reviews\trebek.avi" TargetMode="External"/><Relationship Id="rId2" Type="http://schemas.openxmlformats.org/officeDocument/2006/relationships/video" Target="file:///C:\Game%20show%20reviews\trebek.avi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slide" Target="slide32.xml"/><Relationship Id="rId12" Type="http://schemas.openxmlformats.org/officeDocument/2006/relationships/slide" Target="slide38.xml"/><Relationship Id="rId13" Type="http://schemas.openxmlformats.org/officeDocument/2006/relationships/slide" Target="slide35.xml"/><Relationship Id="rId14" Type="http://schemas.openxmlformats.org/officeDocument/2006/relationships/slide" Target="slide41.xml"/><Relationship Id="rId15" Type="http://schemas.openxmlformats.org/officeDocument/2006/relationships/slide" Target="slide59.xml"/><Relationship Id="rId16" Type="http://schemas.openxmlformats.org/officeDocument/2006/relationships/slide" Target="slide117.xml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" Type="http://schemas.microsoft.com/office/2007/relationships/media" Target="file:///C:\Gameshows\daily%20double.avi" TargetMode="External"/><Relationship Id="rId2" Type="http://schemas.openxmlformats.org/officeDocument/2006/relationships/video" Target="file:///C:\Gameshows\daily%20double.avi" TargetMode="External"/><Relationship Id="rId3" Type="http://schemas.openxmlformats.org/officeDocument/2006/relationships/slideLayout" Target="../slideLayouts/slideLayout1.xml"/><Relationship Id="rId4" Type="http://schemas.openxmlformats.org/officeDocument/2006/relationships/audio" Target="../media/audio6.wav"/><Relationship Id="rId5" Type="http://schemas.openxmlformats.org/officeDocument/2006/relationships/slide" Target="slide14.xml"/><Relationship Id="rId6" Type="http://schemas.openxmlformats.org/officeDocument/2006/relationships/slide" Target="slide17.xml"/><Relationship Id="rId7" Type="http://schemas.openxmlformats.org/officeDocument/2006/relationships/slide" Target="slide20.xml"/><Relationship Id="rId8" Type="http://schemas.openxmlformats.org/officeDocument/2006/relationships/slide" Target="slide26.xml"/><Relationship Id="rId9" Type="http://schemas.openxmlformats.org/officeDocument/2006/relationships/slide" Target="slide23.xml"/><Relationship Id="rId10" Type="http://schemas.openxmlformats.org/officeDocument/2006/relationships/slide" Target="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" Target="slide83.xml"/><Relationship Id="rId20" Type="http://schemas.openxmlformats.org/officeDocument/2006/relationships/slide" Target="slide117.xml"/><Relationship Id="rId21" Type="http://schemas.openxmlformats.org/officeDocument/2006/relationships/image" Target="../media/image1.gif"/><Relationship Id="rId10" Type="http://schemas.openxmlformats.org/officeDocument/2006/relationships/slide" Target="slide86.xml"/><Relationship Id="rId11" Type="http://schemas.openxmlformats.org/officeDocument/2006/relationships/slide" Target="slide89.xml"/><Relationship Id="rId12" Type="http://schemas.openxmlformats.org/officeDocument/2006/relationships/slide" Target="slide92.xml"/><Relationship Id="rId13" Type="http://schemas.openxmlformats.org/officeDocument/2006/relationships/slide" Target="slide95.xml"/><Relationship Id="rId14" Type="http://schemas.openxmlformats.org/officeDocument/2006/relationships/slide" Target="slide98.xml"/><Relationship Id="rId15" Type="http://schemas.openxmlformats.org/officeDocument/2006/relationships/slide" Target="slide101.xml"/><Relationship Id="rId16" Type="http://schemas.openxmlformats.org/officeDocument/2006/relationships/slide" Target="slide104.xml"/><Relationship Id="rId17" Type="http://schemas.openxmlformats.org/officeDocument/2006/relationships/slide" Target="slide107.xml"/><Relationship Id="rId18" Type="http://schemas.openxmlformats.org/officeDocument/2006/relationships/slide" Target="slide110.xml"/><Relationship Id="rId19" Type="http://schemas.openxmlformats.org/officeDocument/2006/relationships/slide" Target="slide113.xml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Relationship Id="rId3" Type="http://schemas.openxmlformats.org/officeDocument/2006/relationships/audio" Target="../media/audio4.wav"/><Relationship Id="rId4" Type="http://schemas.openxmlformats.org/officeDocument/2006/relationships/slide" Target="slide67.xml"/><Relationship Id="rId5" Type="http://schemas.openxmlformats.org/officeDocument/2006/relationships/slide" Target="slide70.xml"/><Relationship Id="rId6" Type="http://schemas.openxmlformats.org/officeDocument/2006/relationships/slide" Target="slide73.xml"/><Relationship Id="rId7" Type="http://schemas.openxmlformats.org/officeDocument/2006/relationships/slide" Target="slide77.xml"/><Relationship Id="rId8" Type="http://schemas.openxmlformats.org/officeDocument/2006/relationships/slide" Target="slide8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7.wav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4" Type="http://schemas.openxmlformats.org/officeDocument/2006/relationships/slide" Target="slide65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4" Type="http://schemas.openxmlformats.org/officeDocument/2006/relationships/slide" Target="slide65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4" Type="http://schemas.openxmlformats.org/officeDocument/2006/relationships/slide" Target="slide65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4" Type="http://schemas.openxmlformats.org/officeDocument/2006/relationships/slide" Target="slide65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5.wav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838200"/>
          </a:xfrm>
          <a:noFill/>
          <a:ln/>
        </p:spPr>
        <p:txBody>
          <a:bodyPr/>
          <a:lstStyle/>
          <a:p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is...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9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ME! </a:t>
            </a: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233476" name="Picture 4" descr="jeop tit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95713"/>
            <a:ext cx="9144000" cy="290988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5000">
    <p:cover dir="u"/>
    <p:sndAc>
      <p:stSnd>
        <p:snd r:embed="rId3" name="DSTHEME2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0" y="228600"/>
            <a:ext cx="2133600" cy="400752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effectLst/>
              </a:rPr>
              <a:t>Self-Advocacy</a:t>
            </a:r>
            <a:endParaRPr lang="en-US" sz="20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2209800" y="228600"/>
            <a:ext cx="1997075" cy="400752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effectLst/>
              </a:rPr>
              <a:t>LAW </a:t>
            </a:r>
            <a:endParaRPr lang="en-US" sz="20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4835525" y="254000"/>
            <a:ext cx="1997075" cy="462307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/>
              </a:rPr>
              <a:t>Acronyms</a:t>
            </a:r>
            <a:endParaRPr lang="en-US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7010400" y="228600"/>
            <a:ext cx="1997075" cy="462307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/>
              </a:rPr>
              <a:t>The IEP </a:t>
            </a:r>
            <a:endParaRPr lang="en-US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89143" name="Text Box 55"/>
          <p:cNvSpPr txBox="1">
            <a:spLocks noChangeArrowheads="1"/>
          </p:cNvSpPr>
          <p:nvPr/>
        </p:nvSpPr>
        <p:spPr bwMode="auto">
          <a:xfrm>
            <a:off x="304800" y="762000"/>
            <a:ext cx="1723549" cy="5909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FF"/>
                </a:solidFill>
                <a:effectLst/>
                <a:hlinkClick r:id="rId4" action="ppaction://hlinksldjump"/>
              </a:rPr>
              <a:t>$100</a:t>
            </a:r>
            <a:endParaRPr lang="en-US" sz="5400" b="1" dirty="0">
              <a:solidFill>
                <a:srgbClr val="FFFFFF"/>
              </a:solidFill>
              <a:effectLst/>
            </a:endParaRPr>
          </a:p>
          <a:p>
            <a:endParaRPr lang="en-US" sz="5400" b="1" dirty="0">
              <a:solidFill>
                <a:srgbClr val="FFFFFF"/>
              </a:solidFill>
              <a:effectLst/>
            </a:endParaRPr>
          </a:p>
          <a:p>
            <a:r>
              <a:rPr lang="en-US" sz="5400" b="1" dirty="0">
                <a:solidFill>
                  <a:srgbClr val="FFFFFF"/>
                </a:solidFill>
                <a:effectLst/>
                <a:hlinkClick r:id="rId5" action="ppaction://hlinksldjump"/>
              </a:rPr>
              <a:t>$200</a:t>
            </a:r>
            <a:endParaRPr lang="en-US" sz="5400" b="1" dirty="0">
              <a:solidFill>
                <a:srgbClr val="FFFFFF"/>
              </a:solidFill>
              <a:effectLst/>
            </a:endParaRPr>
          </a:p>
          <a:p>
            <a:endParaRPr lang="en-US" sz="5400" b="1" dirty="0">
              <a:solidFill>
                <a:srgbClr val="FFFFFF"/>
              </a:solidFill>
              <a:effectLst/>
            </a:endParaRPr>
          </a:p>
          <a:p>
            <a:r>
              <a:rPr lang="en-US" sz="5400" b="1" dirty="0">
                <a:solidFill>
                  <a:srgbClr val="FFFFFF"/>
                </a:solidFill>
                <a:effectLst/>
                <a:hlinkClick r:id="rId6" action="ppaction://hlinksldjump"/>
              </a:rPr>
              <a:t>$300</a:t>
            </a:r>
            <a:endParaRPr lang="en-US" sz="5400" b="1" dirty="0">
              <a:solidFill>
                <a:srgbClr val="FFFFFF"/>
              </a:solidFill>
              <a:effectLst/>
            </a:endParaRPr>
          </a:p>
          <a:p>
            <a:endParaRPr lang="en-US" sz="5400" b="1" dirty="0">
              <a:solidFill>
                <a:srgbClr val="FFFFFF"/>
              </a:solidFill>
              <a:effectLst/>
            </a:endParaRPr>
          </a:p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$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400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9144" name="Rectangle 56"/>
          <p:cNvSpPr>
            <a:spLocks noChangeArrowheads="1"/>
          </p:cNvSpPr>
          <p:nvPr/>
        </p:nvSpPr>
        <p:spPr bwMode="auto">
          <a:xfrm>
            <a:off x="228600" y="8382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45" name="Rectangle 57"/>
          <p:cNvSpPr>
            <a:spLocks noChangeArrowheads="1"/>
          </p:cNvSpPr>
          <p:nvPr/>
        </p:nvSpPr>
        <p:spPr bwMode="auto">
          <a:xfrm>
            <a:off x="228600" y="24384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46" name="Rectangle 58"/>
          <p:cNvSpPr>
            <a:spLocks noChangeArrowheads="1"/>
          </p:cNvSpPr>
          <p:nvPr/>
        </p:nvSpPr>
        <p:spPr bwMode="auto">
          <a:xfrm>
            <a:off x="228600" y="41148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47" name="Rectangle 59"/>
          <p:cNvSpPr>
            <a:spLocks noChangeArrowheads="1"/>
          </p:cNvSpPr>
          <p:nvPr/>
        </p:nvSpPr>
        <p:spPr bwMode="auto">
          <a:xfrm>
            <a:off x="228600" y="57150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49" name="Text Box 61"/>
          <p:cNvSpPr txBox="1">
            <a:spLocks noChangeArrowheads="1"/>
          </p:cNvSpPr>
          <p:nvPr/>
        </p:nvSpPr>
        <p:spPr bwMode="auto">
          <a:xfrm>
            <a:off x="4921250" y="914400"/>
            <a:ext cx="1555750" cy="584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FF"/>
                </a:solidFill>
                <a:effectLst/>
                <a:hlinkClick r:id="rId8" action="ppaction://hlinksldjump"/>
              </a:rPr>
              <a:t>$100</a:t>
            </a:r>
            <a:endParaRPr lang="en-US" sz="5400" b="1" dirty="0">
              <a:solidFill>
                <a:srgbClr val="FFFFFF"/>
              </a:solidFill>
              <a:effectLst/>
            </a:endParaRPr>
          </a:p>
          <a:p>
            <a:endParaRPr lang="en-US" sz="5400" b="1" dirty="0">
              <a:solidFill>
                <a:srgbClr val="FFFFFF"/>
              </a:solidFill>
              <a:effectLst/>
            </a:endParaRPr>
          </a:p>
          <a:p>
            <a:r>
              <a:rPr lang="en-US" sz="5400" b="1" dirty="0">
                <a:solidFill>
                  <a:srgbClr val="FFFFFF"/>
                </a:solidFill>
                <a:effectLst/>
                <a:hlinkClick r:id="rId9" action="ppaction://hlinksldjump"/>
              </a:rPr>
              <a:t>$200</a:t>
            </a:r>
            <a:endParaRPr lang="en-US" sz="5400" b="1" dirty="0">
              <a:solidFill>
                <a:srgbClr val="FFFFFF"/>
              </a:solidFill>
              <a:effectLst/>
            </a:endParaRPr>
          </a:p>
          <a:p>
            <a:endParaRPr lang="en-US" sz="5400" b="1" dirty="0">
              <a:solidFill>
                <a:srgbClr val="FFFFFF"/>
              </a:solidFill>
              <a:effectLst/>
            </a:endParaRPr>
          </a:p>
          <a:p>
            <a:r>
              <a:rPr lang="en-US" sz="5400" b="1" dirty="0">
                <a:solidFill>
                  <a:srgbClr val="FFFFFF"/>
                </a:solidFill>
                <a:effectLst/>
                <a:hlinkClick r:id="rId10" action="ppaction://hlinksldjump"/>
              </a:rPr>
              <a:t>$300</a:t>
            </a:r>
            <a:endParaRPr lang="en-US" sz="5400" b="1" dirty="0">
              <a:solidFill>
                <a:srgbClr val="FFFFFF"/>
              </a:solidFill>
              <a:effectLst/>
            </a:endParaRPr>
          </a:p>
          <a:p>
            <a:endParaRPr lang="en-US" sz="5400" b="1" dirty="0">
              <a:solidFill>
                <a:srgbClr val="FFFFFF"/>
              </a:solidFill>
              <a:effectLst/>
            </a:endParaRPr>
          </a:p>
          <a:p>
            <a:r>
              <a:rPr lang="en-US" sz="5400" b="1" dirty="0">
                <a:solidFill>
                  <a:srgbClr val="FFFFFF"/>
                </a:solidFill>
                <a:effectLst/>
                <a:hlinkClick r:id="rId11" action="ppaction://hlinksldjump"/>
              </a:rPr>
              <a:t>$400</a:t>
            </a:r>
            <a:endParaRPr lang="en-US" sz="54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89150" name="Text Box 62"/>
          <p:cNvSpPr txBox="1">
            <a:spLocks noChangeArrowheads="1"/>
          </p:cNvSpPr>
          <p:nvPr/>
        </p:nvSpPr>
        <p:spPr bwMode="auto">
          <a:xfrm>
            <a:off x="7315200" y="914400"/>
            <a:ext cx="1555750" cy="584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/>
                <a:hlinkClick r:id="rId12" action="ppaction://hlinksldjump"/>
              </a:rPr>
              <a:t>$100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3" action="ppaction://hlinksldjump"/>
              </a:rPr>
              <a:t>$200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4" action="ppaction://hlinksldjump"/>
              </a:rPr>
              <a:t>$300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5" action="ppaction://hlinksldjump"/>
              </a:rPr>
              <a:t>$400</a:t>
            </a:r>
            <a:endParaRPr lang="en-US" sz="5400" b="1">
              <a:solidFill>
                <a:srgbClr val="FFFFFF"/>
              </a:solidFill>
              <a:effectLst/>
            </a:endParaRPr>
          </a:p>
        </p:txBody>
      </p:sp>
      <p:sp>
        <p:nvSpPr>
          <p:cNvPr id="89151" name="Rectangle 63"/>
          <p:cNvSpPr>
            <a:spLocks noChangeArrowheads="1"/>
          </p:cNvSpPr>
          <p:nvPr/>
        </p:nvSpPr>
        <p:spPr bwMode="auto">
          <a:xfrm>
            <a:off x="2438400" y="8382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2" name="Rectangle 64"/>
          <p:cNvSpPr>
            <a:spLocks noChangeArrowheads="1"/>
          </p:cNvSpPr>
          <p:nvPr/>
        </p:nvSpPr>
        <p:spPr bwMode="auto">
          <a:xfrm>
            <a:off x="2438400" y="24384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3" name="Rectangle 65"/>
          <p:cNvSpPr>
            <a:spLocks noChangeArrowheads="1"/>
          </p:cNvSpPr>
          <p:nvPr/>
        </p:nvSpPr>
        <p:spPr bwMode="auto">
          <a:xfrm>
            <a:off x="2438400" y="41148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4" name="Rectangle 66"/>
          <p:cNvSpPr>
            <a:spLocks noChangeArrowheads="1"/>
          </p:cNvSpPr>
          <p:nvPr/>
        </p:nvSpPr>
        <p:spPr bwMode="auto">
          <a:xfrm>
            <a:off x="2438400" y="57150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5" name="Rectangle 67"/>
          <p:cNvSpPr>
            <a:spLocks noChangeArrowheads="1"/>
          </p:cNvSpPr>
          <p:nvPr/>
        </p:nvSpPr>
        <p:spPr bwMode="auto">
          <a:xfrm>
            <a:off x="4800600" y="8382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6" name="Rectangle 68"/>
          <p:cNvSpPr>
            <a:spLocks noChangeArrowheads="1"/>
          </p:cNvSpPr>
          <p:nvPr/>
        </p:nvSpPr>
        <p:spPr bwMode="auto">
          <a:xfrm>
            <a:off x="4800600" y="24384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7" name="Rectangle 69"/>
          <p:cNvSpPr>
            <a:spLocks noChangeArrowheads="1"/>
          </p:cNvSpPr>
          <p:nvPr/>
        </p:nvSpPr>
        <p:spPr bwMode="auto">
          <a:xfrm>
            <a:off x="4800600" y="41148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8" name="Rectangle 70"/>
          <p:cNvSpPr>
            <a:spLocks noChangeArrowheads="1"/>
          </p:cNvSpPr>
          <p:nvPr/>
        </p:nvSpPr>
        <p:spPr bwMode="auto">
          <a:xfrm>
            <a:off x="4800600" y="57150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59" name="Rectangle 71"/>
          <p:cNvSpPr>
            <a:spLocks noChangeArrowheads="1"/>
          </p:cNvSpPr>
          <p:nvPr/>
        </p:nvSpPr>
        <p:spPr bwMode="auto">
          <a:xfrm>
            <a:off x="7162800" y="8382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60" name="Rectangle 72"/>
          <p:cNvSpPr>
            <a:spLocks noChangeArrowheads="1"/>
          </p:cNvSpPr>
          <p:nvPr/>
        </p:nvSpPr>
        <p:spPr bwMode="auto">
          <a:xfrm>
            <a:off x="7162800" y="24384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61" name="Rectangle 73"/>
          <p:cNvSpPr>
            <a:spLocks noChangeArrowheads="1"/>
          </p:cNvSpPr>
          <p:nvPr/>
        </p:nvSpPr>
        <p:spPr bwMode="auto">
          <a:xfrm>
            <a:off x="7162800" y="41148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62" name="Rectangle 74"/>
          <p:cNvSpPr>
            <a:spLocks noChangeArrowheads="1"/>
          </p:cNvSpPr>
          <p:nvPr/>
        </p:nvSpPr>
        <p:spPr bwMode="auto">
          <a:xfrm>
            <a:off x="7162800" y="5715000"/>
            <a:ext cx="1828800" cy="990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9163" name="Picture 75" descr="jeop title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14800" y="0"/>
            <a:ext cx="990600" cy="315913"/>
          </a:xfrm>
          <a:prstGeom prst="rect">
            <a:avLst/>
          </a:prstGeom>
          <a:noFill/>
        </p:spPr>
      </p:pic>
      <p:sp>
        <p:nvSpPr>
          <p:cNvPr id="89148" name="Text Box 60"/>
          <p:cNvSpPr txBox="1">
            <a:spLocks noChangeArrowheads="1"/>
          </p:cNvSpPr>
          <p:nvPr/>
        </p:nvSpPr>
        <p:spPr bwMode="auto">
          <a:xfrm>
            <a:off x="2590800" y="914400"/>
            <a:ext cx="1800493" cy="5909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dirty="0" smtClean="0">
                <a:ln w="24500" cmpd="dbl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18" action="ppaction://hlinksldjump"/>
              </a:rPr>
              <a:t>100</a:t>
            </a:r>
            <a:endParaRPr lang="en-US" sz="5400" b="1" dirty="0" smtClean="0">
              <a:ln w="24500" cmpd="dbl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9" action="ppaction://hlinksldjump"/>
              </a:rPr>
              <a:t>$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9" action="ppaction://hlinksldjump"/>
              </a:rPr>
              <a:t>200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0" action="ppaction://hlinksldjump"/>
              </a:rPr>
              <a:t>$300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1" action="ppaction://hlinksldjump"/>
              </a:rPr>
              <a:t>$400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zoom/>
    <p:sndAc>
      <p:stSnd>
        <p:snd r:embed="rId3" name="applaus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9142413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are ADA and Section 504?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9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Anti-Discrimination Laws </a:t>
            </a:r>
            <a:endParaRPr lang="en-US" sz="9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5588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verbal communication?</a:t>
            </a:r>
            <a:b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an example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8610600" cy="1828800"/>
          </a:xfrm>
          <a:noFill/>
          <a:ln/>
        </p:spPr>
        <p:txBody>
          <a:bodyPr/>
          <a:lstStyle/>
          <a:p>
            <a:r>
              <a:rPr lang="en-US" sz="1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Spoken words</a:t>
            </a:r>
            <a:endParaRPr lang="en-US" sz="1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8660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663" name="AutoShape 7" descr="photos of brandy chastain, click on image to visit CelebrityWonder.com: now with 200,000 photos!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98665" name="AutoShape 9" descr="photos of brandy chastain, click on image to visit CelebrityWonder.com: now with 200,000 photos!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5344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nonverbal communication?</a:t>
            </a:r>
            <a:b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an example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305800" cy="1828800"/>
          </a:xfrm>
          <a:noFill/>
          <a:ln/>
        </p:spPr>
        <p:txBody>
          <a:bodyPr/>
          <a:lstStyle/>
          <a:p>
            <a:r>
              <a:rPr lang="en-US" sz="1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Body Language </a:t>
            </a:r>
            <a:endParaRPr lang="en-US" sz="1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1732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5943600"/>
          </a:xfrm>
          <a:noFill/>
          <a:ln/>
        </p:spPr>
        <p:txBody>
          <a:bodyPr/>
          <a:lstStyle/>
          <a:p>
            <a:r>
              <a:rPr lang="en-US" sz="7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self-awareness?</a:t>
            </a:r>
            <a:endParaRPr lang="en-US" sz="7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4582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two examples of good communication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endParaRPr lang="en-US" sz="1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04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4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83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705475"/>
            <a:ext cx="1828800" cy="10001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2667000"/>
            <a:ext cx="891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8000" b="1">
                <a:solidFill>
                  <a:srgbClr val="FFFFFF"/>
                </a:solidFill>
                <a:effectLst/>
                <a:latin typeface="Boulder" pitchFamily="2" charset="0"/>
              </a:rPr>
              <a:t>How much are you and your team willing to risk?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JEOPDD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  <p:bldP spid="225285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38400"/>
            <a:ext cx="8686800" cy="1828800"/>
          </a:xfrm>
          <a:noFill/>
          <a:ln/>
        </p:spPr>
        <p:txBody>
          <a:bodyPr/>
          <a:lstStyle/>
          <a:p>
            <a:r>
              <a:rPr lang="en-US" sz="7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two examples of poor communication</a:t>
            </a:r>
            <a:endParaRPr lang="en-US" sz="7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endParaRPr lang="en-US" sz="1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7876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9" name="Picture 9" descr="800_wallpaper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7086600" cy="1828800"/>
          </a:xfrm>
          <a:noFill/>
          <a:ln/>
        </p:spPr>
        <p:txBody>
          <a:bodyPr/>
          <a:lstStyle/>
          <a:p>
            <a:r>
              <a:rPr lang="en-US" sz="1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" pitchFamily="2" charset="0"/>
              </a:rPr>
              <a:t>Final </a:t>
            </a:r>
            <a:br>
              <a:rPr lang="en-US" sz="1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" pitchFamily="2" charset="0"/>
              </a:rPr>
            </a:br>
            <a:r>
              <a:rPr lang="en-US" sz="1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" pitchFamily="2" charset="0"/>
              </a:rPr>
              <a:t>Jeopardy </a:t>
            </a:r>
            <a:endParaRPr lang="en-US" sz="8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90" name="Picture 10" descr="800_wallpaper_01"/>
          <p:cNvPicPr>
            <a:picLocks noChangeAspect="1" noChangeArrowheads="1"/>
          </p:cNvPicPr>
          <p:nvPr/>
        </p:nvPicPr>
        <p:blipFill>
          <a:blip r:embed="rId3" cstate="print"/>
          <a:srcRect l="29167" t="77777" r="35834" b="10001"/>
          <a:stretch>
            <a:fillRect/>
          </a:stretch>
        </p:blipFill>
        <p:spPr bwMode="auto">
          <a:xfrm>
            <a:off x="2667000" y="5791200"/>
            <a:ext cx="3200400" cy="838200"/>
          </a:xfrm>
          <a:prstGeom prst="rect">
            <a:avLst/>
          </a:prstGeom>
          <a:noFill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5699125"/>
            <a:ext cx="86106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You’ll have 60 seconds</a:t>
            </a:r>
          </a:p>
        </p:txBody>
      </p:sp>
    </p:spTree>
  </p:cSld>
  <p:clrMapOvr>
    <a:masterClrMapping/>
  </p:clrMapOvr>
  <p:transition xmlns:p14="http://schemas.microsoft.com/office/powerpoint/2010/main" advClick="0" advTm="3000">
    <p:sndAc>
      <p:stSnd>
        <p:snd r:embed="rId2" name="jeop final bong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 cstate="print"/>
          <a:srcRect t="19191" r="88136" b="49670"/>
          <a:stretch>
            <a:fillRect/>
          </a:stretch>
        </p:blipFill>
        <p:spPr bwMode="auto">
          <a:xfrm>
            <a:off x="5410200" y="1143000"/>
            <a:ext cx="990600" cy="210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 cstate="print"/>
          <a:srcRect t="19191" r="88136" b="49670"/>
          <a:stretch>
            <a:fillRect/>
          </a:stretch>
        </p:blipFill>
        <p:spPr bwMode="auto">
          <a:xfrm>
            <a:off x="6324600" y="1143000"/>
            <a:ext cx="1066800" cy="210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 cstate="print"/>
          <a:srcRect t="19191" r="88136" b="49670"/>
          <a:stretch>
            <a:fillRect/>
          </a:stretch>
        </p:blipFill>
        <p:spPr bwMode="auto">
          <a:xfrm>
            <a:off x="7162800" y="1143000"/>
            <a:ext cx="1295400" cy="210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4" cstate="print"/>
          <a:srcRect t="19191" r="88136" b="66133"/>
          <a:stretch>
            <a:fillRect/>
          </a:stretch>
        </p:blipFill>
        <p:spPr bwMode="auto">
          <a:xfrm>
            <a:off x="5334000" y="1143000"/>
            <a:ext cx="9144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1079" name="Rectangle 7"/>
          <p:cNvSpPr>
            <a:spLocks noGrp="1" noChangeArrowheads="1"/>
          </p:cNvSpPr>
          <p:nvPr>
            <p:ph type="title"/>
          </p:nvPr>
        </p:nvSpPr>
        <p:spPr>
          <a:xfrm>
            <a:off x="5181600" y="1143000"/>
            <a:ext cx="3429000" cy="2057400"/>
          </a:xfrm>
          <a:noFill/>
          <a:ln/>
        </p:spPr>
        <p:txBody>
          <a:bodyPr/>
          <a:lstStyle/>
          <a:p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Famous People</a:t>
            </a:r>
            <a:endParaRPr lang="en-US" sz="6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V="1">
            <a:off x="5334000" y="1066800"/>
            <a:ext cx="0" cy="1143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4556125" y="5759450"/>
            <a:ext cx="44894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your wagers now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2" name="FINALJEP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 final 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ME!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30000">
    <p:cover dir="u"/>
    <p:sndAc>
      <p:stSnd loop="1">
        <p:snd r:embed="rId2" name="thinkthe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23622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10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Knowing about yourself</a:t>
            </a:r>
            <a:endParaRPr lang="en-US" sz="10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4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3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724400"/>
            <a:ext cx="8001000" cy="1828800"/>
          </a:xfrm>
          <a:solidFill>
            <a:schemeClr val="tx2"/>
          </a:solidFill>
          <a:ln w="76200" cap="flat">
            <a:solidFill>
              <a:srgbClr val="660066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969696"/>
                  </a:outerShdw>
                </a:effectLst>
              </a:rPr>
              <a:t>What is the purpose of this curriculum?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969696"/>
                </a:outerShdw>
              </a:effectLst>
            </a:endParaRP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 cstate="print"/>
          <a:srcRect t="19191" r="88136" b="49670"/>
          <a:stretch>
            <a:fillRect/>
          </a:stretch>
        </p:blipFill>
        <p:spPr bwMode="auto">
          <a:xfrm>
            <a:off x="762000" y="1479550"/>
            <a:ext cx="2286000" cy="179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2286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DDDDDD"/>
                </a:solidFill>
                <a:effectLst/>
                <a:latin typeface="Impact" pitchFamily="34" charset="0"/>
              </a:rPr>
              <a:t>The ME!</a:t>
            </a:r>
            <a:endParaRPr lang="en-US" sz="4000" dirty="0">
              <a:solidFill>
                <a:srgbClr val="DDDDDD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934200" cy="2209800"/>
          </a:xfrm>
          <a:gradFill rotWithShape="0">
            <a:gsLst>
              <a:gs pos="0">
                <a:srgbClr val="660066"/>
              </a:gs>
              <a:gs pos="100000">
                <a:srgbClr val="66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r>
              <a:rPr lang="en-US" sz="4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Now, lets see your answers starting with the last place team…</a:t>
            </a:r>
          </a:p>
        </p:txBody>
      </p:sp>
      <p:pic>
        <p:nvPicPr>
          <p:cNvPr id="74760" name="goodbye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4" name="drumroll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4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6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858000"/>
          </a:xfrm>
          <a:noFill/>
          <a:ln/>
        </p:spPr>
        <p:txBody>
          <a:bodyPr/>
          <a:lstStyle/>
          <a:p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definition of self-advocacy? Why is it important?</a:t>
            </a:r>
            <a:endParaRPr 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10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Standing up for yourself</a:t>
            </a:r>
            <a:endParaRPr lang="en-US" sz="10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6" name="Picture 4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3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63246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prejudice?</a:t>
            </a:r>
            <a:endParaRPr lang="en-US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8610600" cy="1828800"/>
          </a:xfrm>
          <a:noFill/>
          <a:ln/>
        </p:spPr>
        <p:txBody>
          <a:bodyPr/>
          <a:lstStyle/>
          <a:p>
            <a:r>
              <a:rPr lang="en-US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Attitudes or beliefs people have towards other people without facts about those people.   </a:t>
            </a:r>
            <a:endParaRPr lang="en-US" sz="6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8" name="Picture 4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3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/>
          </p:cNvGraphicFramePr>
          <p:nvPr/>
        </p:nvGraphicFramePr>
        <p:xfrm>
          <a:off x="0" y="0"/>
          <a:ext cx="9142413" cy="615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 Image" r:id="rId3" imgW="6181332" imgH="4162409" progId="PBrush">
                  <p:embed/>
                </p:oleObj>
              </mc:Choice>
              <mc:Fallback>
                <p:oleObj name="Bitmap Image" r:id="rId3" imgW="6181332" imgH="4162409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15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400800"/>
          </a:xfrm>
          <a:noFill/>
          <a:ln/>
        </p:spPr>
        <p:txBody>
          <a:bodyPr/>
          <a:lstStyle/>
          <a:p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a barrier?</a:t>
            </a:r>
            <a:b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 an example</a:t>
            </a:r>
            <a:endParaRPr 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10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Something that holds you back</a:t>
            </a:r>
            <a:endParaRPr lang="en-US" sz="10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0" name="Picture 4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3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38400"/>
            <a:ext cx="8763000" cy="1828800"/>
          </a:xfrm>
          <a:noFill/>
          <a:ln/>
        </p:spPr>
        <p:txBody>
          <a:bodyPr/>
          <a:lstStyle/>
          <a:p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are rights? Give an example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38400"/>
            <a:ext cx="7239000" cy="1828800"/>
          </a:xfrm>
          <a:noFill/>
          <a:ln/>
        </p:spPr>
        <p:txBody>
          <a:bodyPr/>
          <a:lstStyle/>
          <a:p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Things given to you by law</a:t>
            </a:r>
            <a:b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Ex: Speech, education</a:t>
            </a:r>
            <a:endParaRPr 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6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38400"/>
            <a:ext cx="8458200" cy="1828800"/>
          </a:xfrm>
          <a:noFill/>
          <a:ln/>
        </p:spPr>
        <p:txBody>
          <a:bodyPr/>
          <a:lstStyle/>
          <a:p>
            <a:r>
              <a:rPr lang="en-US" sz="7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right does IDEA give you? </a:t>
            </a:r>
            <a:endParaRPr lang="en-US" sz="7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 to special education </a:t>
            </a:r>
            <a:endParaRPr lang="en-US" sz="9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2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38400"/>
            <a:ext cx="9067800" cy="1828800"/>
          </a:xfrm>
          <a:noFill/>
          <a:ln/>
        </p:spPr>
        <p:txBody>
          <a:bodyPr/>
          <a:lstStyle/>
          <a:p>
            <a:r>
              <a:rPr lang="en-US" sz="7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has a legal right to accommodations? Who has a legal right to modifications?</a:t>
            </a:r>
            <a:endParaRPr lang="en-US" sz="7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4953000" cy="3505200"/>
          </a:xfrm>
        </p:spPr>
        <p:txBody>
          <a:bodyPr/>
          <a:lstStyle/>
          <a:p>
            <a:r>
              <a:rPr lang="en-US" sz="7200">
                <a:latin typeface="Impact" pitchFamily="34" charset="0"/>
              </a:rPr>
              <a:t>Here is your host…</a:t>
            </a:r>
            <a:br>
              <a:rPr lang="en-US" sz="7200">
                <a:latin typeface="Impact" pitchFamily="34" charset="0"/>
              </a:rPr>
            </a:br>
            <a:r>
              <a:rPr lang="en-US" sz="7200">
                <a:latin typeface="Impact" pitchFamily="34" charset="0"/>
              </a:rPr>
              <a:t>Mr. Strong</a:t>
            </a:r>
          </a:p>
        </p:txBody>
      </p:sp>
      <p:pic>
        <p:nvPicPr>
          <p:cNvPr id="240643" name="trebek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375" y="0"/>
            <a:ext cx="3984625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4" name="jeop host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0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064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0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0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64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K-12 and College Students</a:t>
            </a:r>
            <a:b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K-12 Students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4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38400"/>
            <a:ext cx="8534400" cy="1828800"/>
          </a:xfrm>
          <a:noFill/>
          <a:ln/>
        </p:spPr>
        <p:txBody>
          <a:bodyPr/>
          <a:lstStyle/>
          <a:p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does  Child Find say?</a:t>
            </a:r>
            <a:endParaRPr lang="en-US" sz="7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K-12 schools are responsible for identifying students with disabilities. 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8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8610600" cy="18288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E P </a:t>
            </a:r>
            <a:endParaRPr lang="en-US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19400"/>
            <a:ext cx="8915400" cy="1828800"/>
          </a:xfrm>
          <a:noFill/>
          <a:ln/>
        </p:spPr>
        <p:txBody>
          <a:bodyPr/>
          <a:lstStyle/>
          <a:p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 </a:t>
            </a:r>
            <a:b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</a:t>
            </a:r>
            <a:b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 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7348" name="Picture 4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IDEA </a:t>
            </a:r>
            <a:endParaRPr lang="en-US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81200"/>
            <a:ext cx="8610600" cy="18288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9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420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52600" y="1143000"/>
            <a:ext cx="6248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Bullets1" pitchFamily="34" charset="2"/>
              <a:buNone/>
            </a:pPr>
            <a:r>
              <a:rPr lang="en-US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(with) </a:t>
            </a:r>
          </a:p>
          <a:p>
            <a:pPr algn="ctr">
              <a:buFont typeface="Bullets1" pitchFamily="34" charset="2"/>
              <a:buNone/>
            </a:pPr>
            <a:r>
              <a:rPr lang="en-US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Disabilities </a:t>
            </a:r>
          </a:p>
          <a:p>
            <a:pPr algn="ctr">
              <a:buFont typeface="Bullets1" pitchFamily="34" charset="2"/>
              <a:buNone/>
            </a:pPr>
            <a:r>
              <a:rPr lang="en-US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 </a:t>
            </a:r>
          </a:p>
          <a:p>
            <a:pPr algn="ctr">
              <a:buFont typeface="Bullets1" pitchFamily="34" charset="2"/>
              <a:buNone/>
            </a:pPr>
            <a:r>
              <a:rPr lang="en-US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 </a:t>
            </a:r>
            <a:endParaRPr lang="en-US" sz="6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Treb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1750"/>
            <a:ext cx="8686800" cy="6826250"/>
          </a:xfrm>
          <a:prstGeom prst="rect">
            <a:avLst/>
          </a:prstGeom>
          <a:noFill/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657600" y="381000"/>
            <a:ext cx="2819400" cy="1828800"/>
          </a:xfrm>
          <a:prstGeom prst="flowChartPreparation">
            <a:avLst/>
          </a:prstGeom>
          <a:solidFill>
            <a:srgbClr val="0066C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FFFF"/>
                </a:solidFill>
                <a:effectLst/>
                <a:latin typeface="Impact" pitchFamily="34" charset="0"/>
              </a:rPr>
              <a:t>Now here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105400" y="2362200"/>
            <a:ext cx="3657600" cy="2514600"/>
          </a:xfrm>
          <a:prstGeom prst="flowChartPreparation">
            <a:avLst/>
          </a:prstGeom>
          <a:solidFill>
            <a:srgbClr val="0066C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FFFF"/>
                </a:solidFill>
                <a:effectLst/>
                <a:latin typeface="Impact" pitchFamily="34" charset="0"/>
              </a:rPr>
              <a:t>Are the </a:t>
            </a:r>
          </a:p>
          <a:p>
            <a:pPr algn="ctr"/>
            <a:r>
              <a:rPr lang="en-US" sz="5400">
                <a:solidFill>
                  <a:srgbClr val="FFFFFF"/>
                </a:solidFill>
                <a:effectLst/>
                <a:latin typeface="Impact" pitchFamily="34" charset="0"/>
              </a:rPr>
              <a:t>directions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4495800" y="4953000"/>
            <a:ext cx="1676400" cy="1371600"/>
          </a:xfrm>
          <a:prstGeom prst="octagon">
            <a:avLst>
              <a:gd name="adj" fmla="val 29287"/>
            </a:avLst>
          </a:prstGeom>
          <a:solidFill>
            <a:srgbClr val="0066C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FAPE</a:t>
            </a:r>
            <a:endParaRPr lang="en-US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590800"/>
          </a:xfrm>
          <a:noFill/>
          <a:ln/>
        </p:spPr>
        <p:txBody>
          <a:bodyPr/>
          <a:lstStyle/>
          <a:p>
            <a:pPr algn="ctr">
              <a:buFont typeface="Bullets1" pitchFamily="34" charset="2"/>
              <a:buNone/>
            </a:pPr>
            <a: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 </a:t>
            </a:r>
            <a:b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Appropriate </a:t>
            </a:r>
            <a:b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 </a:t>
            </a:r>
            <a:b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</a:t>
            </a:r>
            <a:endParaRPr 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2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100" y="2324100"/>
            <a:ext cx="20955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$200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100" y="800100"/>
            <a:ext cx="20955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$100</a:t>
            </a:r>
          </a:p>
        </p:txBody>
      </p:sp>
      <p:sp>
        <p:nvSpPr>
          <p:cNvPr id="66564" name="Rectangl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8100" y="3924300"/>
            <a:ext cx="20193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$300</a:t>
            </a:r>
          </a:p>
        </p:txBody>
      </p:sp>
      <p:sp>
        <p:nvSpPr>
          <p:cNvPr id="66565" name="Rectangle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8100" y="5522913"/>
            <a:ext cx="20193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$400</a:t>
            </a:r>
          </a:p>
        </p:txBody>
      </p:sp>
      <p:sp>
        <p:nvSpPr>
          <p:cNvPr id="66566" name="Rectangl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476500" y="2324100"/>
            <a:ext cx="19050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$200</a:t>
            </a:r>
          </a:p>
        </p:txBody>
      </p:sp>
      <p:sp>
        <p:nvSpPr>
          <p:cNvPr id="66567" name="Rectangle 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476500" y="800100"/>
            <a:ext cx="19431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$100</a:t>
            </a:r>
          </a:p>
        </p:txBody>
      </p:sp>
      <p:sp>
        <p:nvSpPr>
          <p:cNvPr id="66568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476500" y="3924300"/>
            <a:ext cx="19050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$300</a:t>
            </a:r>
          </a:p>
        </p:txBody>
      </p:sp>
      <p:sp>
        <p:nvSpPr>
          <p:cNvPr id="66569" name="Rectangle 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476500" y="5522913"/>
            <a:ext cx="20193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$400</a:t>
            </a:r>
          </a:p>
        </p:txBody>
      </p:sp>
      <p:sp>
        <p:nvSpPr>
          <p:cNvPr id="66570" name="Rectangle 1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14900" y="2324100"/>
            <a:ext cx="20955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$200</a:t>
            </a:r>
          </a:p>
        </p:txBody>
      </p:sp>
      <p:sp>
        <p:nvSpPr>
          <p:cNvPr id="66571" name="Rectangle 1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14900" y="800100"/>
            <a:ext cx="20193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$100</a:t>
            </a:r>
          </a:p>
        </p:txBody>
      </p:sp>
      <p:sp>
        <p:nvSpPr>
          <p:cNvPr id="66572" name="Rectangle 1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14900" y="3924300"/>
            <a:ext cx="20193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$300</a:t>
            </a:r>
          </a:p>
        </p:txBody>
      </p:sp>
      <p:sp>
        <p:nvSpPr>
          <p:cNvPr id="66573" name="Rectangle 1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14900" y="5522913"/>
            <a:ext cx="19050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$4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7162800" y="2324100"/>
            <a:ext cx="1941513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$200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7086600" y="838200"/>
            <a:ext cx="2057400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$100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7086600" y="3924300"/>
            <a:ext cx="2017713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$300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7086600" y="5522913"/>
            <a:ext cx="2017713" cy="1219200"/>
          </a:xfrm>
          <a:prstGeom prst="rect">
            <a:avLst/>
          </a:prstGeom>
          <a:solidFill>
            <a:srgbClr val="000066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$400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34925" y="111125"/>
            <a:ext cx="1997075" cy="508000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endParaRPr lang="en-US" b="1">
              <a:solidFill>
                <a:srgbClr val="FFFFFF"/>
              </a:solidFill>
              <a:effectLst/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2473325" y="111125"/>
            <a:ext cx="1997075" cy="508000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endParaRPr lang="en-US" b="1">
              <a:solidFill>
                <a:srgbClr val="FFFFFF"/>
              </a:solidFill>
              <a:effectLst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4835525" y="111125"/>
            <a:ext cx="1997075" cy="508000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endParaRPr lang="en-US" b="1">
              <a:solidFill>
                <a:srgbClr val="FFFFFF"/>
              </a:solidFill>
              <a:effectLst/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7119938" y="111125"/>
            <a:ext cx="1997075" cy="508000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endParaRPr lang="en-US" b="1">
              <a:solidFill>
                <a:srgbClr val="FFFFFF"/>
              </a:solidFill>
              <a:effectLst/>
            </a:endParaRPr>
          </a:p>
        </p:txBody>
      </p:sp>
      <p:sp>
        <p:nvSpPr>
          <p:cNvPr id="66582" name="Oval 2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78350" y="6350"/>
            <a:ext cx="215900" cy="2159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6583" name="Picture 23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38713" y="5562600"/>
            <a:ext cx="1831975" cy="11525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76200" y="2819400"/>
            <a:ext cx="891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8000" b="1">
                <a:solidFill>
                  <a:srgbClr val="FFFFFF"/>
                </a:solidFill>
                <a:effectLst/>
                <a:latin typeface="Boulder" pitchFamily="2" charset="0"/>
              </a:rPr>
              <a:t>Bet how much you are willing to risk</a:t>
            </a:r>
          </a:p>
        </p:txBody>
      </p:sp>
      <p:pic>
        <p:nvPicPr>
          <p:cNvPr id="66592" name="daily doubl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86600" y="0"/>
            <a:ext cx="2057400" cy="2209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ndAc>
      <p:stSnd>
        <p:snd r:embed="rId4" name="JEOPDD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00" fill="hold"/>
                                        <p:tgtEl>
                                          <p:spTgt spid="66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92"/>
                </p:tgtEl>
              </p:cMediaNode>
            </p:video>
          </p:childTnLst>
        </p:cTn>
      </p:par>
    </p:tnLst>
    <p:bldLst>
      <p:bldP spid="66589" grpId="0" animBg="1"/>
      <p:bldP spid="6658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2413" cy="1828800"/>
          </a:xfrm>
          <a:noFill/>
          <a:ln/>
        </p:spPr>
        <p:txBody>
          <a:bodyPr/>
          <a:lstStyle/>
          <a:p>
            <a:r>
              <a:rPr lang="en-US" sz="7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7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1" y="2286000"/>
            <a:ext cx="4267200" cy="1447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SHARE</a:t>
            </a:r>
            <a:endParaRPr lang="en-US" sz="8800" dirty="0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 up Straight </a:t>
            </a:r>
            <a:b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a nice Tone </a:t>
            </a:r>
            <a:b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 your Thinking</a:t>
            </a:r>
            <a:b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Relax </a:t>
            </a:r>
            <a:b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 Contact </a:t>
            </a:r>
            <a:endParaRPr lang="en-US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9636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382000" cy="18288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purpose of an IEP meeting? </a:t>
            </a:r>
            <a:endParaRPr lang="en-US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Answers Vary</a:t>
            </a:r>
            <a:endParaRPr 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60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067800" cy="1143000"/>
          </a:xfrm>
          <a:noFill/>
          <a:ln/>
        </p:spPr>
        <p:txBody>
          <a:bodyPr/>
          <a:lstStyle/>
          <a:p>
            <a:r>
              <a:rPr lang="en-US" sz="10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 are the categories...</a:t>
            </a:r>
          </a:p>
        </p:txBody>
      </p:sp>
    </p:spTree>
  </p:cSld>
  <p:clrMapOvr>
    <a:masterClrMapping/>
  </p:clrMapOvr>
  <p:transition xmlns:p14="http://schemas.microsoft.com/office/powerpoint/2010/main">
    <p:cover dir="u"/>
    <p:sndAc>
      <p:stSnd>
        <p:snd r:embed="rId3" name="boardfill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229600" cy="1828800"/>
          </a:xfrm>
          <a:noFill/>
          <a:ln/>
        </p:spPr>
        <p:txBody>
          <a:bodyPr/>
          <a:lstStyle/>
          <a:p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on the IEP do you find specific information about your levels?</a:t>
            </a:r>
            <a:b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Goals and Objectives </a:t>
            </a:r>
            <a:b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 Levels of Educational Performance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8" name="AutoShape 4" descr="a_picabo_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7110" name="AutoShape 6" descr="a_picabo_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 Levels of Performance </a:t>
            </a:r>
            <a:endParaRPr lang="en-US" sz="9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8132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8915400" cy="1828800"/>
          </a:xfrm>
          <a:noFill/>
          <a:ln/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not included in your IEP? </a:t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Goals and Objectives </a:t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Parent Concerns </a:t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Strengths </a:t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Concerns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Concerns</a:t>
            </a:r>
            <a:endParaRPr lang="en-US" sz="9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4" name="Picture 4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5344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Define: </a:t>
            </a:r>
            <a:b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Accommodation</a:t>
            </a:r>
            <a:b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Modification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Accommodation: Changes to how you do your work </a:t>
            </a:r>
            <a:b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Modification: </a:t>
            </a:r>
            <a:b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Changes to what work you do</a:t>
            </a:r>
            <a:endParaRPr 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6" name="Picture 4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</a:rPr>
              <a:t>Oops… click above to go back</a:t>
            </a: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63500"/>
            <a:ext cx="9015413" cy="6729413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0" cap="flat">
            <a:solidFill>
              <a:srgbClr val="0066CC"/>
            </a:solidFill>
          </a:ln>
        </p:spPr>
        <p:txBody>
          <a:bodyPr/>
          <a:lstStyle/>
          <a:p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SELF- ADVOCACY</a:t>
            </a:r>
            <a:b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 advTm="1500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25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7223" name="Picture 7" descr="800_wallpaper_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137224" name="Picture 8" descr="800_wallpaper_02"/>
            <p:cNvPicPr>
              <a:picLocks noChangeAspect="1" noChangeArrowheads="1"/>
            </p:cNvPicPr>
            <p:nvPr/>
          </p:nvPicPr>
          <p:blipFill>
            <a:blip r:embed="rId2" cstate="print"/>
            <a:srcRect l="32520" t="75520" r="43320" b="12160"/>
            <a:stretch>
              <a:fillRect/>
            </a:stretch>
          </p:blipFill>
          <p:spPr bwMode="auto">
            <a:xfrm>
              <a:off x="1968" y="3696"/>
              <a:ext cx="1776" cy="437"/>
            </a:xfrm>
            <a:prstGeom prst="rect">
              <a:avLst/>
            </a:prstGeom>
            <a:noFill/>
          </p:spPr>
        </p:pic>
      </p:grpSp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4648200" cy="4038600"/>
          </a:xfrm>
        </p:spPr>
        <p:txBody>
          <a:bodyPr/>
          <a:lstStyle/>
          <a:p>
            <a:r>
              <a:rPr lang="en-US" sz="8800" b="1">
                <a:solidFill>
                  <a:srgbClr val="0000FF"/>
                </a:solidFill>
                <a:latin typeface="Impact" pitchFamily="34" charset="0"/>
              </a:rPr>
              <a:t>Double Jeopardy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63500"/>
            <a:ext cx="9015413" cy="6729413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0" cap="flat">
            <a:solidFill>
              <a:srgbClr val="FFCC00"/>
            </a:solidFill>
          </a:ln>
        </p:spPr>
        <p:txBody>
          <a:bodyPr/>
          <a:lstStyle/>
          <a:p>
            <a:r>
              <a:rPr lang="en-US" sz="1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YOU! </a:t>
            </a:r>
            <a:endParaRPr lang="en-US" sz="12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 advTm="1500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63500"/>
            <a:ext cx="9015413" cy="6729413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0" cap="flat">
            <a:solidFill>
              <a:srgbClr val="FFCC00"/>
            </a:solidFill>
          </a:ln>
        </p:spPr>
        <p:txBody>
          <a:bodyPr/>
          <a:lstStyle/>
          <a:p>
            <a:r>
              <a:rPr lang="en-US" sz="1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IEP Meeting</a:t>
            </a:r>
            <a:endParaRPr lang="en-US" sz="12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 advTm="1500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63500"/>
            <a:ext cx="9015413" cy="6729413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0" cap="flat">
            <a:solidFill>
              <a:srgbClr val="FFCC00"/>
            </a:solidFill>
          </a:ln>
        </p:spPr>
        <p:txBody>
          <a:bodyPr/>
          <a:lstStyle/>
          <a:p>
            <a:r>
              <a:rPr lang="en-US" sz="1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LAWS/</a:t>
            </a:r>
            <a:br>
              <a:rPr lang="en-US" sz="1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 </a:t>
            </a:r>
            <a:endParaRPr lang="en-US" sz="12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 advTm="1500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63500"/>
            <a:ext cx="9015413" cy="6729413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0" cap="flat">
            <a:solidFill>
              <a:srgbClr val="FFCC00"/>
            </a:solidFill>
          </a:ln>
        </p:spPr>
        <p:txBody>
          <a:bodyPr/>
          <a:lstStyle/>
          <a:p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 </a:t>
            </a:r>
            <a:endParaRPr 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 advTm="1500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4925" y="254000"/>
            <a:ext cx="1997075" cy="462307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b="1" dirty="0" smtClean="0">
                <a:solidFill>
                  <a:srgbClr val="FFCC00"/>
                </a:solidFill>
                <a:effectLst/>
              </a:rPr>
              <a:t>YOU! </a:t>
            </a:r>
            <a:endParaRPr lang="en-US" b="1" dirty="0">
              <a:solidFill>
                <a:srgbClr val="FFCC00"/>
              </a:solidFill>
              <a:effectLst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286000" y="228600"/>
            <a:ext cx="1997075" cy="462307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b="1" dirty="0" smtClean="0">
                <a:solidFill>
                  <a:srgbClr val="FFCC00"/>
                </a:solidFill>
                <a:effectLst/>
              </a:rPr>
              <a:t>IEP Meeting</a:t>
            </a:r>
            <a:endParaRPr lang="en-US" b="1" dirty="0">
              <a:solidFill>
                <a:srgbClr val="FFCC00"/>
              </a:solidFill>
              <a:effectLst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4572000" y="228600"/>
            <a:ext cx="2174875" cy="462307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b="1" dirty="0" smtClean="0">
                <a:solidFill>
                  <a:srgbClr val="FFCC00"/>
                </a:solidFill>
                <a:effectLst/>
              </a:rPr>
              <a:t>Laws/History</a:t>
            </a:r>
            <a:endParaRPr lang="en-US" b="1" dirty="0">
              <a:solidFill>
                <a:srgbClr val="FFCC00"/>
              </a:solidFill>
              <a:effectLst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705600" y="304800"/>
            <a:ext cx="2438400" cy="400752"/>
          </a:xfrm>
          <a:prstGeom prst="rect">
            <a:avLst/>
          </a:prstGeom>
          <a:solidFill>
            <a:srgbClr val="000066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C00"/>
                </a:solidFill>
                <a:effectLst/>
              </a:rPr>
              <a:t>Communication</a:t>
            </a:r>
            <a:endParaRPr lang="en-US" sz="2000" b="1" dirty="0">
              <a:solidFill>
                <a:srgbClr val="FFCC00"/>
              </a:solidFill>
              <a:effectLst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73050" y="968375"/>
            <a:ext cx="1555750" cy="584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/>
                <a:hlinkClick r:id="rId4" action="ppaction://hlinksldjump"/>
              </a:rPr>
              <a:t>$200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5" action="ppaction://hlinksldjump"/>
              </a:rPr>
              <a:t>$400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6" action="ppaction://hlinksldjump"/>
              </a:rPr>
              <a:t>$600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7" action="ppaction://hlinksldjump"/>
              </a:rPr>
              <a:t>$800</a:t>
            </a:r>
            <a:endParaRPr lang="en-US" sz="5400" b="1">
              <a:solidFill>
                <a:srgbClr val="FFFFFF"/>
              </a:solidFill>
              <a:effectLst/>
            </a:endParaRP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28600" y="8382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228600" y="24384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28600" y="41148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228600" y="57150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2590800" y="914400"/>
            <a:ext cx="1555750" cy="584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/>
                <a:hlinkClick r:id="rId8" action="ppaction://hlinksldjump"/>
              </a:rPr>
              <a:t>$200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9" action="ppaction://hlinksldjump"/>
              </a:rPr>
              <a:t>$400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0" action="ppaction://hlinksldjump"/>
              </a:rPr>
              <a:t>$600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1" action="ppaction://hlinksldjump"/>
              </a:rPr>
              <a:t>$800</a:t>
            </a:r>
            <a:endParaRPr lang="en-US" sz="5400" b="1">
              <a:solidFill>
                <a:srgbClr val="FFFFFF"/>
              </a:solidFill>
              <a:effectLst/>
            </a:endParaRP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4921250" y="914400"/>
            <a:ext cx="1555750" cy="584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/>
                <a:hlinkClick r:id="rId12" action="ppaction://hlinksldjump"/>
              </a:rPr>
              <a:t>$200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3" action="ppaction://hlinksldjump"/>
              </a:rPr>
              <a:t>$400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4" action="ppaction://hlinksldjump"/>
              </a:rPr>
              <a:t>$600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5" action="ppaction://hlinksldjump"/>
              </a:rPr>
              <a:t>$800</a:t>
            </a:r>
            <a:endParaRPr lang="en-US" sz="5400" b="1">
              <a:solidFill>
                <a:srgbClr val="FFFFFF"/>
              </a:solidFill>
              <a:effectLst/>
            </a:endParaRP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7315200" y="914400"/>
            <a:ext cx="1555750" cy="584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effectLst/>
                <a:hlinkClick r:id="rId16" action="ppaction://hlinksldjump"/>
              </a:rPr>
              <a:t>$200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7" action="ppaction://hlinksldjump"/>
              </a:rPr>
              <a:t>$400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8" action="ppaction://hlinksldjump"/>
              </a:rPr>
              <a:t>$600</a:t>
            </a:r>
            <a:endParaRPr lang="en-US" sz="5400" b="1">
              <a:solidFill>
                <a:srgbClr val="FFFFFF"/>
              </a:solidFill>
              <a:effectLst/>
            </a:endParaRPr>
          </a:p>
          <a:p>
            <a:endParaRPr lang="en-US" sz="5400" b="1">
              <a:solidFill>
                <a:srgbClr val="FFFFFF"/>
              </a:solidFill>
              <a:effectLst/>
            </a:endParaRPr>
          </a:p>
          <a:p>
            <a:r>
              <a:rPr lang="en-US" sz="5400" b="1">
                <a:solidFill>
                  <a:srgbClr val="FFFFFF"/>
                </a:solidFill>
                <a:effectLst/>
                <a:hlinkClick r:id="rId19" action="ppaction://hlinksldjump"/>
              </a:rPr>
              <a:t>$800</a:t>
            </a:r>
            <a:endParaRPr lang="en-US" sz="5400" b="1">
              <a:solidFill>
                <a:srgbClr val="FFFFFF"/>
              </a:solidFill>
              <a:effectLst/>
            </a:endParaRP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2438400" y="8382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438400" y="24384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2438400" y="41148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2438400" y="57150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4800600" y="8382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4800600" y="24384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1"/>
          <p:cNvSpPr>
            <a:spLocks noChangeArrowheads="1"/>
          </p:cNvSpPr>
          <p:nvPr/>
        </p:nvSpPr>
        <p:spPr bwMode="auto">
          <a:xfrm>
            <a:off x="4800600" y="41148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2"/>
          <p:cNvSpPr>
            <a:spLocks noChangeArrowheads="1"/>
          </p:cNvSpPr>
          <p:nvPr/>
        </p:nvSpPr>
        <p:spPr bwMode="auto">
          <a:xfrm>
            <a:off x="4800600" y="57150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7162800" y="8382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7162800" y="24384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7162800" y="41148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Rectangle 26"/>
          <p:cNvSpPr>
            <a:spLocks noChangeArrowheads="1"/>
          </p:cNvSpPr>
          <p:nvPr/>
        </p:nvSpPr>
        <p:spPr bwMode="auto">
          <a:xfrm>
            <a:off x="7162800" y="5715000"/>
            <a:ext cx="1828800" cy="9906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5195" name="Picture 27" descr="jeop title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91000" y="0"/>
            <a:ext cx="914400" cy="292100"/>
          </a:xfrm>
          <a:prstGeom prst="rect">
            <a:avLst/>
          </a:prstGeom>
          <a:noFill/>
        </p:spPr>
      </p:pic>
      <p:sp>
        <p:nvSpPr>
          <p:cNvPr id="135196" name="Text Box 28"/>
          <p:cNvSpPr txBox="1">
            <a:spLocks noChangeArrowheads="1"/>
          </p:cNvSpPr>
          <p:nvPr/>
        </p:nvSpPr>
        <p:spPr bwMode="auto">
          <a:xfrm>
            <a:off x="3033713" y="-76200"/>
            <a:ext cx="1098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Double</a:t>
            </a:r>
          </a:p>
        </p:txBody>
      </p:sp>
      <p:sp>
        <p:nvSpPr>
          <p:cNvPr id="135197" name="Text Box 29"/>
          <p:cNvSpPr txBox="1">
            <a:spLocks noChangeArrowheads="1"/>
          </p:cNvSpPr>
          <p:nvPr/>
        </p:nvSpPr>
        <p:spPr bwMode="auto">
          <a:xfrm>
            <a:off x="5149850" y="-76200"/>
            <a:ext cx="1335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Jeopardy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zoom/>
    <p:sndAc>
      <p:stSnd>
        <p:snd r:embed="rId3" name="applaus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jeop_backgrou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3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  <p:sndAc>
      <p:stSnd>
        <p:snd r:embed="rId2" name="Game show - wah wa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458200" cy="51054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your disability?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457200" y="22860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9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2579" name="Picture 3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3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63500"/>
            <a:ext cx="9015413" cy="6729413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0" cap="flat">
            <a:solidFill>
              <a:srgbClr val="0066CC"/>
            </a:solidFill>
          </a:ln>
        </p:spPr>
        <p:txBody>
          <a:bodyPr/>
          <a:lstStyle/>
          <a:p>
            <a:r>
              <a:rPr lang="en-US" sz="9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LAW </a:t>
            </a:r>
            <a:endParaRPr lang="en-US" sz="9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 advTm="1500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90800"/>
            <a:ext cx="86106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are your strengths?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endParaRPr lang="en-US" sz="117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7700" name="Picture 4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3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63" name="Object 2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5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59" name="Picture 2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14800"/>
            <a:ext cx="1752600" cy="1076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93560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1" name="Rectangle 25"/>
          <p:cNvSpPr>
            <a:spLocks noChangeArrowheads="1"/>
          </p:cNvSpPr>
          <p:nvPr/>
        </p:nvSpPr>
        <p:spPr bwMode="auto">
          <a:xfrm>
            <a:off x="0" y="2667000"/>
            <a:ext cx="891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/>
                <a:latin typeface="Boulder" pitchFamily="2" charset="0"/>
              </a:rPr>
              <a:t>How much are you and your team willing to risk?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JEOPDD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0" grpId="0" animBg="1"/>
      <p:bldP spid="193561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3820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do your struggle with?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AutoShape 5" descr="whc_picket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8610600" cy="1828800"/>
          </a:xfrm>
          <a:noFill/>
          <a:ln/>
        </p:spPr>
        <p:txBody>
          <a:bodyPr/>
          <a:lstStyle/>
          <a:p>
            <a:endParaRPr lang="en-US" sz="1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2820" name="Picture 4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3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90800"/>
            <a:ext cx="8458200" cy="1828800"/>
          </a:xfrm>
          <a:noFill/>
          <a:ln/>
        </p:spPr>
        <p:txBody>
          <a:bodyPr/>
          <a:lstStyle/>
          <a:p>
            <a:r>
              <a:rPr 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two accommodations you have in your IEP </a:t>
            </a:r>
            <a:endParaRPr lang="en-US" sz="6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endParaRPr lang="en-US" sz="99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7940" name="Picture 4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3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63500"/>
            <a:ext cx="9015413" cy="6729413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0" cap="flat">
            <a:solidFill>
              <a:srgbClr val="0066CC"/>
            </a:solidFill>
          </a:ln>
        </p:spPr>
        <p:txBody>
          <a:bodyPr/>
          <a:lstStyle/>
          <a:p>
            <a:r>
              <a:rPr lang="en-US" sz="10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ACRONYMS</a:t>
            </a:r>
            <a:endParaRPr lang="en-US" sz="10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 advTm="1500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three people who are part of your IEP team. 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Ed Teacher </a:t>
            </a:r>
            <a:b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 </a:t>
            </a:r>
            <a:b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Education Teacher</a:t>
            </a:r>
            <a:b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Parents </a:t>
            </a:r>
            <a:b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</a:t>
            </a:r>
            <a:b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5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2036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meeting called that happens once a year?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382000" cy="1828800"/>
          </a:xfrm>
          <a:noFill/>
          <a:ln/>
        </p:spPr>
        <p:txBody>
          <a:bodyPr/>
          <a:lstStyle/>
          <a:p>
            <a:r>
              <a:rPr lang="en-US" sz="1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Annual Review </a:t>
            </a:r>
            <a:endParaRPr lang="en-US" sz="1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6132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38400"/>
            <a:ext cx="8458200" cy="1828800"/>
          </a:xfrm>
          <a:noFill/>
          <a:ln/>
        </p:spPr>
        <p:txBody>
          <a:bodyPr/>
          <a:lstStyle/>
          <a:p>
            <a:r>
              <a:rPr lang="en-US" sz="7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meeting called that happens every three years?</a:t>
            </a:r>
            <a:endParaRPr lang="en-US" sz="7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99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Re-evaluation</a:t>
            </a:r>
            <a:endParaRPr lang="en-US" sz="99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9204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38400"/>
            <a:ext cx="8839200" cy="1828800"/>
          </a:xfrm>
          <a:noFill/>
          <a:ln/>
        </p:spPr>
        <p:txBody>
          <a:bodyPr/>
          <a:lstStyle/>
          <a:p>
            <a:r>
              <a:rPr lang="en-US" sz="7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name of the meeting where you were first placed in special </a:t>
            </a:r>
            <a:r>
              <a:rPr lang="en-US" sz="7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</a:t>
            </a:r>
            <a:r>
              <a:rPr lang="en-US" sz="7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7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63500"/>
            <a:ext cx="9015413" cy="6729413"/>
          </a:xfr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0" cap="flat">
            <a:solidFill>
              <a:srgbClr val="0066CC"/>
            </a:solidFill>
          </a:ln>
        </p:spPr>
        <p:txBody>
          <a:bodyPr/>
          <a:lstStyle/>
          <a:p>
            <a:r>
              <a:rPr lang="en-US" sz="12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IEP</a:t>
            </a:r>
            <a:endParaRPr lang="en-US" sz="12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 advTm="1500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99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</a:t>
            </a:r>
            <a:endParaRPr lang="en-US" sz="99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2276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4582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has war changed the way people view disabilities?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9144000" cy="1828800"/>
          </a:xfrm>
          <a:noFill/>
          <a:ln/>
        </p:spPr>
        <p:txBody>
          <a:bodyPr/>
          <a:lstStyle/>
          <a:p>
            <a:endParaRPr lang="en-US" sz="7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5348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610600" cy="1828800"/>
          </a:xfrm>
          <a:noFill/>
          <a:ln/>
        </p:spPr>
        <p:txBody>
          <a:bodyPr/>
          <a:lstStyle/>
          <a:p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movement helped to establish students with disabilities’ rights?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534400" cy="1828800"/>
          </a:xfrm>
          <a:noFill/>
          <a:ln/>
        </p:spPr>
        <p:txBody>
          <a:bodyPr/>
          <a:lstStyle/>
          <a:p>
            <a:r>
              <a:rPr lang="en-US" sz="1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Civil Rights Movement </a:t>
            </a:r>
            <a:endParaRPr lang="en-US" sz="1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8420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jeop_backgrou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3000" r="10001" b="9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2672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0066CC"/>
                </a:solidFill>
                <a:latin typeface="Impact" pitchFamily="34" charset="0"/>
                <a:hlinkClick r:id="rId2" action="ppaction://hlinksldjump"/>
              </a:rPr>
              <a:t>Oops… click above to go back</a:t>
            </a:r>
            <a:endParaRPr lang="en-US" sz="6000">
              <a:solidFill>
                <a:srgbClr val="0066CC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rgbClr val="000066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38400"/>
            <a:ext cx="8915400" cy="1828800"/>
          </a:xfrm>
          <a:noFill/>
          <a:ln/>
        </p:spPr>
        <p:txBody>
          <a:bodyPr/>
          <a:lstStyle/>
          <a:p>
            <a:r>
              <a:rPr lang="en-US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rights do you have as a student with disabilities?</a:t>
            </a:r>
            <a:endParaRPr 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18288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Bullets1" pitchFamily="34" charset="2"/>
              <a:buNone/>
            </a:pPr>
            <a:r>
              <a:rPr lang="en-US" sz="7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Accommodations</a:t>
            </a:r>
          </a:p>
          <a:p>
            <a:pPr algn="ctr">
              <a:lnSpc>
                <a:spcPct val="80000"/>
              </a:lnSpc>
              <a:buFont typeface="Bullets1" pitchFamily="34" charset="2"/>
              <a:buNone/>
            </a:pPr>
            <a:r>
              <a:rPr lang="en-US" sz="7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Modifications </a:t>
            </a:r>
          </a:p>
          <a:p>
            <a:pPr algn="ctr">
              <a:lnSpc>
                <a:spcPct val="80000"/>
              </a:lnSpc>
              <a:buFont typeface="Bullets1" pitchFamily="34" charset="2"/>
              <a:buNone/>
            </a:pPr>
            <a:r>
              <a:rPr lang="en-US" sz="7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Specialized Instruction </a:t>
            </a:r>
          </a:p>
          <a:p>
            <a:pPr algn="ctr">
              <a:lnSpc>
                <a:spcPct val="80000"/>
              </a:lnSpc>
              <a:buFont typeface="Bullets1" pitchFamily="34" charset="2"/>
              <a:buNone/>
            </a:pPr>
            <a:r>
              <a:rPr lang="en-US" sz="7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 </a:t>
            </a:r>
            <a:endParaRPr lang="en-US" sz="75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1492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u"/>
    <p:sndAc>
      <p:stSnd>
        <p:snd r:embed="rId2" name="1-chim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Enchanted"/>
        <a:ea typeface=""/>
        <a:cs typeface=""/>
      </a:majorFont>
      <a:minorFont>
        <a:latin typeface="Enchant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nchant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nchante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0000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nchant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nchanted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AAAA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00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AAAA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1908</TotalTime>
  <Words>869</Words>
  <Application>Microsoft Macintosh PowerPoint</Application>
  <PresentationFormat>On-screen Show (4:3)</PresentationFormat>
  <Paragraphs>239</Paragraphs>
  <Slides>121</Slides>
  <Notes>20</Notes>
  <HiddenSlides>0</HiddenSlides>
  <MMClips>3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121</vt:i4>
      </vt:variant>
    </vt:vector>
  </HeadingPairs>
  <TitlesOfParts>
    <vt:vector size="125" baseType="lpstr">
      <vt:lpstr>Blank Presentation</vt:lpstr>
      <vt:lpstr>1_Blank Presentation</vt:lpstr>
      <vt:lpstr>Bitmap Image</vt:lpstr>
      <vt:lpstr>Slide</vt:lpstr>
      <vt:lpstr>This is...</vt:lpstr>
      <vt:lpstr>PowerPoint Presentation</vt:lpstr>
      <vt:lpstr>Here is your host… Mr. Strong</vt:lpstr>
      <vt:lpstr>PowerPoint Presentation</vt:lpstr>
      <vt:lpstr>Here are the categories...</vt:lpstr>
      <vt:lpstr>SELF- ADVOCACY </vt:lpstr>
      <vt:lpstr>LAW </vt:lpstr>
      <vt:lpstr>ACRONYMS</vt:lpstr>
      <vt:lpstr>THE IEP</vt:lpstr>
      <vt:lpstr>PowerPoint Presentation</vt:lpstr>
      <vt:lpstr>What is self-awareness?</vt:lpstr>
      <vt:lpstr>PowerPoint Presentation</vt:lpstr>
      <vt:lpstr>Oops… click above to go back</vt:lpstr>
      <vt:lpstr>What is the definition of self-advocacy? Why is it important?</vt:lpstr>
      <vt:lpstr>Standing up for yourself</vt:lpstr>
      <vt:lpstr>Oops… click above to go back</vt:lpstr>
      <vt:lpstr>What is prejudice?</vt:lpstr>
      <vt:lpstr>Attitudes or beliefs people have towards other people without facts about those people.   </vt:lpstr>
      <vt:lpstr>Oops… click above to go back</vt:lpstr>
      <vt:lpstr>What is a barrier? Give an example</vt:lpstr>
      <vt:lpstr>Something that holds you back</vt:lpstr>
      <vt:lpstr>Oops… click above to go back</vt:lpstr>
      <vt:lpstr>What are rights? Give an example</vt:lpstr>
      <vt:lpstr>Things given to you by law Ex: Speech, education</vt:lpstr>
      <vt:lpstr>Oops… click above to go back</vt:lpstr>
      <vt:lpstr>What right does IDEA give you? </vt:lpstr>
      <vt:lpstr>Right to special education </vt:lpstr>
      <vt:lpstr>Oops… click above to go back</vt:lpstr>
      <vt:lpstr>Who has a legal right to accommodations? Who has a legal right to modifications?</vt:lpstr>
      <vt:lpstr>1. K-12 and College Students 2. K-12 Students</vt:lpstr>
      <vt:lpstr>Oops… click above to go back</vt:lpstr>
      <vt:lpstr>What does  Child Find say?</vt:lpstr>
      <vt:lpstr>K-12 schools are responsible for identifying students with disabilities. </vt:lpstr>
      <vt:lpstr>Oops… click above to go back</vt:lpstr>
      <vt:lpstr>I E P </vt:lpstr>
      <vt:lpstr>Individual  Education Plan </vt:lpstr>
      <vt:lpstr>Oops… click above to go back</vt:lpstr>
      <vt:lpstr>IDEA </vt:lpstr>
      <vt:lpstr> </vt:lpstr>
      <vt:lpstr>Oops… click above to go back</vt:lpstr>
      <vt:lpstr>FAPE</vt:lpstr>
      <vt:lpstr>PowerPoint Presentation</vt:lpstr>
      <vt:lpstr>Oops… click above to go back</vt:lpstr>
      <vt:lpstr>PowerPoint Presentation</vt:lpstr>
      <vt:lpstr> </vt:lpstr>
      <vt:lpstr>Sit up Straight  Have a nice Tone  Activate your Thinking Relax  Eye Contact </vt:lpstr>
      <vt:lpstr>Oops… click above to go back</vt:lpstr>
      <vt:lpstr>What is the purpose of an IEP meeting? </vt:lpstr>
      <vt:lpstr>Answers Vary</vt:lpstr>
      <vt:lpstr>Oops… click above to go back</vt:lpstr>
      <vt:lpstr>Where on the IEP do you find specific information about your levels? Goals and Objectives  Present Levels of Educational Performance</vt:lpstr>
      <vt:lpstr>Present Levels of Performance </vt:lpstr>
      <vt:lpstr>Oops… click above to go back</vt:lpstr>
      <vt:lpstr>What is not included in your IEP?  Goals and Objectives  Parent Concerns  Your Strengths  Student Concerns</vt:lpstr>
      <vt:lpstr>Student Concerns</vt:lpstr>
      <vt:lpstr>Oops… click above to go back</vt:lpstr>
      <vt:lpstr>Define:  Accommodation Modification</vt:lpstr>
      <vt:lpstr>Accommodation: Changes to how you do your work  Modification:  Changes to what work you do</vt:lpstr>
      <vt:lpstr>Oops… click above to go back</vt:lpstr>
      <vt:lpstr>Double Jeopardy</vt:lpstr>
      <vt:lpstr>YOU! </vt:lpstr>
      <vt:lpstr>The IEP Meeting</vt:lpstr>
      <vt:lpstr>LAWS/ History </vt:lpstr>
      <vt:lpstr>Communication </vt:lpstr>
      <vt:lpstr>PowerPoint Presentation</vt:lpstr>
      <vt:lpstr>Oops… click above to go back</vt:lpstr>
      <vt:lpstr>What is your disability?</vt:lpstr>
      <vt:lpstr>PowerPoint Presentation</vt:lpstr>
      <vt:lpstr>Oops… click above to go back</vt:lpstr>
      <vt:lpstr>What are your strengths?</vt:lpstr>
      <vt:lpstr>PowerPoint Presentation</vt:lpstr>
      <vt:lpstr>Oops… click above to go back</vt:lpstr>
      <vt:lpstr>PowerPoint Presentation</vt:lpstr>
      <vt:lpstr>What do your struggle with?</vt:lpstr>
      <vt:lpstr>PowerPoint Presentation</vt:lpstr>
      <vt:lpstr>Oops… click above to go back</vt:lpstr>
      <vt:lpstr>Name two accommodations you have in your IEP </vt:lpstr>
      <vt:lpstr>PowerPoint Presentation</vt:lpstr>
      <vt:lpstr>Oops… click above to go back</vt:lpstr>
      <vt:lpstr>Name three people who are part of your IEP team. </vt:lpstr>
      <vt:lpstr>General Ed Teacher  Principal  Special Education Teacher Parents  You  </vt:lpstr>
      <vt:lpstr>Oops… click above to go back</vt:lpstr>
      <vt:lpstr>What is the meeting called that happens once a year?</vt:lpstr>
      <vt:lpstr>Annual Review </vt:lpstr>
      <vt:lpstr>Oops… click above to go back</vt:lpstr>
      <vt:lpstr>What is the meeting called that happens every three years?</vt:lpstr>
      <vt:lpstr>Re-evaluation</vt:lpstr>
      <vt:lpstr>Oops… click above to go back</vt:lpstr>
      <vt:lpstr>What is the name of the meeting where you were first placed in special ed?</vt:lpstr>
      <vt:lpstr>Initial </vt:lpstr>
      <vt:lpstr>Oops… click above to go back</vt:lpstr>
      <vt:lpstr>How has war changed the way people view disabilities?</vt:lpstr>
      <vt:lpstr>PowerPoint Presentation</vt:lpstr>
      <vt:lpstr>Oops… click above to go back</vt:lpstr>
      <vt:lpstr>What movement helped to establish students with disabilities’ rights?</vt:lpstr>
      <vt:lpstr>Civil Rights Movement </vt:lpstr>
      <vt:lpstr>Oops… click above to go back</vt:lpstr>
      <vt:lpstr>What rights do you have as a student with disabilities?</vt:lpstr>
      <vt:lpstr>PowerPoint Presentation</vt:lpstr>
      <vt:lpstr>Oops… click above to go back</vt:lpstr>
      <vt:lpstr>What are ADA and Section 504?</vt:lpstr>
      <vt:lpstr>Anti-Discrimination Laws </vt:lpstr>
      <vt:lpstr>Oops… click above to go back</vt:lpstr>
      <vt:lpstr>What is verbal communication? Give an example</vt:lpstr>
      <vt:lpstr>Spoken words</vt:lpstr>
      <vt:lpstr>Oops… click above to go back</vt:lpstr>
      <vt:lpstr>What is nonverbal communication? Give an example</vt:lpstr>
      <vt:lpstr>Body Language </vt:lpstr>
      <vt:lpstr>Oops… click above to go back</vt:lpstr>
      <vt:lpstr>Give two examples of good communication</vt:lpstr>
      <vt:lpstr>PowerPoint Presentation</vt:lpstr>
      <vt:lpstr>Oops… click above to go back</vt:lpstr>
      <vt:lpstr>PowerPoint Presentation</vt:lpstr>
      <vt:lpstr>Give two examples of poor communication</vt:lpstr>
      <vt:lpstr>PowerPoint Presentation</vt:lpstr>
      <vt:lpstr>Oops… click above to go back</vt:lpstr>
      <vt:lpstr>Final  Jeopardy </vt:lpstr>
      <vt:lpstr>Famous People</vt:lpstr>
      <vt:lpstr>The ME!</vt:lpstr>
      <vt:lpstr>What is the purpose of this curriculum?</vt:lpstr>
      <vt:lpstr>Now, lets see your answers starting with the last place team…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Ryan O'Donnell</dc:creator>
  <cp:lastModifiedBy>Zarrow</cp:lastModifiedBy>
  <cp:revision>149</cp:revision>
  <dcterms:created xsi:type="dcterms:W3CDTF">1995-06-17T23:31:02Z</dcterms:created>
  <dcterms:modified xsi:type="dcterms:W3CDTF">2013-10-22T16:56:58Z</dcterms:modified>
</cp:coreProperties>
</file>