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2" r:id="rId44"/>
    <p:sldId id="300" r:id="rId45"/>
    <p:sldId id="303" r:id="rId46"/>
    <p:sldId id="304" r:id="rId47"/>
    <p:sldId id="305" r:id="rId48"/>
    <p:sldId id="306" r:id="rId49"/>
    <p:sldId id="30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4827A-B45E-0946-82CB-BF45BD76EA20}" v="140" dt="2020-08-26T16:28:55.610"/>
    <p1510:client id="{84D41DE8-1179-2594-5EF1-D52D8FCBFA59}" v="6" dt="2020-09-08T23:12:11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4862-5D48-4BE6-9373-D615247E05A1}" type="datetimeFigureOut">
              <a:rPr lang="en-US"/>
              <a:t>1/11/23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0D20C-3E4D-40FD-AE97-2657D1FA9B7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8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80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9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5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85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2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5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52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1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08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9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2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6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60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33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7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8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72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9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8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88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547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10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3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6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7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70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740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16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470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37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81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32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73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6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7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08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19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6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2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1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0D20C-3E4D-40FD-AE97-2657D1FA9B7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/>
              <a:pPr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27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1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pPr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64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7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5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65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/>
              <a:t>1/11/23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334D819-9F07-4261-B09B-9E467E5D9002}" type="datetimeFigureOut">
              <a:rPr lang="en-US"/>
              <a:pPr/>
              <a:t>1/11/23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1766878-3199-4EAB-94E7-2D6D11070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313" y="296307"/>
            <a:ext cx="9967912" cy="3458131"/>
          </a:xfrm>
        </p:spPr>
        <p:txBody>
          <a:bodyPr>
            <a:normAutofit/>
          </a:bodyPr>
          <a:lstStyle/>
          <a:p>
            <a:r>
              <a:rPr lang="en-US" sz="9600">
                <a:solidFill>
                  <a:srgbClr val="2A1A00"/>
                </a:solidFill>
                <a:latin typeface="Corbel"/>
              </a:rPr>
              <a:t>math</a:t>
            </a:r>
            <a:br>
              <a:rPr lang="en-US" b="0">
                <a:latin typeface="Impact"/>
              </a:rPr>
            </a:br>
            <a:r>
              <a:rPr lang="en-US">
                <a:solidFill>
                  <a:srgbClr val="2A1A00"/>
                </a:solidFill>
                <a:latin typeface="Impact"/>
              </a:rPr>
              <a:t>BELL</a:t>
            </a:r>
            <a:r>
              <a:rPr lang="en-US">
                <a:solidFill>
                  <a:srgbClr val="2A1A00"/>
                </a:solidFill>
                <a:latin typeface="Impact" charset="0"/>
              </a:rPr>
              <a:t> RINGERS:</a:t>
            </a:r>
            <a:br>
              <a:rPr lang="en-US" b="0"/>
            </a:br>
            <a:r>
              <a:rPr lang="en-US">
                <a:solidFill>
                  <a:srgbClr val="2A1A00"/>
                </a:solidFill>
                <a:latin typeface="Corbel"/>
              </a:rPr>
              <a:t>Skills for Everyday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4136655"/>
            <a:ext cx="8767762" cy="1294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Mindy Lingo, Ph.D., BCBA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err="1"/>
              <a:t>Zarrow</a:t>
            </a:r>
            <a:r>
              <a:rPr lang="en-US"/>
              <a:t> Center Assistant Director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Of Postsecondary Education</a:t>
            </a:r>
            <a:endParaRPr lang="en-US"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2F5F43-F717-CF4A-B85B-552745C6BB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913" y="2963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Financial 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Explain the difference between a bank and a credit union.</a:t>
            </a:r>
          </a:p>
        </p:txBody>
      </p:sp>
      <p:pic>
        <p:nvPicPr>
          <p:cNvPr id="4" name="Math Bell 10" descr="Math Bell 10">
            <a:hlinkClick r:id="" action="ppaction://media"/>
            <a:extLst>
              <a:ext uri="{FF2B5EF4-FFF2-40B4-BE49-F238E27FC236}">
                <a16:creationId xmlns:a16="http://schemas.microsoft.com/office/drawing/2014/main" id="{0782C22F-EF94-3341-B649-0C222F307E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8866" y="3376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Financial 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most common financial services?</a:t>
            </a:r>
          </a:p>
        </p:txBody>
      </p:sp>
      <p:pic>
        <p:nvPicPr>
          <p:cNvPr id="4" name="Math Bell 11" descr="Math Bell 11">
            <a:hlinkClick r:id="" action="ppaction://media"/>
            <a:extLst>
              <a:ext uri="{FF2B5EF4-FFF2-40B4-BE49-F238E27FC236}">
                <a16:creationId xmlns:a16="http://schemas.microsoft.com/office/drawing/2014/main" id="{6FA90222-814E-3841-8DCE-AD5F018063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6462" y="5500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0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Financial Service Providers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the difference between a debit card and credit card?</a:t>
            </a:r>
          </a:p>
        </p:txBody>
      </p:sp>
      <p:pic>
        <p:nvPicPr>
          <p:cNvPr id="4" name="Math Bell 12" descr="Math Bell 12">
            <a:hlinkClick r:id="" action="ppaction://media"/>
            <a:extLst>
              <a:ext uri="{FF2B5EF4-FFF2-40B4-BE49-F238E27FC236}">
                <a16:creationId xmlns:a16="http://schemas.microsoft.com/office/drawing/2014/main" id="{818D48F8-5544-954E-80DB-E7CDEC8026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931" y="4157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3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Managing a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Explain what is a checking account. </a:t>
            </a:r>
          </a:p>
        </p:txBody>
      </p:sp>
    </p:spTree>
    <p:extLst>
      <p:ext uri="{BB962C8B-B14F-4D97-AF65-F5344CB8AC3E}">
        <p14:creationId xmlns:p14="http://schemas.microsoft.com/office/powerpoint/2010/main" val="88744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Managing a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the difference between a checking account and savings account? </a:t>
            </a:r>
          </a:p>
        </p:txBody>
      </p:sp>
    </p:spTree>
    <p:extLst>
      <p:ext uri="{BB962C8B-B14F-4D97-AF65-F5344CB8AC3E}">
        <p14:creationId xmlns:p14="http://schemas.microsoft.com/office/powerpoint/2010/main" val="350215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Managing a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942" y="2037291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happens if you spend more money than you have in your checking account? </a:t>
            </a:r>
          </a:p>
        </p:txBody>
      </p:sp>
    </p:spTree>
    <p:extLst>
      <p:ext uri="{BB962C8B-B14F-4D97-AF65-F5344CB8AC3E}">
        <p14:creationId xmlns:p14="http://schemas.microsoft.com/office/powerpoint/2010/main" val="3924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Managing a Bank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1971191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different ways you can keep track of you accounts?  Will it always be current? </a:t>
            </a:r>
          </a:p>
        </p:txBody>
      </p:sp>
    </p:spTree>
    <p:extLst>
      <p:ext uri="{BB962C8B-B14F-4D97-AF65-F5344CB8AC3E}">
        <p14:creationId xmlns:p14="http://schemas.microsoft.com/office/powerpoint/2010/main" val="308899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Savings and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Why is it important to have a savings account? </a:t>
            </a:r>
          </a:p>
        </p:txBody>
      </p:sp>
    </p:spTree>
    <p:extLst>
      <p:ext uri="{BB962C8B-B14F-4D97-AF65-F5344CB8AC3E}">
        <p14:creationId xmlns:p14="http://schemas.microsoft.com/office/powerpoint/2010/main" val="371952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Savings and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does it mean to invest? </a:t>
            </a:r>
          </a:p>
        </p:txBody>
      </p:sp>
    </p:spTree>
    <p:extLst>
      <p:ext uri="{BB962C8B-B14F-4D97-AF65-F5344CB8AC3E}">
        <p14:creationId xmlns:p14="http://schemas.microsoft.com/office/powerpoint/2010/main" val="372789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Savings and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does your long term financial goal look like? </a:t>
            </a:r>
          </a:p>
        </p:txBody>
      </p:sp>
    </p:spTree>
    <p:extLst>
      <p:ext uri="{BB962C8B-B14F-4D97-AF65-F5344CB8AC3E}">
        <p14:creationId xmlns:p14="http://schemas.microsoft.com/office/powerpoint/2010/main" val="323040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956230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941100"/>
                </a:solidFill>
              </a:rPr>
              <a:t>Earning an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Describe the cost versus benefit of choosing at least two different jobs.</a:t>
            </a:r>
          </a:p>
          <a:p>
            <a:pPr marL="45720" indent="0">
              <a:buNone/>
            </a:pPr>
            <a:endParaRPr lang="en-US" sz="3600"/>
          </a:p>
        </p:txBody>
      </p:sp>
      <p:pic>
        <p:nvPicPr>
          <p:cNvPr id="5" name="Math Bell 2" descr="Math Bell 2">
            <a:hlinkClick r:id="" action="ppaction://media"/>
            <a:extLst>
              <a:ext uri="{FF2B5EF4-FFF2-40B4-BE49-F238E27FC236}">
                <a16:creationId xmlns:a16="http://schemas.microsoft.com/office/drawing/2014/main" id="{6C0300A7-18C2-4E41-96DE-3077AD6DD9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279" y="355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Savings and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992" y="197119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Identify needs versus wants in terms of reaching long term financial goals. </a:t>
            </a:r>
          </a:p>
        </p:txBody>
      </p:sp>
    </p:spTree>
    <p:extLst>
      <p:ext uri="{BB962C8B-B14F-4D97-AF65-F5344CB8AC3E}">
        <p14:creationId xmlns:p14="http://schemas.microsoft.com/office/powerpoint/2010/main" val="3713676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Retirement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7" y="2803124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does retirement mean? </a:t>
            </a:r>
          </a:p>
        </p:txBody>
      </p:sp>
    </p:spTree>
    <p:extLst>
      <p:ext uri="{BB962C8B-B14F-4D97-AF65-F5344CB8AC3E}">
        <p14:creationId xmlns:p14="http://schemas.microsoft.com/office/powerpoint/2010/main" val="57961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Retirement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87" y="2803124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one goal you have for your retirement? </a:t>
            </a:r>
          </a:p>
        </p:txBody>
      </p:sp>
    </p:spTree>
    <p:extLst>
      <p:ext uri="{BB962C8B-B14F-4D97-AF65-F5344CB8AC3E}">
        <p14:creationId xmlns:p14="http://schemas.microsoft.com/office/powerpoint/2010/main" val="346790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C00000"/>
                </a:solidFill>
              </a:rPr>
              <a:t>Retirement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28441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How do you afford to live when you retire since you are not working?</a:t>
            </a:r>
          </a:p>
        </p:txBody>
      </p:sp>
    </p:spTree>
    <p:extLst>
      <p:ext uri="{BB962C8B-B14F-4D97-AF65-F5344CB8AC3E}">
        <p14:creationId xmlns:p14="http://schemas.microsoft.com/office/powerpoint/2010/main" val="412271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Borrowing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39550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reasons people borrow money?</a:t>
            </a:r>
          </a:p>
        </p:txBody>
      </p:sp>
    </p:spTree>
    <p:extLst>
      <p:ext uri="{BB962C8B-B14F-4D97-AF65-F5344CB8AC3E}">
        <p14:creationId xmlns:p14="http://schemas.microsoft.com/office/powerpoint/2010/main" val="1718454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Borrowing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37" y="1972527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a loan agreement? Also, how does interest factor into loans?</a:t>
            </a:r>
          </a:p>
        </p:txBody>
      </p:sp>
    </p:spTree>
    <p:extLst>
      <p:ext uri="{BB962C8B-B14F-4D97-AF65-F5344CB8AC3E}">
        <p14:creationId xmlns:p14="http://schemas.microsoft.com/office/powerpoint/2010/main" val="324853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Borrowing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705" y="2164146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a credit score and how does it factor into borrowing money?</a:t>
            </a:r>
          </a:p>
        </p:txBody>
      </p:sp>
    </p:spTree>
    <p:extLst>
      <p:ext uri="{BB962C8B-B14F-4D97-AF65-F5344CB8AC3E}">
        <p14:creationId xmlns:p14="http://schemas.microsoft.com/office/powerpoint/2010/main" val="80323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941100"/>
                </a:solidFill>
              </a:rPr>
              <a:t>Borrowing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28441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How do you build and maintain a good credit history?</a:t>
            </a:r>
          </a:p>
        </p:txBody>
      </p:sp>
    </p:spTree>
    <p:extLst>
      <p:ext uri="{BB962C8B-B14F-4D97-AF65-F5344CB8AC3E}">
        <p14:creationId xmlns:p14="http://schemas.microsoft.com/office/powerpoint/2010/main" val="2372174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17" y="2109319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Explain the cost, benefits, and risk of making online purchases.</a:t>
            </a:r>
          </a:p>
        </p:txBody>
      </p:sp>
    </p:spTree>
    <p:extLst>
      <p:ext uri="{BB962C8B-B14F-4D97-AF65-F5344CB8AC3E}">
        <p14:creationId xmlns:p14="http://schemas.microsoft.com/office/powerpoint/2010/main" val="1627201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705" y="2151194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different methods of paying for items online?</a:t>
            </a:r>
          </a:p>
        </p:txBody>
      </p:sp>
    </p:spTree>
    <p:extLst>
      <p:ext uri="{BB962C8B-B14F-4D97-AF65-F5344CB8AC3E}">
        <p14:creationId xmlns:p14="http://schemas.microsoft.com/office/powerpoint/2010/main" val="91578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941100"/>
                </a:solidFill>
              </a:rPr>
              <a:t>Earning an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6000"/>
              <a:t>How would you describe the difference between a job and a career?</a:t>
            </a:r>
          </a:p>
        </p:txBody>
      </p:sp>
      <p:pic>
        <p:nvPicPr>
          <p:cNvPr id="4" name="Math Bell 3" descr="Math Bell 3">
            <a:hlinkClick r:id="" action="ppaction://media"/>
            <a:extLst>
              <a:ext uri="{FF2B5EF4-FFF2-40B4-BE49-F238E27FC236}">
                <a16:creationId xmlns:a16="http://schemas.microsoft.com/office/drawing/2014/main" id="{AF9032DC-399C-FE4E-84F1-94C0D9A66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314" y="4662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How can you tell if an online website is secure enough to make purchases?</a:t>
            </a:r>
          </a:p>
        </p:txBody>
      </p:sp>
    </p:spTree>
    <p:extLst>
      <p:ext uri="{BB962C8B-B14F-4D97-AF65-F5344CB8AC3E}">
        <p14:creationId xmlns:p14="http://schemas.microsoft.com/office/powerpoint/2010/main" val="2479461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Explain how a credit cards works. What are the options for paying credit card bills?</a:t>
            </a:r>
          </a:p>
        </p:txBody>
      </p:sp>
    </p:spTree>
    <p:extLst>
      <p:ext uri="{BB962C8B-B14F-4D97-AF65-F5344CB8AC3E}">
        <p14:creationId xmlns:p14="http://schemas.microsoft.com/office/powerpoint/2010/main" val="759071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71" y="1956902"/>
            <a:ext cx="9872663" cy="41184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n-US" sz="7200"/>
              <a:t>What does it mean the minimum payment on a credit card? Also, how can you reduce the cost of paying interest on credit cards?</a:t>
            </a:r>
          </a:p>
        </p:txBody>
      </p:sp>
    </p:spTree>
    <p:extLst>
      <p:ext uri="{BB962C8B-B14F-4D97-AF65-F5344CB8AC3E}">
        <p14:creationId xmlns:p14="http://schemas.microsoft.com/office/powerpoint/2010/main" val="4082991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Credit Cards and Online Shopping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benefits of paying your credit card balance in full every month?</a:t>
            </a:r>
          </a:p>
        </p:txBody>
      </p:sp>
    </p:spTree>
    <p:extLst>
      <p:ext uri="{BB962C8B-B14F-4D97-AF65-F5344CB8AC3E}">
        <p14:creationId xmlns:p14="http://schemas.microsoft.com/office/powerpoint/2010/main" val="3672303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Fraud and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386559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some different types of fraud you have heard about?</a:t>
            </a:r>
          </a:p>
        </p:txBody>
      </p:sp>
    </p:spTree>
    <p:extLst>
      <p:ext uri="{BB962C8B-B14F-4D97-AF65-F5344CB8AC3E}">
        <p14:creationId xmlns:p14="http://schemas.microsoft.com/office/powerpoint/2010/main" val="1963746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Fraud and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28441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things you can do to avoid being a victim of fraud?</a:t>
            </a:r>
          </a:p>
        </p:txBody>
      </p:sp>
    </p:spTree>
    <p:extLst>
      <p:ext uri="{BB962C8B-B14F-4D97-AF65-F5344CB8AC3E}">
        <p14:creationId xmlns:p14="http://schemas.microsoft.com/office/powerpoint/2010/main" val="2272024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Fraud and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188255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methods you have heard people use to steal other's identity?</a:t>
            </a:r>
          </a:p>
        </p:txBody>
      </p:sp>
    </p:spTree>
    <p:extLst>
      <p:ext uri="{BB962C8B-B14F-4D97-AF65-F5344CB8AC3E}">
        <p14:creationId xmlns:p14="http://schemas.microsoft.com/office/powerpoint/2010/main" val="949314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Fraud and Identity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steps you can take to avoid identity theft?</a:t>
            </a:r>
          </a:p>
        </p:txBody>
      </p:sp>
    </p:spTree>
    <p:extLst>
      <p:ext uri="{BB962C8B-B14F-4D97-AF65-F5344CB8AC3E}">
        <p14:creationId xmlns:p14="http://schemas.microsoft.com/office/powerpoint/2010/main" val="803706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Renting vs. Buying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the difference in renting and buying?</a:t>
            </a:r>
          </a:p>
        </p:txBody>
      </p:sp>
    </p:spTree>
    <p:extLst>
      <p:ext uri="{BB962C8B-B14F-4D97-AF65-F5344CB8AC3E}">
        <p14:creationId xmlns:p14="http://schemas.microsoft.com/office/powerpoint/2010/main" val="3030350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Renting vs. Buying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benefits of renting? What are the different types of rentals properties?</a:t>
            </a:r>
          </a:p>
        </p:txBody>
      </p:sp>
    </p:spTree>
    <p:extLst>
      <p:ext uri="{BB962C8B-B14F-4D97-AF65-F5344CB8AC3E}">
        <p14:creationId xmlns:p14="http://schemas.microsoft.com/office/powerpoint/2010/main" val="222137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941100"/>
                </a:solidFill>
              </a:rPr>
              <a:t>Earning an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6600"/>
              <a:t>Write a monthly budget for when you are supporting yourself.</a:t>
            </a:r>
          </a:p>
          <a:p>
            <a:pPr marL="45720" indent="0">
              <a:buNone/>
            </a:pPr>
            <a:r>
              <a:rPr lang="en-US" sz="4000"/>
              <a:t>(Hint: house, car, bills, food, fun, etc...)</a:t>
            </a:r>
          </a:p>
        </p:txBody>
      </p:sp>
      <p:pic>
        <p:nvPicPr>
          <p:cNvPr id="4" name="Math Bell 4" descr="Math Bell 4">
            <a:hlinkClick r:id="" action="ppaction://media"/>
            <a:extLst>
              <a:ext uri="{FF2B5EF4-FFF2-40B4-BE49-F238E27FC236}">
                <a16:creationId xmlns:a16="http://schemas.microsoft.com/office/drawing/2014/main" id="{6BB1A2F1-C3FB-D243-ADC4-2309EA143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1463" y="51816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Renting vs. Buying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the cost and  benefits of buying  property? </a:t>
            </a:r>
          </a:p>
        </p:txBody>
      </p:sp>
    </p:spTree>
    <p:extLst>
      <p:ext uri="{BB962C8B-B14F-4D97-AF65-F5344CB8AC3E}">
        <p14:creationId xmlns:p14="http://schemas.microsoft.com/office/powerpoint/2010/main" val="2312649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Renting vs. Buying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71" y="228441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How do you start the rental process vs the home buying process? </a:t>
            </a:r>
          </a:p>
        </p:txBody>
      </p:sp>
    </p:spTree>
    <p:extLst>
      <p:ext uri="{BB962C8B-B14F-4D97-AF65-F5344CB8AC3E}">
        <p14:creationId xmlns:p14="http://schemas.microsoft.com/office/powerpoint/2010/main" val="8049312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Renting vs. Buying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happens if you don't pay your rent or house mortgage? </a:t>
            </a:r>
          </a:p>
        </p:txBody>
      </p:sp>
    </p:spTree>
    <p:extLst>
      <p:ext uri="{BB962C8B-B14F-4D97-AF65-F5344CB8AC3E}">
        <p14:creationId xmlns:p14="http://schemas.microsoft.com/office/powerpoint/2010/main" val="854148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Risk Management and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 algn="ctr">
              <a:buNone/>
            </a:pPr>
            <a:r>
              <a:rPr lang="en-US" sz="7200"/>
              <a:t>What is insurance and how does it work? Is everyone entitled to insurance or can you be denied? </a:t>
            </a:r>
          </a:p>
        </p:txBody>
      </p:sp>
    </p:spTree>
    <p:extLst>
      <p:ext uri="{BB962C8B-B14F-4D97-AF65-F5344CB8AC3E}">
        <p14:creationId xmlns:p14="http://schemas.microsoft.com/office/powerpoint/2010/main" val="837098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Risk Management and Insurance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245266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Identify common risks to life and property? </a:t>
            </a:r>
          </a:p>
        </p:txBody>
      </p:sp>
    </p:spTree>
    <p:extLst>
      <p:ext uri="{BB962C8B-B14F-4D97-AF65-F5344CB8AC3E}">
        <p14:creationId xmlns:p14="http://schemas.microsoft.com/office/powerpoint/2010/main" val="882852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Bankruptcy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is bankruptcy and how does it impact your future credit? </a:t>
            </a:r>
          </a:p>
        </p:txBody>
      </p:sp>
    </p:spTree>
    <p:extLst>
      <p:ext uri="{BB962C8B-B14F-4D97-AF65-F5344CB8AC3E}">
        <p14:creationId xmlns:p14="http://schemas.microsoft.com/office/powerpoint/2010/main" val="3016393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Future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 algn="ctr">
              <a:buNone/>
            </a:pPr>
            <a:r>
              <a:rPr lang="en-US" sz="7200"/>
              <a:t>What are the different ways to pay for college? Who can you talk to about all the different options? </a:t>
            </a:r>
          </a:p>
        </p:txBody>
      </p:sp>
    </p:spTree>
    <p:extLst>
      <p:ext uri="{BB962C8B-B14F-4D97-AF65-F5344CB8AC3E}">
        <p14:creationId xmlns:p14="http://schemas.microsoft.com/office/powerpoint/2010/main" val="2361454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Future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n-US" sz="7200"/>
              <a:t>What are some of the resources in the community you can access to help meet your personal and financial needs if required? </a:t>
            </a:r>
          </a:p>
        </p:txBody>
      </p:sp>
    </p:spTree>
    <p:extLst>
      <p:ext uri="{BB962C8B-B14F-4D97-AF65-F5344CB8AC3E}">
        <p14:creationId xmlns:p14="http://schemas.microsoft.com/office/powerpoint/2010/main" val="2349346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Future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en-US" sz="7200"/>
              <a:t>What are some of the resources in the community you can access to help meet your personal and financial needs if required? </a:t>
            </a:r>
          </a:p>
        </p:txBody>
      </p:sp>
    </p:spTree>
    <p:extLst>
      <p:ext uri="{BB962C8B-B14F-4D97-AF65-F5344CB8AC3E}">
        <p14:creationId xmlns:p14="http://schemas.microsoft.com/office/powerpoint/2010/main" val="3579379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37" y="609600"/>
            <a:ext cx="10235601" cy="1674813"/>
          </a:xfrm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rgbClr val="941100"/>
                </a:solidFill>
              </a:rPr>
              <a:t>Future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324" y="2056053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your future financial goals? List the steps you will take to reach those goals.</a:t>
            </a:r>
          </a:p>
        </p:txBody>
      </p:sp>
    </p:spTree>
    <p:extLst>
      <p:ext uri="{BB962C8B-B14F-4D97-AF65-F5344CB8AC3E}">
        <p14:creationId xmlns:p14="http://schemas.microsoft.com/office/powerpoint/2010/main" val="357001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675321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941100"/>
                </a:solidFill>
              </a:rPr>
              <a:t>Earning an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437" y="2439567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How would you explain needs versus wants?</a:t>
            </a:r>
          </a:p>
        </p:txBody>
      </p:sp>
      <p:pic>
        <p:nvPicPr>
          <p:cNvPr id="4" name="Math Bell 5" descr="Math Bell 5">
            <a:hlinkClick r:id="" action="ppaction://media"/>
            <a:extLst>
              <a:ext uri="{FF2B5EF4-FFF2-40B4-BE49-F238E27FC236}">
                <a16:creationId xmlns:a16="http://schemas.microsoft.com/office/drawing/2014/main" id="{F867CDA5-7027-924C-856E-DC02AD960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928" y="4549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675321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941100"/>
                </a:solidFill>
              </a:rPr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504" y="2284921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are taxes and why do we have them?</a:t>
            </a:r>
          </a:p>
        </p:txBody>
      </p:sp>
      <p:pic>
        <p:nvPicPr>
          <p:cNvPr id="4" name="Math Bell 6" descr="Math Bell 6">
            <a:hlinkClick r:id="" action="ppaction://media"/>
            <a:extLst>
              <a:ext uri="{FF2B5EF4-FFF2-40B4-BE49-F238E27FC236}">
                <a16:creationId xmlns:a16="http://schemas.microsoft.com/office/drawing/2014/main" id="{C521C2B1-4BC7-9447-9A6C-D77C19215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362" y="4067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675321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941100"/>
                </a:solidFill>
              </a:rPr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885" y="228748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happens if you do not pay your taxes?</a:t>
            </a:r>
          </a:p>
        </p:txBody>
      </p:sp>
      <p:pic>
        <p:nvPicPr>
          <p:cNvPr id="4" name="Math Bell 7" descr="Math Bell 7">
            <a:hlinkClick r:id="" action="ppaction://media"/>
            <a:extLst>
              <a:ext uri="{FF2B5EF4-FFF2-40B4-BE49-F238E27FC236}">
                <a16:creationId xmlns:a16="http://schemas.microsoft.com/office/drawing/2014/main" id="{0F65E40C-5B8C-4345-8025-3451DF8F7B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6890" y="3719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675321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941100"/>
                </a:solidFill>
              </a:rPr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Explain the costs and benefits of public goods and services.</a:t>
            </a:r>
          </a:p>
        </p:txBody>
      </p:sp>
      <p:pic>
        <p:nvPicPr>
          <p:cNvPr id="4" name="Math Bell 8" descr="Math Bell 8">
            <a:hlinkClick r:id="" action="ppaction://media"/>
            <a:extLst>
              <a:ext uri="{FF2B5EF4-FFF2-40B4-BE49-F238E27FC236}">
                <a16:creationId xmlns:a16="http://schemas.microsoft.com/office/drawing/2014/main" id="{2B9AAD61-15C9-684C-A3C4-5B8902AC48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81" y="3219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838" cy="1675321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941100"/>
                </a:solidFill>
              </a:rPr>
              <a:t>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262" y="2323730"/>
            <a:ext cx="9872663" cy="4118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r>
              <a:rPr lang="en-US" sz="7200"/>
              <a:t>What type of taxes are you currently responsible for paying? </a:t>
            </a:r>
          </a:p>
        </p:txBody>
      </p:sp>
      <p:pic>
        <p:nvPicPr>
          <p:cNvPr id="4" name="Math Bell 9" descr="Math Bell 9">
            <a:hlinkClick r:id="" action="ppaction://media"/>
            <a:extLst>
              <a:ext uri="{FF2B5EF4-FFF2-40B4-BE49-F238E27FC236}">
                <a16:creationId xmlns:a16="http://schemas.microsoft.com/office/drawing/2014/main" id="{8D7BEE13-4710-AB49-8448-F04D1B159E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0993" y="4530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859</Words>
  <Application>Microsoft Macintosh PowerPoint</Application>
  <PresentationFormat>Widescreen</PresentationFormat>
  <Paragraphs>150</Paragraphs>
  <Slides>49</Slides>
  <Notes>49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Corbel</vt:lpstr>
      <vt:lpstr>Impact</vt:lpstr>
      <vt:lpstr>Basis</vt:lpstr>
      <vt:lpstr>math BELL RINGERS: Skills for Everyday</vt:lpstr>
      <vt:lpstr>Earning an Income</vt:lpstr>
      <vt:lpstr>Earning an Income</vt:lpstr>
      <vt:lpstr>Earning an Income</vt:lpstr>
      <vt:lpstr>Earning an Income</vt:lpstr>
      <vt:lpstr>Taxes</vt:lpstr>
      <vt:lpstr>Taxes</vt:lpstr>
      <vt:lpstr>Taxes</vt:lpstr>
      <vt:lpstr>Taxes</vt:lpstr>
      <vt:lpstr>Financial Service Providers</vt:lpstr>
      <vt:lpstr>Financial Service Providers</vt:lpstr>
      <vt:lpstr>Financial Service Providers</vt:lpstr>
      <vt:lpstr>Managing a Bank Account</vt:lpstr>
      <vt:lpstr>Managing a Bank Account</vt:lpstr>
      <vt:lpstr>Managing a Bank Account</vt:lpstr>
      <vt:lpstr>Managing a Bank Account</vt:lpstr>
      <vt:lpstr>Savings and Investing</vt:lpstr>
      <vt:lpstr>Savings and Investing</vt:lpstr>
      <vt:lpstr>Savings and Investing</vt:lpstr>
      <vt:lpstr>Savings and Investing</vt:lpstr>
      <vt:lpstr>Retirement Planning</vt:lpstr>
      <vt:lpstr>Retirement Planning</vt:lpstr>
      <vt:lpstr>Retirement Planning</vt:lpstr>
      <vt:lpstr>Borrowing Money</vt:lpstr>
      <vt:lpstr>Borrowing Money</vt:lpstr>
      <vt:lpstr>Borrowing Money</vt:lpstr>
      <vt:lpstr>Borrowing Money</vt:lpstr>
      <vt:lpstr>Credit Cards and Online Shopping</vt:lpstr>
      <vt:lpstr>Credit Cards and Online Shopping</vt:lpstr>
      <vt:lpstr>Credit Cards and Online Shopping</vt:lpstr>
      <vt:lpstr>Credit Cards and Online Shopping</vt:lpstr>
      <vt:lpstr>Credit Cards and Online Shopping</vt:lpstr>
      <vt:lpstr>Credit Cards and Online Shopping</vt:lpstr>
      <vt:lpstr>Fraud and Identity Theft</vt:lpstr>
      <vt:lpstr>Fraud and Identity Theft</vt:lpstr>
      <vt:lpstr>Fraud and Identity Theft</vt:lpstr>
      <vt:lpstr>Fraud and Identity Theft</vt:lpstr>
      <vt:lpstr>Renting vs. Buying</vt:lpstr>
      <vt:lpstr>Renting vs. Buying</vt:lpstr>
      <vt:lpstr>Renting vs. Buying</vt:lpstr>
      <vt:lpstr>Renting vs. Buying</vt:lpstr>
      <vt:lpstr>Renting vs. Buying</vt:lpstr>
      <vt:lpstr>Risk Management and Insurance</vt:lpstr>
      <vt:lpstr>Risk Management and Insurance</vt:lpstr>
      <vt:lpstr>Bankruptcy</vt:lpstr>
      <vt:lpstr>Future Planning</vt:lpstr>
      <vt:lpstr>Future Planning</vt:lpstr>
      <vt:lpstr>Future Planning</vt:lpstr>
      <vt:lpstr>Future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Wicker, Melissa</cp:lastModifiedBy>
  <cp:revision>1</cp:revision>
  <dcterms:created xsi:type="dcterms:W3CDTF">2015-09-21T23:08:53Z</dcterms:created>
  <dcterms:modified xsi:type="dcterms:W3CDTF">2023-01-11T18:47:33Z</dcterms:modified>
</cp:coreProperties>
</file>