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Glacial Indifference" pitchFamily="2" charset="0"/>
      <p:regular r:id="rId46"/>
    </p:embeddedFont>
    <p:embeddedFont>
      <p:font typeface="Glacial Indifference Bold" pitchFamily="2" charset="0"/>
      <p:regular r:id="rId47"/>
      <p:bold r:id="rId48"/>
    </p:embeddedFont>
    <p:embeddedFont>
      <p:font typeface="Glacial Indifference Italics" pitchFamily="2" charset="0"/>
      <p:regular r:id="rId49"/>
      <p:italic r:id="rId50"/>
    </p:embeddedFont>
    <p:embeddedFont>
      <p:font typeface="Seattle"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121" d="100"/>
          <a:sy n="121" d="100"/>
        </p:scale>
        <p:origin x="7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9.svg"/><Relationship Id="rId5" Type="http://schemas.openxmlformats.org/officeDocument/2006/relationships/image" Target="../media/image17.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9.svg"/><Relationship Id="rId5" Type="http://schemas.openxmlformats.org/officeDocument/2006/relationships/image" Target="../media/image17.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hyperlink" Target="https://youtu.be/k8e1ARp70ZI?feature=shared" TargetMode="External"/><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youtu.be/k8e1ARp70ZI" TargetMode="Externa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6.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7.svg"/><Relationship Id="rId5" Type="http://schemas.openxmlformats.org/officeDocument/2006/relationships/image" Target="../media/image17.sv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6.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7.svg"/><Relationship Id="rId5" Type="http://schemas.openxmlformats.org/officeDocument/2006/relationships/image" Target="../media/image17.sv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6.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7.svg"/><Relationship Id="rId5" Type="http://schemas.openxmlformats.org/officeDocument/2006/relationships/image" Target="../media/image17.sv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QDRTIrBDUYw?feature=shared" TargetMode="External"/><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youtu.be/s4PZ6q5RN2E" TargetMode="Externa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1.svg"/><Relationship Id="rId9" Type="http://schemas.openxmlformats.org/officeDocument/2006/relationships/hyperlink" Target="https://youtu.be/s4PZ6q5RN2E?feature=share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8.svg"/><Relationship Id="rId5" Type="http://schemas.openxmlformats.org/officeDocument/2006/relationships/image" Target="../media/image17.svg"/><Relationship Id="rId10"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1.svg"/><Relationship Id="rId5" Type="http://schemas.openxmlformats.org/officeDocument/2006/relationships/image" Target="../media/image21.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hyperlink" Target="https://youtu.be/QDRTIrBDUYw?feature=shared" TargetMode="External"/><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youtu.be/bJLHU-rR6J0" TargetMode="Externa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hyperlink" Target="https://youtu.be/bJLHU-rR6J0?feature=shared" TargetMode="External"/><Relationship Id="rId4" Type="http://schemas.openxmlformats.org/officeDocument/2006/relationships/image" Target="../media/image21.svg"/><Relationship Id="rId9" Type="http://schemas.openxmlformats.org/officeDocument/2006/relationships/hyperlink" Target="https://youtu.be/s4PZ6q5RN2E?feature=shared"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13.svg"/><Relationship Id="rId7" Type="http://schemas.openxmlformats.org/officeDocument/2006/relationships/image" Target="../media/image50.sv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31.svg"/><Relationship Id="rId5" Type="http://schemas.openxmlformats.org/officeDocument/2006/relationships/image" Target="../media/image21.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3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7.sv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28.xml.rels><?xml version="1.0" encoding="UTF-8" standalone="yes"?>
<Relationships xmlns="http://schemas.openxmlformats.org/package/2006/relationships"><Relationship Id="rId8" Type="http://schemas.openxmlformats.org/officeDocument/2006/relationships/hyperlink" Target="https://youtu.be/QDRTIrBDUYw?feature=shared" TargetMode="External"/><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youtu.be/7ZUIl0Np5kc" TargetMode="Externa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hyperlink" Target="https://youtu.be/bJLHU-rR6J0?feature=shared" TargetMode="External"/><Relationship Id="rId4" Type="http://schemas.openxmlformats.org/officeDocument/2006/relationships/image" Target="../media/image21.svg"/><Relationship Id="rId9" Type="http://schemas.openxmlformats.org/officeDocument/2006/relationships/hyperlink" Target="https://youtu.be/7ZUIl0Np5kc?feature=shar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4.svg"/><Relationship Id="rId5" Type="http://schemas.openxmlformats.org/officeDocument/2006/relationships/image" Target="../media/image17.svg"/><Relationship Id="rId10" Type="http://schemas.openxmlformats.org/officeDocument/2006/relationships/image" Target="../media/image53.png"/><Relationship Id="rId4" Type="http://schemas.openxmlformats.org/officeDocument/2006/relationships/image" Target="../media/image16.png"/><Relationship Id="rId9" Type="http://schemas.openxmlformats.org/officeDocument/2006/relationships/image" Target="../media/image27.svg"/></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36.xml.rels><?xml version="1.0" encoding="UTF-8" standalone="yes"?>
<Relationships xmlns="http://schemas.openxmlformats.org/package/2006/relationships"><Relationship Id="rId8" Type="http://schemas.openxmlformats.org/officeDocument/2006/relationships/hyperlink" Target="https://youtu.be/uT4Aco1Pd4M?feature=shared" TargetMode="External"/><Relationship Id="rId3" Type="http://schemas.openxmlformats.org/officeDocument/2006/relationships/image" Target="../media/image20.png"/><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youtu.be/uT4Aco1Pd4M" TargetMode="Externa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hyperlink" Target="https://youtu.be/bJLHU-rR6J0?feature=shared" TargetMode="External"/><Relationship Id="rId4" Type="http://schemas.openxmlformats.org/officeDocument/2006/relationships/image" Target="../media/image21.svg"/><Relationship Id="rId9" Type="http://schemas.openxmlformats.org/officeDocument/2006/relationships/hyperlink" Target="https://youtu.be/7ZUIl0Np5kc?feature=shared"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56.svg"/></Relationships>
</file>

<file path=ppt/slides/_rels/slide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7.sv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3.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13.svg"/><Relationship Id="rId7" Type="http://schemas.openxmlformats.org/officeDocument/2006/relationships/image" Target="../media/image21.svg"/><Relationship Id="rId12"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9.svg"/><Relationship Id="rId5" Type="http://schemas.openxmlformats.org/officeDocument/2006/relationships/image" Target="../media/image17.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hyperlink" Target="https://youtu.be/QDRTIrBDUYw?feature=shared" TargetMode="External"/><Relationship Id="rId3" Type="http://schemas.openxmlformats.org/officeDocument/2006/relationships/image" Target="../media/image20.png"/><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video" Target="https://youtu.be/QDRTIrBDUYw?feature=shared" TargetMode="Externa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38.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2.svg"/><Relationship Id="rId5" Type="http://schemas.openxmlformats.org/officeDocument/2006/relationships/image" Target="../media/image21.svg"/><Relationship Id="rId10" Type="http://schemas.openxmlformats.org/officeDocument/2006/relationships/image" Target="../media/image41.png"/><Relationship Id="rId4" Type="http://schemas.openxmlformats.org/officeDocument/2006/relationships/image" Target="../media/image20.png"/><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6267256" y="249249"/>
            <a:ext cx="5238639" cy="6359502"/>
          </a:xfrm>
          <a:custGeom>
            <a:avLst/>
            <a:gdLst/>
            <a:ahLst/>
            <a:cxnLst/>
            <a:rect l="l" t="t" r="r" b="b"/>
            <a:pathLst>
              <a:path w="5238639" h="6359502">
                <a:moveTo>
                  <a:pt x="0" y="0"/>
                </a:moveTo>
                <a:lnTo>
                  <a:pt x="5238639" y="0"/>
                </a:lnTo>
                <a:lnTo>
                  <a:pt x="5238639" y="6359502"/>
                </a:lnTo>
                <a:lnTo>
                  <a:pt x="0" y="63595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16540" y="4468608"/>
            <a:ext cx="4658481" cy="1121175"/>
          </a:xfrm>
          <a:custGeom>
            <a:avLst/>
            <a:gdLst/>
            <a:ahLst/>
            <a:cxnLst/>
            <a:rect l="l" t="t" r="r" b="b"/>
            <a:pathLst>
              <a:path w="4658481" h="1121175">
                <a:moveTo>
                  <a:pt x="0" y="0"/>
                </a:moveTo>
                <a:lnTo>
                  <a:pt x="4658481" y="0"/>
                </a:lnTo>
                <a:lnTo>
                  <a:pt x="4658481" y="1121175"/>
                </a:lnTo>
                <a:lnTo>
                  <a:pt x="0" y="1121175"/>
                </a:lnTo>
                <a:lnTo>
                  <a:pt x="0" y="0"/>
                </a:lnTo>
                <a:close/>
              </a:path>
            </a:pathLst>
          </a:custGeom>
          <a:blipFill>
            <a:blip r:embed="rId4"/>
            <a:stretch>
              <a:fillRect/>
            </a:stretch>
          </a:blipFill>
        </p:spPr>
      </p:sp>
      <p:sp>
        <p:nvSpPr>
          <p:cNvPr id="4" name="TextBox 4"/>
          <p:cNvSpPr txBox="1"/>
          <p:nvPr/>
        </p:nvSpPr>
        <p:spPr>
          <a:xfrm>
            <a:off x="423158" y="911424"/>
            <a:ext cx="5445245" cy="2517576"/>
          </a:xfrm>
          <a:prstGeom prst="rect">
            <a:avLst/>
          </a:prstGeom>
        </p:spPr>
        <p:txBody>
          <a:bodyPr lIns="0" tIns="0" rIns="0" bIns="0" rtlCol="0" anchor="t">
            <a:spAutoFit/>
          </a:bodyPr>
          <a:lstStyle/>
          <a:p>
            <a:pPr algn="ctr">
              <a:lnSpc>
                <a:spcPts val="10075"/>
              </a:lnSpc>
            </a:pPr>
            <a:r>
              <a:rPr lang="en-US" sz="7197">
                <a:solidFill>
                  <a:srgbClr val="0E1094"/>
                </a:solidFill>
                <a:latin typeface="Seattle"/>
              </a:rPr>
              <a:t>Social Skills</a:t>
            </a:r>
          </a:p>
          <a:p>
            <a:pPr algn="ctr">
              <a:lnSpc>
                <a:spcPts val="10075"/>
              </a:lnSpc>
            </a:pPr>
            <a:r>
              <a:rPr lang="en-US" sz="7197">
                <a:solidFill>
                  <a:srgbClr val="0E1094"/>
                </a:solidFill>
                <a:latin typeface="Seattle"/>
              </a:rPr>
              <a:t>Bell Ringers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1732285"/>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6683179" y="3967626"/>
            <a:ext cx="625186" cy="821263"/>
          </a:xfrm>
          <a:custGeom>
            <a:avLst/>
            <a:gdLst/>
            <a:ahLst/>
            <a:cxnLst/>
            <a:rect l="l" t="t" r="r" b="b"/>
            <a:pathLst>
              <a:path w="625186" h="821263">
                <a:moveTo>
                  <a:pt x="0" y="0"/>
                </a:moveTo>
                <a:lnTo>
                  <a:pt x="625186" y="0"/>
                </a:lnTo>
                <a:lnTo>
                  <a:pt x="625186" y="821263"/>
                </a:lnTo>
                <a:lnTo>
                  <a:pt x="0" y="821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700608" y="5322289"/>
            <a:ext cx="639600" cy="807066"/>
          </a:xfrm>
          <a:custGeom>
            <a:avLst/>
            <a:gdLst/>
            <a:ahLst/>
            <a:cxnLst/>
            <a:rect l="l" t="t" r="r" b="b"/>
            <a:pathLst>
              <a:path w="639600" h="807066">
                <a:moveTo>
                  <a:pt x="0" y="0"/>
                </a:moveTo>
                <a:lnTo>
                  <a:pt x="639600" y="0"/>
                </a:lnTo>
                <a:lnTo>
                  <a:pt x="639600" y="807066"/>
                </a:lnTo>
                <a:lnTo>
                  <a:pt x="0" y="8070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6732451" y="2628886"/>
            <a:ext cx="575915" cy="806886"/>
          </a:xfrm>
          <a:custGeom>
            <a:avLst/>
            <a:gdLst/>
            <a:ahLst/>
            <a:cxnLst/>
            <a:rect l="l" t="t" r="r" b="b"/>
            <a:pathLst>
              <a:path w="575915" h="806886">
                <a:moveTo>
                  <a:pt x="0" y="0"/>
                </a:moveTo>
                <a:lnTo>
                  <a:pt x="575914" y="0"/>
                </a:lnTo>
                <a:lnTo>
                  <a:pt x="575914" y="806886"/>
                </a:lnTo>
                <a:lnTo>
                  <a:pt x="0" y="80688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TextBox 9"/>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self-esteem</a:t>
            </a:r>
          </a:p>
        </p:txBody>
      </p:sp>
      <p:sp>
        <p:nvSpPr>
          <p:cNvPr id="10" name="TextBox 10"/>
          <p:cNvSpPr txBox="1"/>
          <p:nvPr/>
        </p:nvSpPr>
        <p:spPr>
          <a:xfrm>
            <a:off x="1578267" y="1489075"/>
            <a:ext cx="3645861" cy="497840"/>
          </a:xfrm>
          <a:prstGeom prst="rect">
            <a:avLst/>
          </a:prstGeom>
        </p:spPr>
        <p:txBody>
          <a:bodyPr lIns="0" tIns="0" rIns="0" bIns="0" rtlCol="0" anchor="t">
            <a:spAutoFit/>
          </a:bodyPr>
          <a:lstStyle/>
          <a:p>
            <a:pPr algn="ctr">
              <a:lnSpc>
                <a:spcPts val="4060"/>
              </a:lnSpc>
              <a:spcBef>
                <a:spcPct val="0"/>
              </a:spcBef>
            </a:pPr>
            <a:r>
              <a:rPr lang="en-US" sz="2900">
                <a:solidFill>
                  <a:srgbClr val="0E1094"/>
                </a:solidFill>
                <a:latin typeface="Glacial Indifference"/>
              </a:rPr>
              <a:t>Short-Term Goals</a:t>
            </a:r>
          </a:p>
        </p:txBody>
      </p:sp>
      <p:sp>
        <p:nvSpPr>
          <p:cNvPr id="11" name="TextBox 11"/>
          <p:cNvSpPr txBox="1"/>
          <p:nvPr/>
        </p:nvSpPr>
        <p:spPr>
          <a:xfrm>
            <a:off x="1343151" y="2907908"/>
            <a:ext cx="4141636" cy="25552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Short-term goals are goals you want to reach soon--today, this week, this month, or even this year.</a:t>
            </a:r>
          </a:p>
        </p:txBody>
      </p:sp>
      <p:sp>
        <p:nvSpPr>
          <p:cNvPr id="12" name="TextBox 12"/>
          <p:cNvSpPr txBox="1"/>
          <p:nvPr/>
        </p:nvSpPr>
        <p:spPr>
          <a:xfrm>
            <a:off x="6732451" y="497205"/>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short-term goals do you have? List three here.</a:t>
            </a:r>
          </a:p>
        </p:txBody>
      </p:sp>
      <p:grpSp>
        <p:nvGrpSpPr>
          <p:cNvPr id="13" name="Group 13"/>
          <p:cNvGrpSpPr/>
          <p:nvPr/>
        </p:nvGrpSpPr>
        <p:grpSpPr>
          <a:xfrm>
            <a:off x="7357637" y="2851864"/>
            <a:ext cx="3530863" cy="577136"/>
            <a:chOff x="0" y="0"/>
            <a:chExt cx="4707817" cy="769514"/>
          </a:xfrm>
        </p:grpSpPr>
        <p:sp>
          <p:nvSpPr>
            <p:cNvPr id="14" name="AutoShape 14"/>
            <p:cNvSpPr/>
            <p:nvPr/>
          </p:nvSpPr>
          <p:spPr>
            <a:xfrm>
              <a:off x="0" y="12700"/>
              <a:ext cx="4688599" cy="0"/>
            </a:xfrm>
            <a:prstGeom prst="line">
              <a:avLst/>
            </a:prstGeom>
            <a:ln w="25400" cap="flat">
              <a:solidFill>
                <a:srgbClr val="454547"/>
              </a:solidFill>
              <a:prstDash val="solid"/>
              <a:headEnd type="none" w="sm" len="sm"/>
              <a:tailEnd type="none" w="sm" len="sm"/>
            </a:ln>
          </p:spPr>
        </p:sp>
        <p:sp>
          <p:nvSpPr>
            <p:cNvPr id="15" name="AutoShape 15"/>
            <p:cNvSpPr/>
            <p:nvPr/>
          </p:nvSpPr>
          <p:spPr>
            <a:xfrm>
              <a:off x="19218" y="756814"/>
              <a:ext cx="4688599" cy="0"/>
            </a:xfrm>
            <a:prstGeom prst="line">
              <a:avLst/>
            </a:prstGeom>
            <a:ln w="25400" cap="flat">
              <a:solidFill>
                <a:srgbClr val="454547"/>
              </a:solidFill>
              <a:prstDash val="solid"/>
              <a:headEnd type="none" w="sm" len="sm"/>
              <a:tailEnd type="none" w="sm" len="sm"/>
            </a:ln>
          </p:spPr>
        </p:sp>
      </p:grpSp>
      <p:grpSp>
        <p:nvGrpSpPr>
          <p:cNvPr id="16" name="Group 16"/>
          <p:cNvGrpSpPr/>
          <p:nvPr/>
        </p:nvGrpSpPr>
        <p:grpSpPr>
          <a:xfrm>
            <a:off x="7357637" y="4213300"/>
            <a:ext cx="3530863" cy="577136"/>
            <a:chOff x="0" y="0"/>
            <a:chExt cx="4707817" cy="769514"/>
          </a:xfrm>
        </p:grpSpPr>
        <p:sp>
          <p:nvSpPr>
            <p:cNvPr id="17" name="AutoShape 17"/>
            <p:cNvSpPr/>
            <p:nvPr/>
          </p:nvSpPr>
          <p:spPr>
            <a:xfrm>
              <a:off x="0" y="12700"/>
              <a:ext cx="4688599" cy="0"/>
            </a:xfrm>
            <a:prstGeom prst="line">
              <a:avLst/>
            </a:prstGeom>
            <a:ln w="25400" cap="flat">
              <a:solidFill>
                <a:srgbClr val="454547"/>
              </a:solidFill>
              <a:prstDash val="solid"/>
              <a:headEnd type="none" w="sm" len="sm"/>
              <a:tailEnd type="none" w="sm" len="sm"/>
            </a:ln>
          </p:spPr>
        </p:sp>
        <p:sp>
          <p:nvSpPr>
            <p:cNvPr id="18" name="AutoShape 18"/>
            <p:cNvSpPr/>
            <p:nvPr/>
          </p:nvSpPr>
          <p:spPr>
            <a:xfrm>
              <a:off x="19218" y="756814"/>
              <a:ext cx="4688599" cy="0"/>
            </a:xfrm>
            <a:prstGeom prst="line">
              <a:avLst/>
            </a:prstGeom>
            <a:ln w="25400" cap="flat">
              <a:solidFill>
                <a:srgbClr val="454547"/>
              </a:solidFill>
              <a:prstDash val="solid"/>
              <a:headEnd type="none" w="sm" len="sm"/>
              <a:tailEnd type="none" w="sm" len="sm"/>
            </a:ln>
          </p:spPr>
        </p:sp>
      </p:grpSp>
      <p:grpSp>
        <p:nvGrpSpPr>
          <p:cNvPr id="19" name="Group 19"/>
          <p:cNvGrpSpPr/>
          <p:nvPr/>
        </p:nvGrpSpPr>
        <p:grpSpPr>
          <a:xfrm>
            <a:off x="7357637" y="5571485"/>
            <a:ext cx="3530863" cy="577136"/>
            <a:chOff x="0" y="0"/>
            <a:chExt cx="4707817" cy="769514"/>
          </a:xfrm>
        </p:grpSpPr>
        <p:sp>
          <p:nvSpPr>
            <p:cNvPr id="20" name="AutoShape 20"/>
            <p:cNvSpPr/>
            <p:nvPr/>
          </p:nvSpPr>
          <p:spPr>
            <a:xfrm>
              <a:off x="0" y="12700"/>
              <a:ext cx="4688599" cy="0"/>
            </a:xfrm>
            <a:prstGeom prst="line">
              <a:avLst/>
            </a:prstGeom>
            <a:ln w="25400" cap="flat">
              <a:solidFill>
                <a:srgbClr val="454547"/>
              </a:solidFill>
              <a:prstDash val="solid"/>
              <a:headEnd type="none" w="sm" len="sm"/>
              <a:tailEnd type="none" w="sm" len="sm"/>
            </a:ln>
          </p:spPr>
        </p:sp>
        <p:sp>
          <p:nvSpPr>
            <p:cNvPr id="21" name="AutoShape 21"/>
            <p:cNvSpPr/>
            <p:nvPr/>
          </p:nvSpPr>
          <p:spPr>
            <a:xfrm>
              <a:off x="19218" y="756814"/>
              <a:ext cx="4688599" cy="0"/>
            </a:xfrm>
            <a:prstGeom prst="line">
              <a:avLst/>
            </a:prstGeom>
            <a:ln w="25400" cap="flat">
              <a:solidFill>
                <a:srgbClr val="454547"/>
              </a:solidFill>
              <a:prstDash val="solid"/>
              <a:headEnd type="none" w="sm" len="sm"/>
              <a:tailEnd type="none" w="sm" len="sm"/>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1732285"/>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6683179" y="3967626"/>
            <a:ext cx="625186" cy="821263"/>
          </a:xfrm>
          <a:custGeom>
            <a:avLst/>
            <a:gdLst/>
            <a:ahLst/>
            <a:cxnLst/>
            <a:rect l="l" t="t" r="r" b="b"/>
            <a:pathLst>
              <a:path w="625186" h="821263">
                <a:moveTo>
                  <a:pt x="0" y="0"/>
                </a:moveTo>
                <a:lnTo>
                  <a:pt x="625186" y="0"/>
                </a:lnTo>
                <a:lnTo>
                  <a:pt x="625186" y="821263"/>
                </a:lnTo>
                <a:lnTo>
                  <a:pt x="0" y="821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700608" y="5322289"/>
            <a:ext cx="639600" cy="807066"/>
          </a:xfrm>
          <a:custGeom>
            <a:avLst/>
            <a:gdLst/>
            <a:ahLst/>
            <a:cxnLst/>
            <a:rect l="l" t="t" r="r" b="b"/>
            <a:pathLst>
              <a:path w="639600" h="807066">
                <a:moveTo>
                  <a:pt x="0" y="0"/>
                </a:moveTo>
                <a:lnTo>
                  <a:pt x="639600" y="0"/>
                </a:lnTo>
                <a:lnTo>
                  <a:pt x="639600" y="807066"/>
                </a:lnTo>
                <a:lnTo>
                  <a:pt x="0" y="8070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6732451" y="2628886"/>
            <a:ext cx="575915" cy="806886"/>
          </a:xfrm>
          <a:custGeom>
            <a:avLst/>
            <a:gdLst/>
            <a:ahLst/>
            <a:cxnLst/>
            <a:rect l="l" t="t" r="r" b="b"/>
            <a:pathLst>
              <a:path w="575915" h="806886">
                <a:moveTo>
                  <a:pt x="0" y="0"/>
                </a:moveTo>
                <a:lnTo>
                  <a:pt x="575914" y="0"/>
                </a:lnTo>
                <a:lnTo>
                  <a:pt x="575914" y="806886"/>
                </a:lnTo>
                <a:lnTo>
                  <a:pt x="0" y="80688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TextBox 9"/>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self-esteem</a:t>
            </a:r>
          </a:p>
        </p:txBody>
      </p:sp>
      <p:sp>
        <p:nvSpPr>
          <p:cNvPr id="10" name="TextBox 10"/>
          <p:cNvSpPr txBox="1"/>
          <p:nvPr/>
        </p:nvSpPr>
        <p:spPr>
          <a:xfrm>
            <a:off x="1578267" y="1489075"/>
            <a:ext cx="3645861" cy="497840"/>
          </a:xfrm>
          <a:prstGeom prst="rect">
            <a:avLst/>
          </a:prstGeom>
        </p:spPr>
        <p:txBody>
          <a:bodyPr lIns="0" tIns="0" rIns="0" bIns="0" rtlCol="0" anchor="t">
            <a:spAutoFit/>
          </a:bodyPr>
          <a:lstStyle/>
          <a:p>
            <a:pPr algn="ctr">
              <a:lnSpc>
                <a:spcPts val="4060"/>
              </a:lnSpc>
              <a:spcBef>
                <a:spcPct val="0"/>
              </a:spcBef>
            </a:pPr>
            <a:r>
              <a:rPr lang="en-US" sz="2900">
                <a:solidFill>
                  <a:srgbClr val="0E1094"/>
                </a:solidFill>
                <a:latin typeface="Glacial Indifference"/>
              </a:rPr>
              <a:t>Long-Term Goals</a:t>
            </a:r>
          </a:p>
        </p:txBody>
      </p:sp>
      <p:sp>
        <p:nvSpPr>
          <p:cNvPr id="11" name="TextBox 11"/>
          <p:cNvSpPr txBox="1"/>
          <p:nvPr/>
        </p:nvSpPr>
        <p:spPr>
          <a:xfrm>
            <a:off x="1343151" y="2907908"/>
            <a:ext cx="4141636" cy="20408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Long-term goals are goals you want to reach in the future--like after you graduate high school.</a:t>
            </a:r>
          </a:p>
        </p:txBody>
      </p:sp>
      <p:sp>
        <p:nvSpPr>
          <p:cNvPr id="12" name="TextBox 12"/>
          <p:cNvSpPr txBox="1"/>
          <p:nvPr/>
        </p:nvSpPr>
        <p:spPr>
          <a:xfrm>
            <a:off x="6732451" y="497205"/>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long-term goals do you have? List three here.</a:t>
            </a:r>
          </a:p>
        </p:txBody>
      </p:sp>
      <p:grpSp>
        <p:nvGrpSpPr>
          <p:cNvPr id="13" name="Group 13"/>
          <p:cNvGrpSpPr/>
          <p:nvPr/>
        </p:nvGrpSpPr>
        <p:grpSpPr>
          <a:xfrm>
            <a:off x="7357637" y="2851864"/>
            <a:ext cx="3530863" cy="577136"/>
            <a:chOff x="0" y="0"/>
            <a:chExt cx="4707817" cy="769514"/>
          </a:xfrm>
        </p:grpSpPr>
        <p:sp>
          <p:nvSpPr>
            <p:cNvPr id="14" name="AutoShape 14"/>
            <p:cNvSpPr/>
            <p:nvPr/>
          </p:nvSpPr>
          <p:spPr>
            <a:xfrm>
              <a:off x="0" y="12700"/>
              <a:ext cx="4688599" cy="0"/>
            </a:xfrm>
            <a:prstGeom prst="line">
              <a:avLst/>
            </a:prstGeom>
            <a:ln w="25400" cap="flat">
              <a:solidFill>
                <a:srgbClr val="454547"/>
              </a:solidFill>
              <a:prstDash val="solid"/>
              <a:headEnd type="none" w="sm" len="sm"/>
              <a:tailEnd type="none" w="sm" len="sm"/>
            </a:ln>
          </p:spPr>
        </p:sp>
        <p:sp>
          <p:nvSpPr>
            <p:cNvPr id="15" name="AutoShape 15"/>
            <p:cNvSpPr/>
            <p:nvPr/>
          </p:nvSpPr>
          <p:spPr>
            <a:xfrm>
              <a:off x="19218" y="756814"/>
              <a:ext cx="4688599" cy="0"/>
            </a:xfrm>
            <a:prstGeom prst="line">
              <a:avLst/>
            </a:prstGeom>
            <a:ln w="25400" cap="flat">
              <a:solidFill>
                <a:srgbClr val="454547"/>
              </a:solidFill>
              <a:prstDash val="solid"/>
              <a:headEnd type="none" w="sm" len="sm"/>
              <a:tailEnd type="none" w="sm" len="sm"/>
            </a:ln>
          </p:spPr>
        </p:sp>
      </p:grpSp>
      <p:grpSp>
        <p:nvGrpSpPr>
          <p:cNvPr id="16" name="Group 16"/>
          <p:cNvGrpSpPr/>
          <p:nvPr/>
        </p:nvGrpSpPr>
        <p:grpSpPr>
          <a:xfrm>
            <a:off x="7357637" y="4213300"/>
            <a:ext cx="3530863" cy="577136"/>
            <a:chOff x="0" y="0"/>
            <a:chExt cx="4707817" cy="769514"/>
          </a:xfrm>
        </p:grpSpPr>
        <p:sp>
          <p:nvSpPr>
            <p:cNvPr id="17" name="AutoShape 17"/>
            <p:cNvSpPr/>
            <p:nvPr/>
          </p:nvSpPr>
          <p:spPr>
            <a:xfrm>
              <a:off x="0" y="12700"/>
              <a:ext cx="4688599" cy="0"/>
            </a:xfrm>
            <a:prstGeom prst="line">
              <a:avLst/>
            </a:prstGeom>
            <a:ln w="25400" cap="flat">
              <a:solidFill>
                <a:srgbClr val="454547"/>
              </a:solidFill>
              <a:prstDash val="solid"/>
              <a:headEnd type="none" w="sm" len="sm"/>
              <a:tailEnd type="none" w="sm" len="sm"/>
            </a:ln>
          </p:spPr>
        </p:sp>
        <p:sp>
          <p:nvSpPr>
            <p:cNvPr id="18" name="AutoShape 18"/>
            <p:cNvSpPr/>
            <p:nvPr/>
          </p:nvSpPr>
          <p:spPr>
            <a:xfrm>
              <a:off x="19218" y="756814"/>
              <a:ext cx="4688599" cy="0"/>
            </a:xfrm>
            <a:prstGeom prst="line">
              <a:avLst/>
            </a:prstGeom>
            <a:ln w="25400" cap="flat">
              <a:solidFill>
                <a:srgbClr val="454547"/>
              </a:solidFill>
              <a:prstDash val="solid"/>
              <a:headEnd type="none" w="sm" len="sm"/>
              <a:tailEnd type="none" w="sm" len="sm"/>
            </a:ln>
          </p:spPr>
        </p:sp>
      </p:grpSp>
      <p:grpSp>
        <p:nvGrpSpPr>
          <p:cNvPr id="19" name="Group 19"/>
          <p:cNvGrpSpPr/>
          <p:nvPr/>
        </p:nvGrpSpPr>
        <p:grpSpPr>
          <a:xfrm>
            <a:off x="7357637" y="5571485"/>
            <a:ext cx="3530863" cy="577136"/>
            <a:chOff x="0" y="0"/>
            <a:chExt cx="4707817" cy="769514"/>
          </a:xfrm>
        </p:grpSpPr>
        <p:sp>
          <p:nvSpPr>
            <p:cNvPr id="20" name="AutoShape 20"/>
            <p:cNvSpPr/>
            <p:nvPr/>
          </p:nvSpPr>
          <p:spPr>
            <a:xfrm>
              <a:off x="0" y="12700"/>
              <a:ext cx="4688599" cy="0"/>
            </a:xfrm>
            <a:prstGeom prst="line">
              <a:avLst/>
            </a:prstGeom>
            <a:ln w="25400" cap="flat">
              <a:solidFill>
                <a:srgbClr val="454547"/>
              </a:solidFill>
              <a:prstDash val="solid"/>
              <a:headEnd type="none" w="sm" len="sm"/>
              <a:tailEnd type="none" w="sm" len="sm"/>
            </a:ln>
          </p:spPr>
        </p:sp>
        <p:sp>
          <p:nvSpPr>
            <p:cNvPr id="21" name="AutoShape 21"/>
            <p:cNvSpPr/>
            <p:nvPr/>
          </p:nvSpPr>
          <p:spPr>
            <a:xfrm>
              <a:off x="19218" y="756814"/>
              <a:ext cx="4688599" cy="0"/>
            </a:xfrm>
            <a:prstGeom prst="line">
              <a:avLst/>
            </a:prstGeom>
            <a:ln w="25400" cap="flat">
              <a:solidFill>
                <a:srgbClr val="454547"/>
              </a:solidFill>
              <a:prstDash val="solid"/>
              <a:headEnd type="none" w="sm" len="sm"/>
              <a:tailEnd type="none" w="sm" len="sm"/>
            </a:ln>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752498" y="308679"/>
            <a:ext cx="535164" cy="539888"/>
          </a:xfrm>
          <a:custGeom>
            <a:avLst/>
            <a:gdLst/>
            <a:ahLst/>
            <a:cxnLst/>
            <a:rect l="l" t="t" r="r" b="b"/>
            <a:pathLst>
              <a:path w="535164" h="539888">
                <a:moveTo>
                  <a:pt x="0" y="0"/>
                </a:moveTo>
                <a:lnTo>
                  <a:pt x="535164" y="0"/>
                </a:lnTo>
                <a:lnTo>
                  <a:pt x="535164" y="539888"/>
                </a:lnTo>
                <a:lnTo>
                  <a:pt x="0" y="53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self-esteem</a:t>
            </a:r>
          </a:p>
        </p:txBody>
      </p:sp>
      <p:sp>
        <p:nvSpPr>
          <p:cNvPr id="6" name="TextBox 6"/>
          <p:cNvSpPr txBox="1"/>
          <p:nvPr/>
        </p:nvSpPr>
        <p:spPr>
          <a:xfrm>
            <a:off x="1578267" y="1489075"/>
            <a:ext cx="3645861" cy="497840"/>
          </a:xfrm>
          <a:prstGeom prst="rect">
            <a:avLst/>
          </a:prstGeom>
        </p:spPr>
        <p:txBody>
          <a:bodyPr lIns="0" tIns="0" rIns="0" bIns="0" rtlCol="0" anchor="t">
            <a:spAutoFit/>
          </a:bodyPr>
          <a:lstStyle/>
          <a:p>
            <a:pPr algn="ctr">
              <a:lnSpc>
                <a:spcPts val="4060"/>
              </a:lnSpc>
              <a:spcBef>
                <a:spcPct val="0"/>
              </a:spcBef>
            </a:pPr>
            <a:r>
              <a:rPr lang="en-US" sz="2900">
                <a:solidFill>
                  <a:srgbClr val="0E1094"/>
                </a:solidFill>
                <a:latin typeface="Glacial Indifference"/>
              </a:rPr>
              <a:t>Values</a:t>
            </a:r>
          </a:p>
        </p:txBody>
      </p:sp>
      <p:sp>
        <p:nvSpPr>
          <p:cNvPr id="7" name="TextBox 7"/>
          <p:cNvSpPr txBox="1"/>
          <p:nvPr/>
        </p:nvSpPr>
        <p:spPr>
          <a:xfrm>
            <a:off x="1220646" y="2732334"/>
            <a:ext cx="4361104" cy="25552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do you value most? Rank these values </a:t>
            </a:r>
          </a:p>
          <a:p>
            <a:pPr algn="ctr">
              <a:lnSpc>
                <a:spcPts val="4060"/>
              </a:lnSpc>
            </a:pPr>
            <a:r>
              <a:rPr lang="en-US" sz="2900">
                <a:solidFill>
                  <a:srgbClr val="000000"/>
                </a:solidFill>
                <a:latin typeface="Glacial Indifference"/>
              </a:rPr>
              <a:t>from 1 to 8.</a:t>
            </a:r>
          </a:p>
          <a:p>
            <a:pPr algn="ctr">
              <a:lnSpc>
                <a:spcPts val="4060"/>
              </a:lnSpc>
            </a:pPr>
            <a:r>
              <a:rPr lang="en-US" sz="2900">
                <a:solidFill>
                  <a:srgbClr val="000000"/>
                </a:solidFill>
                <a:latin typeface="Glacial Indifference"/>
              </a:rPr>
              <a:t>1 is the </a:t>
            </a:r>
            <a:r>
              <a:rPr lang="en-US" sz="2900">
                <a:solidFill>
                  <a:srgbClr val="000000"/>
                </a:solidFill>
                <a:latin typeface="Glacial Indifference Italics"/>
              </a:rPr>
              <a:t>least important</a:t>
            </a:r>
            <a:r>
              <a:rPr lang="en-US" sz="2900">
                <a:solidFill>
                  <a:srgbClr val="000000"/>
                </a:solidFill>
                <a:latin typeface="Glacial Indifference"/>
              </a:rPr>
              <a:t>, and 8 is the </a:t>
            </a:r>
            <a:r>
              <a:rPr lang="en-US" sz="2900">
                <a:solidFill>
                  <a:srgbClr val="000000"/>
                </a:solidFill>
                <a:latin typeface="Glacial Indifference Italics"/>
              </a:rPr>
              <a:t>most important</a:t>
            </a:r>
            <a:r>
              <a:rPr lang="en-US" sz="2900">
                <a:solidFill>
                  <a:srgbClr val="000000"/>
                </a:solidFill>
                <a:latin typeface="Glacial Indifference"/>
              </a:rPr>
              <a:t>.</a:t>
            </a:r>
          </a:p>
        </p:txBody>
      </p:sp>
      <p:sp>
        <p:nvSpPr>
          <p:cNvPr id="8" name="Freeform 8"/>
          <p:cNvSpPr/>
          <p:nvPr/>
        </p:nvSpPr>
        <p:spPr>
          <a:xfrm>
            <a:off x="6752498" y="1169104"/>
            <a:ext cx="535164" cy="539888"/>
          </a:xfrm>
          <a:custGeom>
            <a:avLst/>
            <a:gdLst/>
            <a:ahLst/>
            <a:cxnLst/>
            <a:rect l="l" t="t" r="r" b="b"/>
            <a:pathLst>
              <a:path w="535164" h="539888">
                <a:moveTo>
                  <a:pt x="0" y="0"/>
                </a:moveTo>
                <a:lnTo>
                  <a:pt x="535164" y="0"/>
                </a:lnTo>
                <a:lnTo>
                  <a:pt x="535164" y="539889"/>
                </a:lnTo>
                <a:lnTo>
                  <a:pt x="0" y="5398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6752498" y="1973201"/>
            <a:ext cx="535164" cy="539888"/>
          </a:xfrm>
          <a:custGeom>
            <a:avLst/>
            <a:gdLst/>
            <a:ahLst/>
            <a:cxnLst/>
            <a:rect l="l" t="t" r="r" b="b"/>
            <a:pathLst>
              <a:path w="535164" h="539888">
                <a:moveTo>
                  <a:pt x="0" y="0"/>
                </a:moveTo>
                <a:lnTo>
                  <a:pt x="535164" y="0"/>
                </a:lnTo>
                <a:lnTo>
                  <a:pt x="535164" y="539888"/>
                </a:lnTo>
                <a:lnTo>
                  <a:pt x="0" y="53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6752498" y="2773566"/>
            <a:ext cx="535164" cy="539888"/>
          </a:xfrm>
          <a:custGeom>
            <a:avLst/>
            <a:gdLst/>
            <a:ahLst/>
            <a:cxnLst/>
            <a:rect l="l" t="t" r="r" b="b"/>
            <a:pathLst>
              <a:path w="535164" h="539888">
                <a:moveTo>
                  <a:pt x="0" y="0"/>
                </a:moveTo>
                <a:lnTo>
                  <a:pt x="535164" y="0"/>
                </a:lnTo>
                <a:lnTo>
                  <a:pt x="535164" y="539888"/>
                </a:lnTo>
                <a:lnTo>
                  <a:pt x="0" y="53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6752498" y="3570629"/>
            <a:ext cx="535164" cy="539888"/>
          </a:xfrm>
          <a:custGeom>
            <a:avLst/>
            <a:gdLst/>
            <a:ahLst/>
            <a:cxnLst/>
            <a:rect l="l" t="t" r="r" b="b"/>
            <a:pathLst>
              <a:path w="535164" h="539888">
                <a:moveTo>
                  <a:pt x="0" y="0"/>
                </a:moveTo>
                <a:lnTo>
                  <a:pt x="535164" y="0"/>
                </a:lnTo>
                <a:lnTo>
                  <a:pt x="535164" y="539888"/>
                </a:lnTo>
                <a:lnTo>
                  <a:pt x="0" y="53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6752498" y="4377217"/>
            <a:ext cx="535164" cy="539888"/>
          </a:xfrm>
          <a:custGeom>
            <a:avLst/>
            <a:gdLst/>
            <a:ahLst/>
            <a:cxnLst/>
            <a:rect l="l" t="t" r="r" b="b"/>
            <a:pathLst>
              <a:path w="535164" h="539888">
                <a:moveTo>
                  <a:pt x="0" y="0"/>
                </a:moveTo>
                <a:lnTo>
                  <a:pt x="535164" y="0"/>
                </a:lnTo>
                <a:lnTo>
                  <a:pt x="535164" y="539888"/>
                </a:lnTo>
                <a:lnTo>
                  <a:pt x="0" y="53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6752498" y="5240955"/>
            <a:ext cx="535164" cy="539888"/>
          </a:xfrm>
          <a:custGeom>
            <a:avLst/>
            <a:gdLst/>
            <a:ahLst/>
            <a:cxnLst/>
            <a:rect l="l" t="t" r="r" b="b"/>
            <a:pathLst>
              <a:path w="535164" h="539888">
                <a:moveTo>
                  <a:pt x="0" y="0"/>
                </a:moveTo>
                <a:lnTo>
                  <a:pt x="535164" y="0"/>
                </a:lnTo>
                <a:lnTo>
                  <a:pt x="535164" y="539889"/>
                </a:lnTo>
                <a:lnTo>
                  <a:pt x="0" y="5398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6752498" y="6047544"/>
            <a:ext cx="535164" cy="539888"/>
          </a:xfrm>
          <a:custGeom>
            <a:avLst/>
            <a:gdLst/>
            <a:ahLst/>
            <a:cxnLst/>
            <a:rect l="l" t="t" r="r" b="b"/>
            <a:pathLst>
              <a:path w="535164" h="539888">
                <a:moveTo>
                  <a:pt x="0" y="0"/>
                </a:moveTo>
                <a:lnTo>
                  <a:pt x="535164" y="0"/>
                </a:lnTo>
                <a:lnTo>
                  <a:pt x="535164" y="539888"/>
                </a:lnTo>
                <a:lnTo>
                  <a:pt x="0" y="539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7485055" y="1161553"/>
            <a:ext cx="1262559"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family</a:t>
            </a:r>
          </a:p>
        </p:txBody>
      </p:sp>
      <p:sp>
        <p:nvSpPr>
          <p:cNvPr id="16" name="TextBox 16"/>
          <p:cNvSpPr txBox="1"/>
          <p:nvPr/>
        </p:nvSpPr>
        <p:spPr>
          <a:xfrm>
            <a:off x="7485055" y="319474"/>
            <a:ext cx="1745772"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education</a:t>
            </a:r>
          </a:p>
        </p:txBody>
      </p:sp>
      <p:sp>
        <p:nvSpPr>
          <p:cNvPr id="17" name="TextBox 17"/>
          <p:cNvSpPr txBox="1"/>
          <p:nvPr/>
        </p:nvSpPr>
        <p:spPr>
          <a:xfrm>
            <a:off x="7485055" y="1965650"/>
            <a:ext cx="1352650"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freedom</a:t>
            </a:r>
          </a:p>
        </p:txBody>
      </p:sp>
      <p:sp>
        <p:nvSpPr>
          <p:cNvPr id="18" name="TextBox 18"/>
          <p:cNvSpPr txBox="1"/>
          <p:nvPr/>
        </p:nvSpPr>
        <p:spPr>
          <a:xfrm>
            <a:off x="7485055" y="2766015"/>
            <a:ext cx="1262559"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friends</a:t>
            </a:r>
          </a:p>
        </p:txBody>
      </p:sp>
      <p:sp>
        <p:nvSpPr>
          <p:cNvPr id="19" name="TextBox 19"/>
          <p:cNvSpPr txBox="1"/>
          <p:nvPr/>
        </p:nvSpPr>
        <p:spPr>
          <a:xfrm>
            <a:off x="7485055" y="3563078"/>
            <a:ext cx="1262559"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loyalty</a:t>
            </a:r>
          </a:p>
        </p:txBody>
      </p:sp>
      <p:sp>
        <p:nvSpPr>
          <p:cNvPr id="20" name="TextBox 20"/>
          <p:cNvSpPr txBox="1"/>
          <p:nvPr/>
        </p:nvSpPr>
        <p:spPr>
          <a:xfrm>
            <a:off x="7485055" y="4369666"/>
            <a:ext cx="1262559"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money</a:t>
            </a:r>
          </a:p>
        </p:txBody>
      </p:sp>
      <p:sp>
        <p:nvSpPr>
          <p:cNvPr id="21" name="TextBox 21"/>
          <p:cNvSpPr txBox="1"/>
          <p:nvPr/>
        </p:nvSpPr>
        <p:spPr>
          <a:xfrm>
            <a:off x="7485055" y="5233405"/>
            <a:ext cx="1262559"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respect</a:t>
            </a:r>
          </a:p>
        </p:txBody>
      </p:sp>
      <p:sp>
        <p:nvSpPr>
          <p:cNvPr id="22" name="TextBox 22"/>
          <p:cNvSpPr txBox="1"/>
          <p:nvPr/>
        </p:nvSpPr>
        <p:spPr>
          <a:xfrm>
            <a:off x="7485055" y="6039993"/>
            <a:ext cx="2687627" cy="497840"/>
          </a:xfrm>
          <a:prstGeom prst="rect">
            <a:avLst/>
          </a:prstGeom>
        </p:spPr>
        <p:txBody>
          <a:bodyPr lIns="0" tIns="0" rIns="0" bIns="0" rtlCol="0" anchor="t">
            <a:spAutoFit/>
          </a:bodyPr>
          <a:lstStyle/>
          <a:p>
            <a:pPr>
              <a:lnSpc>
                <a:spcPts val="4060"/>
              </a:lnSpc>
              <a:spcBef>
                <a:spcPct val="0"/>
              </a:spcBef>
            </a:pPr>
            <a:r>
              <a:rPr lang="en-US" sz="2900">
                <a:solidFill>
                  <a:srgbClr val="000000"/>
                </a:solidFill>
                <a:latin typeface="Glacial Indifference"/>
              </a:rPr>
              <a:t>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95352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friendship</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3:</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Friendship</a:t>
            </a:r>
          </a:p>
        </p:txBody>
      </p:sp>
      <p:sp>
        <p:nvSpPr>
          <p:cNvPr id="8" name="TextBox 8"/>
          <p:cNvSpPr txBox="1"/>
          <p:nvPr/>
        </p:nvSpPr>
        <p:spPr>
          <a:xfrm>
            <a:off x="6732451" y="970784"/>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 </a:t>
            </a:r>
          </a:p>
          <a:p>
            <a:pPr algn="ctr">
              <a:lnSpc>
                <a:spcPts val="4060"/>
              </a:lnSpc>
            </a:pPr>
            <a:r>
              <a:rPr lang="en-US" sz="2900">
                <a:solidFill>
                  <a:srgbClr val="000000"/>
                </a:solidFill>
                <a:latin typeface="Glacial Indifference"/>
              </a:rPr>
              <a:t>friendship.</a:t>
            </a:r>
          </a:p>
        </p:txBody>
      </p:sp>
      <p:sp>
        <p:nvSpPr>
          <p:cNvPr id="9" name="TextBox 9"/>
          <p:cNvSpPr txBox="1"/>
          <p:nvPr/>
        </p:nvSpPr>
        <p:spPr>
          <a:xfrm>
            <a:off x="6732451" y="3862836"/>
            <a:ext cx="4141636" cy="19672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Self-concept is a relationship between people who enjoy each other’s company.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7081" y="195615"/>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52686">
            <a:off x="251558" y="3604752"/>
            <a:ext cx="1960086" cy="1024145"/>
          </a:xfrm>
          <a:custGeom>
            <a:avLst/>
            <a:gdLst/>
            <a:ahLst/>
            <a:cxnLst/>
            <a:rect l="l" t="t" r="r" b="b"/>
            <a:pathLst>
              <a:path w="1960086" h="1024145">
                <a:moveTo>
                  <a:pt x="0" y="0"/>
                </a:moveTo>
                <a:lnTo>
                  <a:pt x="1960085" y="0"/>
                </a:lnTo>
                <a:lnTo>
                  <a:pt x="1960085" y="1024145"/>
                </a:lnTo>
                <a:lnTo>
                  <a:pt x="0" y="1024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685800" y="487010"/>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Friendship</a:t>
            </a:r>
          </a:p>
        </p:txBody>
      </p:sp>
      <p:pic>
        <p:nvPicPr>
          <p:cNvPr id="5" name="Picture 5"/>
          <p:cNvPicPr>
            <a:picLocks noChangeAspect="1"/>
          </p:cNvPicPr>
          <p:nvPr>
            <a:videoFile r:link="rId1"/>
          </p:nvPr>
        </p:nvPicPr>
        <p:blipFill>
          <a:blip r:embed="rId7"/>
          <a:stretch>
            <a:fillRect/>
          </a:stretch>
        </p:blipFill>
        <p:spPr>
          <a:xfrm>
            <a:off x="2133600" y="1175986"/>
            <a:ext cx="9601199" cy="5323706"/>
          </a:xfrm>
          <a:prstGeom prst="rect">
            <a:avLst/>
          </a:prstGeom>
        </p:spPr>
      </p:pic>
      <p:sp>
        <p:nvSpPr>
          <p:cNvPr id="6" name="TextBox 5">
            <a:extLst>
              <a:ext uri="{FF2B5EF4-FFF2-40B4-BE49-F238E27FC236}">
                <a16:creationId xmlns:a16="http://schemas.microsoft.com/office/drawing/2014/main" id="{01737FC0-3A5B-7E79-7F62-1002ED31A362}"/>
              </a:ext>
            </a:extLst>
          </p:cNvPr>
          <p:cNvSpPr txBox="1"/>
          <p:nvPr/>
        </p:nvSpPr>
        <p:spPr>
          <a:xfrm>
            <a:off x="10896600" y="6499691"/>
            <a:ext cx="1295400" cy="338554"/>
          </a:xfrm>
          <a:prstGeom prst="rect">
            <a:avLst/>
          </a:prstGeom>
          <a:noFill/>
        </p:spPr>
        <p:txBody>
          <a:bodyPr wrap="square">
            <a:spAutoFit/>
          </a:bodyPr>
          <a:lstStyle/>
          <a:p>
            <a:r>
              <a:rPr lang="en-US" sz="1600" dirty="0">
                <a:hlinkClick r:id="rId8"/>
              </a:rPr>
              <a:t>Link to video</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287094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17609" y="2346511"/>
            <a:ext cx="4168031" cy="4260998"/>
          </a:xfrm>
          <a:custGeom>
            <a:avLst/>
            <a:gdLst/>
            <a:ahLst/>
            <a:cxnLst/>
            <a:rect l="l" t="t" r="r" b="b"/>
            <a:pathLst>
              <a:path w="4168031" h="4260998">
                <a:moveTo>
                  <a:pt x="0" y="0"/>
                </a:moveTo>
                <a:lnTo>
                  <a:pt x="4168031" y="0"/>
                </a:lnTo>
                <a:lnTo>
                  <a:pt x="4168031" y="4260999"/>
                </a:lnTo>
                <a:lnTo>
                  <a:pt x="0" y="4260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AutoShape 6"/>
          <p:cNvSpPr/>
          <p:nvPr/>
        </p:nvSpPr>
        <p:spPr>
          <a:xfrm>
            <a:off x="6824604" y="3965376"/>
            <a:ext cx="3957329" cy="0"/>
          </a:xfrm>
          <a:prstGeom prst="line">
            <a:avLst/>
          </a:prstGeom>
          <a:ln w="19050" cap="flat">
            <a:solidFill>
              <a:srgbClr val="454547"/>
            </a:solidFill>
            <a:prstDash val="solid"/>
            <a:headEnd type="none" w="sm" len="sm"/>
            <a:tailEnd type="none" w="sm" len="sm"/>
          </a:ln>
        </p:spPr>
      </p:sp>
      <p:sp>
        <p:nvSpPr>
          <p:cNvPr id="7" name="AutoShape 7"/>
          <p:cNvSpPr/>
          <p:nvPr/>
        </p:nvSpPr>
        <p:spPr>
          <a:xfrm>
            <a:off x="6824604" y="4515903"/>
            <a:ext cx="3957329" cy="0"/>
          </a:xfrm>
          <a:prstGeom prst="line">
            <a:avLst/>
          </a:prstGeom>
          <a:ln w="19050" cap="flat">
            <a:solidFill>
              <a:srgbClr val="454547"/>
            </a:solidFill>
            <a:prstDash val="solid"/>
            <a:headEnd type="none" w="sm" len="sm"/>
            <a:tailEnd type="none" w="sm" len="sm"/>
          </a:ln>
        </p:spPr>
      </p:sp>
      <p:sp>
        <p:nvSpPr>
          <p:cNvPr id="8" name="AutoShape 8"/>
          <p:cNvSpPr/>
          <p:nvPr/>
        </p:nvSpPr>
        <p:spPr>
          <a:xfrm>
            <a:off x="6824604" y="5063634"/>
            <a:ext cx="3957329" cy="0"/>
          </a:xfrm>
          <a:prstGeom prst="line">
            <a:avLst/>
          </a:prstGeom>
          <a:ln w="19050" cap="flat">
            <a:solidFill>
              <a:srgbClr val="454547"/>
            </a:solidFill>
            <a:prstDash val="solid"/>
            <a:headEnd type="none" w="sm" len="sm"/>
            <a:tailEnd type="none" w="sm" len="sm"/>
          </a:ln>
        </p:spPr>
      </p:sp>
      <p:sp>
        <p:nvSpPr>
          <p:cNvPr id="9" name="AutoShape 9"/>
          <p:cNvSpPr/>
          <p:nvPr/>
        </p:nvSpPr>
        <p:spPr>
          <a:xfrm>
            <a:off x="6824604" y="5592134"/>
            <a:ext cx="3957329" cy="0"/>
          </a:xfrm>
          <a:prstGeom prst="line">
            <a:avLst/>
          </a:prstGeom>
          <a:ln w="19050" cap="flat">
            <a:solidFill>
              <a:srgbClr val="454547"/>
            </a:solidFill>
            <a:prstDash val="solid"/>
            <a:headEnd type="none" w="sm" len="sm"/>
            <a:tailEnd type="none" w="sm" len="sm"/>
          </a:ln>
        </p:spPr>
      </p:sp>
      <p:sp>
        <p:nvSpPr>
          <p:cNvPr id="10" name="AutoShape 10"/>
          <p:cNvSpPr/>
          <p:nvPr/>
        </p:nvSpPr>
        <p:spPr>
          <a:xfrm>
            <a:off x="6824604" y="6162675"/>
            <a:ext cx="3957329" cy="0"/>
          </a:xfrm>
          <a:prstGeom prst="line">
            <a:avLst/>
          </a:prstGeom>
          <a:ln w="19050" cap="flat">
            <a:solidFill>
              <a:srgbClr val="454547"/>
            </a:solidFill>
            <a:prstDash val="solid"/>
            <a:headEnd type="none" w="sm" len="sm"/>
            <a:tailEnd type="none" w="sm" len="sm"/>
          </a:ln>
        </p:spPr>
      </p:sp>
      <p:sp>
        <p:nvSpPr>
          <p:cNvPr id="11" name="Freeform 11"/>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2025760" y="3517345"/>
            <a:ext cx="2751728" cy="1919330"/>
          </a:xfrm>
          <a:custGeom>
            <a:avLst/>
            <a:gdLst/>
            <a:ahLst/>
            <a:cxnLst/>
            <a:rect l="l" t="t" r="r" b="b"/>
            <a:pathLst>
              <a:path w="2751728" h="1919330">
                <a:moveTo>
                  <a:pt x="0" y="0"/>
                </a:moveTo>
                <a:lnTo>
                  <a:pt x="2751728" y="0"/>
                </a:lnTo>
                <a:lnTo>
                  <a:pt x="2751728" y="1919331"/>
                </a:lnTo>
                <a:lnTo>
                  <a:pt x="0" y="19193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3"/>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Friendship</a:t>
            </a:r>
          </a:p>
        </p:txBody>
      </p:sp>
      <p:sp>
        <p:nvSpPr>
          <p:cNvPr id="14" name="TextBox 14"/>
          <p:cNvSpPr txBox="1"/>
          <p:nvPr/>
        </p:nvSpPr>
        <p:spPr>
          <a:xfrm>
            <a:off x="6732451" y="768761"/>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List </a:t>
            </a:r>
            <a:r>
              <a:rPr lang="en-US" sz="2900">
                <a:solidFill>
                  <a:srgbClr val="000000"/>
                </a:solidFill>
                <a:latin typeface="Glacial Indifference Italics"/>
              </a:rPr>
              <a:t>at leas</a:t>
            </a:r>
            <a:r>
              <a:rPr lang="en-US" sz="2900">
                <a:solidFill>
                  <a:srgbClr val="000000"/>
                </a:solidFill>
                <a:latin typeface="Glacial Indifference"/>
              </a:rPr>
              <a:t>t 3 qualities of someone who is a great friend.</a:t>
            </a:r>
          </a:p>
        </p:txBody>
      </p:sp>
      <p:sp>
        <p:nvSpPr>
          <p:cNvPr id="15" name="TextBox 15"/>
          <p:cNvSpPr txBox="1"/>
          <p:nvPr/>
        </p:nvSpPr>
        <p:spPr>
          <a:xfrm>
            <a:off x="1330806" y="1283111"/>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Think about what makes someone a good friend.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2639704"/>
            <a:ext cx="2037041" cy="509260"/>
          </a:xfrm>
          <a:custGeom>
            <a:avLst/>
            <a:gdLst/>
            <a:ahLst/>
            <a:cxnLst/>
            <a:rect l="l" t="t" r="r" b="b"/>
            <a:pathLst>
              <a:path w="2037041" h="509260">
                <a:moveTo>
                  <a:pt x="0" y="0"/>
                </a:moveTo>
                <a:lnTo>
                  <a:pt x="2037041" y="0"/>
                </a:lnTo>
                <a:lnTo>
                  <a:pt x="2037041" y="509261"/>
                </a:lnTo>
                <a:lnTo>
                  <a:pt x="0" y="5092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17609" y="2346511"/>
            <a:ext cx="4168031" cy="4260998"/>
          </a:xfrm>
          <a:custGeom>
            <a:avLst/>
            <a:gdLst/>
            <a:ahLst/>
            <a:cxnLst/>
            <a:rect l="l" t="t" r="r" b="b"/>
            <a:pathLst>
              <a:path w="4168031" h="4260998">
                <a:moveTo>
                  <a:pt x="0" y="0"/>
                </a:moveTo>
                <a:lnTo>
                  <a:pt x="4168031" y="0"/>
                </a:lnTo>
                <a:lnTo>
                  <a:pt x="4168031" y="4260999"/>
                </a:lnTo>
                <a:lnTo>
                  <a:pt x="0" y="4260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AutoShape 6"/>
          <p:cNvSpPr/>
          <p:nvPr/>
        </p:nvSpPr>
        <p:spPr>
          <a:xfrm>
            <a:off x="6824604" y="3965376"/>
            <a:ext cx="3957329" cy="0"/>
          </a:xfrm>
          <a:prstGeom prst="line">
            <a:avLst/>
          </a:prstGeom>
          <a:ln w="19050" cap="flat">
            <a:solidFill>
              <a:srgbClr val="454547"/>
            </a:solidFill>
            <a:prstDash val="solid"/>
            <a:headEnd type="none" w="sm" len="sm"/>
            <a:tailEnd type="none" w="sm" len="sm"/>
          </a:ln>
        </p:spPr>
      </p:sp>
      <p:sp>
        <p:nvSpPr>
          <p:cNvPr id="7" name="AutoShape 7"/>
          <p:cNvSpPr/>
          <p:nvPr/>
        </p:nvSpPr>
        <p:spPr>
          <a:xfrm>
            <a:off x="6824604" y="4515903"/>
            <a:ext cx="3957329" cy="0"/>
          </a:xfrm>
          <a:prstGeom prst="line">
            <a:avLst/>
          </a:prstGeom>
          <a:ln w="19050" cap="flat">
            <a:solidFill>
              <a:srgbClr val="454547"/>
            </a:solidFill>
            <a:prstDash val="solid"/>
            <a:headEnd type="none" w="sm" len="sm"/>
            <a:tailEnd type="none" w="sm" len="sm"/>
          </a:ln>
        </p:spPr>
      </p:sp>
      <p:sp>
        <p:nvSpPr>
          <p:cNvPr id="8" name="AutoShape 8"/>
          <p:cNvSpPr/>
          <p:nvPr/>
        </p:nvSpPr>
        <p:spPr>
          <a:xfrm>
            <a:off x="6824604" y="5063634"/>
            <a:ext cx="3957329" cy="0"/>
          </a:xfrm>
          <a:prstGeom prst="line">
            <a:avLst/>
          </a:prstGeom>
          <a:ln w="19050" cap="flat">
            <a:solidFill>
              <a:srgbClr val="454547"/>
            </a:solidFill>
            <a:prstDash val="solid"/>
            <a:headEnd type="none" w="sm" len="sm"/>
            <a:tailEnd type="none" w="sm" len="sm"/>
          </a:ln>
        </p:spPr>
      </p:sp>
      <p:sp>
        <p:nvSpPr>
          <p:cNvPr id="9" name="AutoShape 9"/>
          <p:cNvSpPr/>
          <p:nvPr/>
        </p:nvSpPr>
        <p:spPr>
          <a:xfrm>
            <a:off x="6824604" y="5592134"/>
            <a:ext cx="3957329" cy="0"/>
          </a:xfrm>
          <a:prstGeom prst="line">
            <a:avLst/>
          </a:prstGeom>
          <a:ln w="19050" cap="flat">
            <a:solidFill>
              <a:srgbClr val="454547"/>
            </a:solidFill>
            <a:prstDash val="solid"/>
            <a:headEnd type="none" w="sm" len="sm"/>
            <a:tailEnd type="none" w="sm" len="sm"/>
          </a:ln>
        </p:spPr>
      </p:sp>
      <p:sp>
        <p:nvSpPr>
          <p:cNvPr id="10" name="AutoShape 10"/>
          <p:cNvSpPr/>
          <p:nvPr/>
        </p:nvSpPr>
        <p:spPr>
          <a:xfrm>
            <a:off x="6824604" y="6162675"/>
            <a:ext cx="3957329" cy="0"/>
          </a:xfrm>
          <a:prstGeom prst="line">
            <a:avLst/>
          </a:prstGeom>
          <a:ln w="19050" cap="flat">
            <a:solidFill>
              <a:srgbClr val="454547"/>
            </a:solidFill>
            <a:prstDash val="solid"/>
            <a:headEnd type="none" w="sm" len="sm"/>
            <a:tailEnd type="none" w="sm" len="sm"/>
          </a:ln>
        </p:spPr>
      </p:sp>
      <p:sp>
        <p:nvSpPr>
          <p:cNvPr id="11" name="Freeform 11"/>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2025760" y="3517345"/>
            <a:ext cx="2751728" cy="1919330"/>
          </a:xfrm>
          <a:custGeom>
            <a:avLst/>
            <a:gdLst/>
            <a:ahLst/>
            <a:cxnLst/>
            <a:rect l="l" t="t" r="r" b="b"/>
            <a:pathLst>
              <a:path w="2751728" h="1919330">
                <a:moveTo>
                  <a:pt x="0" y="0"/>
                </a:moveTo>
                <a:lnTo>
                  <a:pt x="2751728" y="0"/>
                </a:lnTo>
                <a:lnTo>
                  <a:pt x="2751728" y="1919331"/>
                </a:lnTo>
                <a:lnTo>
                  <a:pt x="0" y="19193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3"/>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Friendship</a:t>
            </a:r>
          </a:p>
        </p:txBody>
      </p:sp>
      <p:sp>
        <p:nvSpPr>
          <p:cNvPr id="14" name="TextBox 14"/>
          <p:cNvSpPr txBox="1"/>
          <p:nvPr/>
        </p:nvSpPr>
        <p:spPr>
          <a:xfrm>
            <a:off x="6732451" y="539819"/>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do you look for in a friend? What qualities are important?</a:t>
            </a:r>
          </a:p>
        </p:txBody>
      </p:sp>
      <p:sp>
        <p:nvSpPr>
          <p:cNvPr id="15" name="TextBox 15"/>
          <p:cNvSpPr txBox="1"/>
          <p:nvPr/>
        </p:nvSpPr>
        <p:spPr>
          <a:xfrm>
            <a:off x="1330806" y="1283111"/>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Think about what makes someone a good friend.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2919740"/>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17609" y="2346511"/>
            <a:ext cx="4168031" cy="4260998"/>
          </a:xfrm>
          <a:custGeom>
            <a:avLst/>
            <a:gdLst/>
            <a:ahLst/>
            <a:cxnLst/>
            <a:rect l="l" t="t" r="r" b="b"/>
            <a:pathLst>
              <a:path w="4168031" h="4260998">
                <a:moveTo>
                  <a:pt x="0" y="0"/>
                </a:moveTo>
                <a:lnTo>
                  <a:pt x="4168031" y="0"/>
                </a:lnTo>
                <a:lnTo>
                  <a:pt x="4168031" y="4260999"/>
                </a:lnTo>
                <a:lnTo>
                  <a:pt x="0" y="4260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AutoShape 6"/>
          <p:cNvSpPr/>
          <p:nvPr/>
        </p:nvSpPr>
        <p:spPr>
          <a:xfrm>
            <a:off x="6824604" y="3965376"/>
            <a:ext cx="3957329" cy="0"/>
          </a:xfrm>
          <a:prstGeom prst="line">
            <a:avLst/>
          </a:prstGeom>
          <a:ln w="19050" cap="flat">
            <a:solidFill>
              <a:srgbClr val="454547"/>
            </a:solidFill>
            <a:prstDash val="solid"/>
            <a:headEnd type="none" w="sm" len="sm"/>
            <a:tailEnd type="none" w="sm" len="sm"/>
          </a:ln>
        </p:spPr>
      </p:sp>
      <p:sp>
        <p:nvSpPr>
          <p:cNvPr id="7" name="AutoShape 7"/>
          <p:cNvSpPr/>
          <p:nvPr/>
        </p:nvSpPr>
        <p:spPr>
          <a:xfrm>
            <a:off x="6824604" y="4515903"/>
            <a:ext cx="3957329" cy="0"/>
          </a:xfrm>
          <a:prstGeom prst="line">
            <a:avLst/>
          </a:prstGeom>
          <a:ln w="19050" cap="flat">
            <a:solidFill>
              <a:srgbClr val="454547"/>
            </a:solidFill>
            <a:prstDash val="solid"/>
            <a:headEnd type="none" w="sm" len="sm"/>
            <a:tailEnd type="none" w="sm" len="sm"/>
          </a:ln>
        </p:spPr>
      </p:sp>
      <p:sp>
        <p:nvSpPr>
          <p:cNvPr id="8" name="AutoShape 8"/>
          <p:cNvSpPr/>
          <p:nvPr/>
        </p:nvSpPr>
        <p:spPr>
          <a:xfrm>
            <a:off x="6824604" y="5063634"/>
            <a:ext cx="3957329" cy="0"/>
          </a:xfrm>
          <a:prstGeom prst="line">
            <a:avLst/>
          </a:prstGeom>
          <a:ln w="19050" cap="flat">
            <a:solidFill>
              <a:srgbClr val="454547"/>
            </a:solidFill>
            <a:prstDash val="solid"/>
            <a:headEnd type="none" w="sm" len="sm"/>
            <a:tailEnd type="none" w="sm" len="sm"/>
          </a:ln>
        </p:spPr>
      </p:sp>
      <p:sp>
        <p:nvSpPr>
          <p:cNvPr id="9" name="AutoShape 9"/>
          <p:cNvSpPr/>
          <p:nvPr/>
        </p:nvSpPr>
        <p:spPr>
          <a:xfrm>
            <a:off x="6824604" y="5592134"/>
            <a:ext cx="3957329" cy="0"/>
          </a:xfrm>
          <a:prstGeom prst="line">
            <a:avLst/>
          </a:prstGeom>
          <a:ln w="19050" cap="flat">
            <a:solidFill>
              <a:srgbClr val="454547"/>
            </a:solidFill>
            <a:prstDash val="solid"/>
            <a:headEnd type="none" w="sm" len="sm"/>
            <a:tailEnd type="none" w="sm" len="sm"/>
          </a:ln>
        </p:spPr>
      </p:sp>
      <p:sp>
        <p:nvSpPr>
          <p:cNvPr id="10" name="AutoShape 10"/>
          <p:cNvSpPr/>
          <p:nvPr/>
        </p:nvSpPr>
        <p:spPr>
          <a:xfrm>
            <a:off x="6824604" y="6162675"/>
            <a:ext cx="3957329" cy="0"/>
          </a:xfrm>
          <a:prstGeom prst="line">
            <a:avLst/>
          </a:prstGeom>
          <a:ln w="19050" cap="flat">
            <a:solidFill>
              <a:srgbClr val="454547"/>
            </a:solidFill>
            <a:prstDash val="solid"/>
            <a:headEnd type="none" w="sm" len="sm"/>
            <a:tailEnd type="none" w="sm" len="sm"/>
          </a:ln>
        </p:spPr>
      </p:sp>
      <p:sp>
        <p:nvSpPr>
          <p:cNvPr id="11" name="Freeform 11"/>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2025760" y="3517345"/>
            <a:ext cx="2751728" cy="1919330"/>
          </a:xfrm>
          <a:custGeom>
            <a:avLst/>
            <a:gdLst/>
            <a:ahLst/>
            <a:cxnLst/>
            <a:rect l="l" t="t" r="r" b="b"/>
            <a:pathLst>
              <a:path w="2751728" h="1919330">
                <a:moveTo>
                  <a:pt x="0" y="0"/>
                </a:moveTo>
                <a:lnTo>
                  <a:pt x="2751728" y="0"/>
                </a:lnTo>
                <a:lnTo>
                  <a:pt x="2751728" y="1919331"/>
                </a:lnTo>
                <a:lnTo>
                  <a:pt x="0" y="19193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3"/>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Friendship</a:t>
            </a:r>
          </a:p>
        </p:txBody>
      </p:sp>
      <p:sp>
        <p:nvSpPr>
          <p:cNvPr id="14" name="TextBox 14"/>
          <p:cNvSpPr txBox="1"/>
          <p:nvPr/>
        </p:nvSpPr>
        <p:spPr>
          <a:xfrm>
            <a:off x="6732451" y="539819"/>
            <a:ext cx="4141636" cy="20408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do you enjoy doing with your friends?</a:t>
            </a:r>
          </a:p>
          <a:p>
            <a:pPr algn="ctr">
              <a:lnSpc>
                <a:spcPts val="4060"/>
              </a:lnSpc>
            </a:pPr>
            <a:endParaRPr lang="en-US" sz="2900">
              <a:solidFill>
                <a:srgbClr val="000000"/>
              </a:solidFill>
              <a:latin typeface="Glacial Indifference"/>
            </a:endParaRPr>
          </a:p>
          <a:p>
            <a:pPr algn="ctr">
              <a:lnSpc>
                <a:spcPts val="4060"/>
              </a:lnSpc>
            </a:pPr>
            <a:r>
              <a:rPr lang="en-US" sz="2900">
                <a:solidFill>
                  <a:srgbClr val="000000"/>
                </a:solidFill>
                <a:latin typeface="Glacial Indifference"/>
              </a:rPr>
              <a:t>List</a:t>
            </a:r>
            <a:r>
              <a:rPr lang="en-US" sz="2900">
                <a:solidFill>
                  <a:srgbClr val="000000"/>
                </a:solidFill>
                <a:latin typeface="Glacial Indifference Italics"/>
              </a:rPr>
              <a:t> at least</a:t>
            </a:r>
            <a:r>
              <a:rPr lang="en-US" sz="2900">
                <a:solidFill>
                  <a:srgbClr val="000000"/>
                </a:solidFill>
                <a:latin typeface="Glacial Indifference"/>
              </a:rPr>
              <a:t> 3 things.</a:t>
            </a:r>
          </a:p>
        </p:txBody>
      </p:sp>
      <p:sp>
        <p:nvSpPr>
          <p:cNvPr id="15" name="TextBox 15"/>
          <p:cNvSpPr txBox="1"/>
          <p:nvPr/>
        </p:nvSpPr>
        <p:spPr>
          <a:xfrm>
            <a:off x="1330806" y="1283111"/>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Think about what makes someone a good friend.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95352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consequence</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4:</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Consequences</a:t>
            </a:r>
          </a:p>
        </p:txBody>
      </p:sp>
      <p:sp>
        <p:nvSpPr>
          <p:cNvPr id="8" name="TextBox 8"/>
          <p:cNvSpPr txBox="1"/>
          <p:nvPr/>
        </p:nvSpPr>
        <p:spPr>
          <a:xfrm>
            <a:off x="6732451" y="970784"/>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 </a:t>
            </a:r>
          </a:p>
          <a:p>
            <a:pPr algn="ctr">
              <a:lnSpc>
                <a:spcPts val="4060"/>
              </a:lnSpc>
            </a:pPr>
            <a:r>
              <a:rPr lang="en-US" sz="2900">
                <a:solidFill>
                  <a:srgbClr val="000000"/>
                </a:solidFill>
                <a:latin typeface="Glacial Indifference"/>
              </a:rPr>
              <a:t>consequence.</a:t>
            </a:r>
          </a:p>
        </p:txBody>
      </p:sp>
      <p:sp>
        <p:nvSpPr>
          <p:cNvPr id="9" name="TextBox 9"/>
          <p:cNvSpPr txBox="1"/>
          <p:nvPr/>
        </p:nvSpPr>
        <p:spPr>
          <a:xfrm>
            <a:off x="6732451" y="3862836"/>
            <a:ext cx="4141636" cy="14719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A consequence is a result or effect of an action or condition.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7081" y="195615"/>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52686">
            <a:off x="251558" y="3604752"/>
            <a:ext cx="1960086" cy="1024145"/>
          </a:xfrm>
          <a:custGeom>
            <a:avLst/>
            <a:gdLst/>
            <a:ahLst/>
            <a:cxnLst/>
            <a:rect l="l" t="t" r="r" b="b"/>
            <a:pathLst>
              <a:path w="1960086" h="1024145">
                <a:moveTo>
                  <a:pt x="0" y="0"/>
                </a:moveTo>
                <a:lnTo>
                  <a:pt x="1960085" y="0"/>
                </a:lnTo>
                <a:lnTo>
                  <a:pt x="1960085" y="1024145"/>
                </a:lnTo>
                <a:lnTo>
                  <a:pt x="0" y="1024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685800" y="487010"/>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Consequences</a:t>
            </a:r>
          </a:p>
        </p:txBody>
      </p:sp>
      <p:pic>
        <p:nvPicPr>
          <p:cNvPr id="5" name="Picture 5"/>
          <p:cNvPicPr>
            <a:picLocks noChangeAspect="1"/>
          </p:cNvPicPr>
          <p:nvPr>
            <a:videoFile r:link="rId1"/>
          </p:nvPr>
        </p:nvPicPr>
        <p:blipFill>
          <a:blip r:embed="rId7"/>
          <a:stretch>
            <a:fillRect/>
          </a:stretch>
        </p:blipFill>
        <p:spPr>
          <a:xfrm>
            <a:off x="2290672" y="1175985"/>
            <a:ext cx="9464368" cy="5323706"/>
          </a:xfrm>
          <a:prstGeom prst="rect">
            <a:avLst/>
          </a:prstGeom>
        </p:spPr>
      </p:pic>
      <p:sp>
        <p:nvSpPr>
          <p:cNvPr id="6" name="TextBox 5">
            <a:extLst>
              <a:ext uri="{FF2B5EF4-FFF2-40B4-BE49-F238E27FC236}">
                <a16:creationId xmlns:a16="http://schemas.microsoft.com/office/drawing/2014/main" id="{46E10949-86FC-19D5-0689-29E2B052BAF9}"/>
              </a:ext>
            </a:extLst>
          </p:cNvPr>
          <p:cNvSpPr txBox="1"/>
          <p:nvPr/>
        </p:nvSpPr>
        <p:spPr>
          <a:xfrm>
            <a:off x="10896600" y="6499691"/>
            <a:ext cx="1295400" cy="338554"/>
          </a:xfrm>
          <a:prstGeom prst="rect">
            <a:avLst/>
          </a:prstGeom>
          <a:noFill/>
        </p:spPr>
        <p:txBody>
          <a:bodyPr wrap="square">
            <a:spAutoFit/>
          </a:bodyPr>
          <a:lstStyle/>
          <a:p>
            <a:r>
              <a:rPr lang="en-US" sz="1600" dirty="0">
                <a:hlinkClick r:id="rId8"/>
              </a:rPr>
              <a:t>Link </a:t>
            </a:r>
            <a:r>
              <a:rPr lang="en-US" sz="1600" dirty="0">
                <a:hlinkClick r:id="rId9"/>
              </a:rPr>
              <a:t>to</a:t>
            </a:r>
            <a:r>
              <a:rPr lang="en-US" sz="1600" dirty="0">
                <a:hlinkClick r:id="rId8"/>
              </a:rPr>
              <a:t> video</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3385449" y="138683"/>
            <a:ext cx="5420797" cy="6580634"/>
          </a:xfrm>
          <a:custGeom>
            <a:avLst/>
            <a:gdLst/>
            <a:ahLst/>
            <a:cxnLst/>
            <a:rect l="l" t="t" r="r" b="b"/>
            <a:pathLst>
              <a:path w="5420797" h="6580634">
                <a:moveTo>
                  <a:pt x="0" y="0"/>
                </a:moveTo>
                <a:lnTo>
                  <a:pt x="5420797" y="0"/>
                </a:lnTo>
                <a:lnTo>
                  <a:pt x="5420797" y="6580634"/>
                </a:lnTo>
                <a:lnTo>
                  <a:pt x="0" y="65806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798597" y="1694349"/>
            <a:ext cx="3207502" cy="530696"/>
          </a:xfrm>
          <a:custGeom>
            <a:avLst/>
            <a:gdLst/>
            <a:ahLst/>
            <a:cxnLst/>
            <a:rect l="l" t="t" r="r" b="b"/>
            <a:pathLst>
              <a:path w="3207502" h="530696">
                <a:moveTo>
                  <a:pt x="0" y="0"/>
                </a:moveTo>
                <a:lnTo>
                  <a:pt x="3207502" y="0"/>
                </a:lnTo>
                <a:lnTo>
                  <a:pt x="3207502" y="530696"/>
                </a:lnTo>
                <a:lnTo>
                  <a:pt x="0" y="530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165509" y="2294927"/>
            <a:ext cx="4473678" cy="3438524"/>
          </a:xfrm>
          <a:prstGeom prst="rect">
            <a:avLst/>
          </a:prstGeom>
        </p:spPr>
        <p:txBody>
          <a:bodyPr lIns="0" tIns="0" rIns="0" bIns="0" rtlCol="0" anchor="t">
            <a:spAutoFit/>
          </a:bodyPr>
          <a:lstStyle/>
          <a:p>
            <a:pPr marL="539753" lvl="1" indent="-269876">
              <a:lnSpc>
                <a:spcPts val="4500"/>
              </a:lnSpc>
              <a:buFont typeface="Arial"/>
              <a:buChar char="•"/>
            </a:pPr>
            <a:r>
              <a:rPr lang="en-US" sz="2500">
                <a:solidFill>
                  <a:srgbClr val="000000"/>
                </a:solidFill>
                <a:latin typeface="Glacial Indifference"/>
              </a:rPr>
              <a:t>improve communication skills</a:t>
            </a:r>
          </a:p>
          <a:p>
            <a:pPr marL="539753" lvl="1" indent="-269876">
              <a:lnSpc>
                <a:spcPts val="4500"/>
              </a:lnSpc>
              <a:buFont typeface="Arial"/>
              <a:buChar char="•"/>
            </a:pPr>
            <a:r>
              <a:rPr lang="en-US" sz="2500">
                <a:solidFill>
                  <a:srgbClr val="000000"/>
                </a:solidFill>
                <a:latin typeface="Glacial Indifference"/>
              </a:rPr>
              <a:t>help create individual goals</a:t>
            </a:r>
          </a:p>
          <a:p>
            <a:pPr marL="539753" lvl="1" indent="-269876">
              <a:lnSpc>
                <a:spcPts val="4500"/>
              </a:lnSpc>
              <a:buFont typeface="Arial"/>
              <a:buChar char="•"/>
            </a:pPr>
            <a:r>
              <a:rPr lang="en-US" sz="2500">
                <a:solidFill>
                  <a:srgbClr val="000000"/>
                </a:solidFill>
                <a:latin typeface="Glacial Indifference"/>
              </a:rPr>
              <a:t>improve school climate</a:t>
            </a:r>
          </a:p>
          <a:p>
            <a:pPr marL="539753" lvl="1" indent="-269876">
              <a:lnSpc>
                <a:spcPts val="4500"/>
              </a:lnSpc>
              <a:buFont typeface="Arial"/>
              <a:buChar char="•"/>
            </a:pPr>
            <a:r>
              <a:rPr lang="en-US" sz="2500">
                <a:solidFill>
                  <a:srgbClr val="000000"/>
                </a:solidFill>
                <a:latin typeface="Glacial Indifference"/>
              </a:rPr>
              <a:t>increase graduation rates</a:t>
            </a:r>
          </a:p>
          <a:p>
            <a:pPr marL="539753" lvl="1" indent="-269876">
              <a:lnSpc>
                <a:spcPts val="4500"/>
              </a:lnSpc>
              <a:buFont typeface="Arial"/>
              <a:buChar char="•"/>
            </a:pPr>
            <a:r>
              <a:rPr lang="en-US" sz="2500">
                <a:solidFill>
                  <a:srgbClr val="000000"/>
                </a:solidFill>
                <a:latin typeface="Glacial Indifference"/>
              </a:rPr>
              <a:t>result in better employment outcomes</a:t>
            </a:r>
          </a:p>
        </p:txBody>
      </p:sp>
      <p:sp>
        <p:nvSpPr>
          <p:cNvPr id="5" name="Freeform 5"/>
          <p:cNvSpPr/>
          <p:nvPr/>
        </p:nvSpPr>
        <p:spPr>
          <a:xfrm>
            <a:off x="7677741" y="38566"/>
            <a:ext cx="2257010" cy="2186479"/>
          </a:xfrm>
          <a:custGeom>
            <a:avLst/>
            <a:gdLst/>
            <a:ahLst/>
            <a:cxnLst/>
            <a:rect l="l" t="t" r="r" b="b"/>
            <a:pathLst>
              <a:path w="2257010" h="2186479">
                <a:moveTo>
                  <a:pt x="0" y="0"/>
                </a:moveTo>
                <a:lnTo>
                  <a:pt x="2257010" y="0"/>
                </a:lnTo>
                <a:lnTo>
                  <a:pt x="2257010" y="2186479"/>
                </a:lnTo>
                <a:lnTo>
                  <a:pt x="0" y="21864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866412">
            <a:off x="848938" y="2360443"/>
            <a:ext cx="1824560" cy="2137113"/>
          </a:xfrm>
          <a:custGeom>
            <a:avLst/>
            <a:gdLst/>
            <a:ahLst/>
            <a:cxnLst/>
            <a:rect l="l" t="t" r="r" b="b"/>
            <a:pathLst>
              <a:path w="1824560" h="2137113">
                <a:moveTo>
                  <a:pt x="0" y="0"/>
                </a:moveTo>
                <a:lnTo>
                  <a:pt x="1824560" y="0"/>
                </a:lnTo>
                <a:lnTo>
                  <a:pt x="1824560" y="2137114"/>
                </a:lnTo>
                <a:lnTo>
                  <a:pt x="0" y="21371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318759" y="414791"/>
            <a:ext cx="4167178" cy="1057275"/>
          </a:xfrm>
          <a:prstGeom prst="rect">
            <a:avLst/>
          </a:prstGeom>
        </p:spPr>
        <p:txBody>
          <a:bodyPr lIns="0" tIns="0" rIns="0" bIns="0" rtlCol="0" anchor="t">
            <a:spAutoFit/>
          </a:bodyPr>
          <a:lstStyle/>
          <a:p>
            <a:pPr algn="ctr">
              <a:lnSpc>
                <a:spcPts val="4200"/>
              </a:lnSpc>
            </a:pPr>
            <a:r>
              <a:rPr lang="en-US" sz="3000">
                <a:solidFill>
                  <a:srgbClr val="0E1094"/>
                </a:solidFill>
                <a:latin typeface="Glacial Indifference"/>
              </a:rPr>
              <a:t>Why are </a:t>
            </a:r>
            <a:r>
              <a:rPr lang="en-US" sz="3000">
                <a:solidFill>
                  <a:srgbClr val="0E1094"/>
                </a:solidFill>
                <a:latin typeface="Glacial Indifference Bold"/>
              </a:rPr>
              <a:t>social skills</a:t>
            </a:r>
            <a:r>
              <a:rPr lang="en-US" sz="3000">
                <a:solidFill>
                  <a:srgbClr val="0E1094"/>
                </a:solidFill>
                <a:latin typeface="Glacial Indifference"/>
              </a:rPr>
              <a:t> important?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3069371"/>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AutoShape 5"/>
          <p:cNvSpPr/>
          <p:nvPr/>
        </p:nvSpPr>
        <p:spPr>
          <a:xfrm>
            <a:off x="6824604" y="3965376"/>
            <a:ext cx="3957329" cy="0"/>
          </a:xfrm>
          <a:prstGeom prst="line">
            <a:avLst/>
          </a:prstGeom>
          <a:ln w="19050" cap="flat">
            <a:solidFill>
              <a:srgbClr val="454547"/>
            </a:solidFill>
            <a:prstDash val="solid"/>
            <a:headEnd type="none" w="sm" len="sm"/>
            <a:tailEnd type="none" w="sm" len="sm"/>
          </a:ln>
        </p:spPr>
      </p:sp>
      <p:sp>
        <p:nvSpPr>
          <p:cNvPr id="6" name="AutoShape 6"/>
          <p:cNvSpPr/>
          <p:nvPr/>
        </p:nvSpPr>
        <p:spPr>
          <a:xfrm>
            <a:off x="6824604" y="4515903"/>
            <a:ext cx="3957329" cy="0"/>
          </a:xfrm>
          <a:prstGeom prst="line">
            <a:avLst/>
          </a:prstGeom>
          <a:ln w="19050" cap="flat">
            <a:solidFill>
              <a:srgbClr val="454547"/>
            </a:solidFill>
            <a:prstDash val="solid"/>
            <a:headEnd type="none" w="sm" len="sm"/>
            <a:tailEnd type="none" w="sm" len="sm"/>
          </a:ln>
        </p:spPr>
      </p:sp>
      <p:sp>
        <p:nvSpPr>
          <p:cNvPr id="7" name="AutoShape 7"/>
          <p:cNvSpPr/>
          <p:nvPr/>
        </p:nvSpPr>
        <p:spPr>
          <a:xfrm>
            <a:off x="6824604" y="5063634"/>
            <a:ext cx="3957329" cy="0"/>
          </a:xfrm>
          <a:prstGeom prst="line">
            <a:avLst/>
          </a:prstGeom>
          <a:ln w="19050" cap="flat">
            <a:solidFill>
              <a:srgbClr val="454547"/>
            </a:solidFill>
            <a:prstDash val="solid"/>
            <a:headEnd type="none" w="sm" len="sm"/>
            <a:tailEnd type="none" w="sm" len="sm"/>
          </a:ln>
        </p:spPr>
      </p:sp>
      <p:sp>
        <p:nvSpPr>
          <p:cNvPr id="8" name="AutoShape 8"/>
          <p:cNvSpPr/>
          <p:nvPr/>
        </p:nvSpPr>
        <p:spPr>
          <a:xfrm>
            <a:off x="6824604" y="5592134"/>
            <a:ext cx="3957329" cy="0"/>
          </a:xfrm>
          <a:prstGeom prst="line">
            <a:avLst/>
          </a:prstGeom>
          <a:ln w="19050" cap="flat">
            <a:solidFill>
              <a:srgbClr val="454547"/>
            </a:solidFill>
            <a:prstDash val="solid"/>
            <a:headEnd type="none" w="sm" len="sm"/>
            <a:tailEnd type="none" w="sm" len="sm"/>
          </a:ln>
        </p:spPr>
      </p:sp>
      <p:sp>
        <p:nvSpPr>
          <p:cNvPr id="9" name="AutoShape 9"/>
          <p:cNvSpPr/>
          <p:nvPr/>
        </p:nvSpPr>
        <p:spPr>
          <a:xfrm>
            <a:off x="6824604" y="6162675"/>
            <a:ext cx="3957329" cy="0"/>
          </a:xfrm>
          <a:prstGeom prst="line">
            <a:avLst/>
          </a:prstGeom>
          <a:ln w="19050" cap="flat">
            <a:solidFill>
              <a:srgbClr val="454547"/>
            </a:solidFill>
            <a:prstDash val="solid"/>
            <a:headEnd type="none" w="sm" len="sm"/>
            <a:tailEnd type="none" w="sm" len="sm"/>
          </a:ln>
        </p:spPr>
      </p:sp>
      <p:sp>
        <p:nvSpPr>
          <p:cNvPr id="10" name="Freeform 10"/>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866439" y="3371626"/>
            <a:ext cx="3069518" cy="3108373"/>
          </a:xfrm>
          <a:custGeom>
            <a:avLst/>
            <a:gdLst/>
            <a:ahLst/>
            <a:cxnLst/>
            <a:rect l="l" t="t" r="r" b="b"/>
            <a:pathLst>
              <a:path w="3069518" h="3108373">
                <a:moveTo>
                  <a:pt x="0" y="0"/>
                </a:moveTo>
                <a:lnTo>
                  <a:pt x="3069518" y="0"/>
                </a:lnTo>
                <a:lnTo>
                  <a:pt x="3069518" y="3108372"/>
                </a:lnTo>
                <a:lnTo>
                  <a:pt x="0" y="31083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TextBox 12"/>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Consequences</a:t>
            </a:r>
          </a:p>
        </p:txBody>
      </p:sp>
      <p:sp>
        <p:nvSpPr>
          <p:cNvPr id="13" name="TextBox 13"/>
          <p:cNvSpPr txBox="1"/>
          <p:nvPr/>
        </p:nvSpPr>
        <p:spPr>
          <a:xfrm>
            <a:off x="6732451" y="539819"/>
            <a:ext cx="4141636" cy="2237740"/>
          </a:xfrm>
          <a:prstGeom prst="rect">
            <a:avLst/>
          </a:prstGeom>
        </p:spPr>
        <p:txBody>
          <a:bodyPr lIns="0" tIns="0" rIns="0" bIns="0" rtlCol="0" anchor="t">
            <a:spAutoFit/>
          </a:bodyPr>
          <a:lstStyle/>
          <a:p>
            <a:pPr algn="ctr">
              <a:lnSpc>
                <a:spcPts val="3500"/>
              </a:lnSpc>
            </a:pPr>
            <a:r>
              <a:rPr lang="en-US" sz="2500">
                <a:solidFill>
                  <a:srgbClr val="000000"/>
                </a:solidFill>
                <a:latin typeface="Glacial Indifference"/>
              </a:rPr>
              <a:t>What are some consequences for posting offensive or inappropriate content on social media?</a:t>
            </a:r>
          </a:p>
          <a:p>
            <a:pPr algn="ctr">
              <a:lnSpc>
                <a:spcPts val="3920"/>
              </a:lnSpc>
            </a:pPr>
            <a:r>
              <a:rPr lang="en-US" sz="2800">
                <a:solidFill>
                  <a:srgbClr val="000000"/>
                </a:solidFill>
                <a:latin typeface="Glacial Indifference"/>
              </a:rPr>
              <a:t>List</a:t>
            </a:r>
            <a:r>
              <a:rPr lang="en-US" sz="2800">
                <a:solidFill>
                  <a:srgbClr val="000000"/>
                </a:solidFill>
                <a:latin typeface="Glacial Indifference Italics"/>
              </a:rPr>
              <a:t> at least</a:t>
            </a:r>
            <a:r>
              <a:rPr lang="en-US" sz="2800">
                <a:solidFill>
                  <a:srgbClr val="000000"/>
                </a:solidFill>
                <a:latin typeface="Glacial Indifference"/>
              </a:rPr>
              <a:t> 4 things.</a:t>
            </a:r>
          </a:p>
        </p:txBody>
      </p:sp>
      <p:sp>
        <p:nvSpPr>
          <p:cNvPr id="14" name="TextBox 14"/>
          <p:cNvSpPr txBox="1"/>
          <p:nvPr/>
        </p:nvSpPr>
        <p:spPr>
          <a:xfrm>
            <a:off x="1330806" y="1283111"/>
            <a:ext cx="4141636" cy="20408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Think about all the social media apps you are currently using or have used before.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Consequences</a:t>
            </a:r>
          </a:p>
        </p:txBody>
      </p:sp>
      <p:sp>
        <p:nvSpPr>
          <p:cNvPr id="5" name="TextBox 5"/>
          <p:cNvSpPr txBox="1"/>
          <p:nvPr/>
        </p:nvSpPr>
        <p:spPr>
          <a:xfrm>
            <a:off x="1280244" y="1545746"/>
            <a:ext cx="4241906" cy="1746250"/>
          </a:xfrm>
          <a:prstGeom prst="rect">
            <a:avLst/>
          </a:prstGeom>
        </p:spPr>
        <p:txBody>
          <a:bodyPr lIns="0" tIns="0" rIns="0" bIns="0" rtlCol="0" anchor="t">
            <a:spAutoFit/>
          </a:bodyPr>
          <a:lstStyle/>
          <a:p>
            <a:pPr algn="ctr">
              <a:lnSpc>
                <a:spcPts val="3500"/>
              </a:lnSpc>
            </a:pPr>
            <a:r>
              <a:rPr lang="en-US" sz="2500">
                <a:solidFill>
                  <a:srgbClr val="000000"/>
                </a:solidFill>
                <a:latin typeface="Glacial Indifference"/>
              </a:rPr>
              <a:t>Let’s think about consequences. Read the scenarios and identify potential consequences.</a:t>
            </a:r>
          </a:p>
        </p:txBody>
      </p:sp>
      <p:sp>
        <p:nvSpPr>
          <p:cNvPr id="6" name="TextBox 6"/>
          <p:cNvSpPr txBox="1"/>
          <p:nvPr/>
        </p:nvSpPr>
        <p:spPr>
          <a:xfrm>
            <a:off x="1734961" y="3558218"/>
            <a:ext cx="3822110" cy="129857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I stopped at the gas station to get breakfast. </a:t>
            </a:r>
          </a:p>
          <a:p>
            <a:pPr algn="ctr">
              <a:lnSpc>
                <a:spcPts val="3499"/>
              </a:lnSpc>
            </a:pPr>
            <a:r>
              <a:rPr lang="en-US" sz="2499">
                <a:solidFill>
                  <a:srgbClr val="000000"/>
                </a:solidFill>
                <a:latin typeface="Glacial Indifference"/>
              </a:rPr>
              <a:t>Now, I’m late for class.</a:t>
            </a:r>
          </a:p>
        </p:txBody>
      </p:sp>
      <p:grpSp>
        <p:nvGrpSpPr>
          <p:cNvPr id="7" name="Group 7"/>
          <p:cNvGrpSpPr/>
          <p:nvPr/>
        </p:nvGrpSpPr>
        <p:grpSpPr>
          <a:xfrm>
            <a:off x="1422533" y="5296387"/>
            <a:ext cx="3957329" cy="1117308"/>
            <a:chOff x="0" y="0"/>
            <a:chExt cx="5276438" cy="1489744"/>
          </a:xfrm>
        </p:grpSpPr>
        <p:sp>
          <p:nvSpPr>
            <p:cNvPr id="8" name="AutoShape 8"/>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9" name="AutoShape 9"/>
            <p:cNvSpPr/>
            <p:nvPr/>
          </p:nvSpPr>
          <p:spPr>
            <a:xfrm>
              <a:off x="0" y="746737"/>
              <a:ext cx="5276438" cy="0"/>
            </a:xfrm>
            <a:prstGeom prst="line">
              <a:avLst/>
            </a:prstGeom>
            <a:ln w="25400" cap="flat">
              <a:solidFill>
                <a:srgbClr val="454547"/>
              </a:solidFill>
              <a:prstDash val="solid"/>
              <a:headEnd type="none" w="sm" len="sm"/>
              <a:tailEnd type="none" w="sm" len="sm"/>
            </a:ln>
          </p:spPr>
        </p:sp>
        <p:sp>
          <p:nvSpPr>
            <p:cNvPr id="10" name="AutoShape 10"/>
            <p:cNvSpPr/>
            <p:nvPr/>
          </p:nvSpPr>
          <p:spPr>
            <a:xfrm>
              <a:off x="0" y="1477044"/>
              <a:ext cx="5276438" cy="0"/>
            </a:xfrm>
            <a:prstGeom prst="line">
              <a:avLst/>
            </a:prstGeom>
            <a:ln w="25400" cap="flat">
              <a:solidFill>
                <a:srgbClr val="454547"/>
              </a:solidFill>
              <a:prstDash val="solid"/>
              <a:headEnd type="none" w="sm" len="sm"/>
              <a:tailEnd type="none" w="sm" len="sm"/>
            </a:ln>
          </p:spPr>
        </p:sp>
      </p:grpSp>
      <p:sp>
        <p:nvSpPr>
          <p:cNvPr id="11" name="Freeform 11"/>
          <p:cNvSpPr/>
          <p:nvPr/>
        </p:nvSpPr>
        <p:spPr>
          <a:xfrm>
            <a:off x="1245325" y="3949144"/>
            <a:ext cx="402804" cy="564348"/>
          </a:xfrm>
          <a:custGeom>
            <a:avLst/>
            <a:gdLst/>
            <a:ahLst/>
            <a:cxnLst/>
            <a:rect l="l" t="t" r="r" b="b"/>
            <a:pathLst>
              <a:path w="402804" h="564348">
                <a:moveTo>
                  <a:pt x="0" y="0"/>
                </a:moveTo>
                <a:lnTo>
                  <a:pt x="402803" y="0"/>
                </a:lnTo>
                <a:lnTo>
                  <a:pt x="402803" y="564348"/>
                </a:lnTo>
                <a:lnTo>
                  <a:pt x="0" y="5643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7038078" y="573522"/>
            <a:ext cx="3822110" cy="129857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I forgot to set my alarm last night.</a:t>
            </a:r>
          </a:p>
          <a:p>
            <a:pPr algn="ctr">
              <a:lnSpc>
                <a:spcPts val="3499"/>
              </a:lnSpc>
            </a:pPr>
            <a:r>
              <a:rPr lang="en-US" sz="2499">
                <a:solidFill>
                  <a:srgbClr val="000000"/>
                </a:solidFill>
                <a:latin typeface="Glacial Indifference"/>
              </a:rPr>
              <a:t>Now, I’m late for work.</a:t>
            </a:r>
          </a:p>
        </p:txBody>
      </p:sp>
      <p:grpSp>
        <p:nvGrpSpPr>
          <p:cNvPr id="13" name="Group 13"/>
          <p:cNvGrpSpPr/>
          <p:nvPr/>
        </p:nvGrpSpPr>
        <p:grpSpPr>
          <a:xfrm>
            <a:off x="6902859" y="2311692"/>
            <a:ext cx="3957329" cy="1117308"/>
            <a:chOff x="0" y="0"/>
            <a:chExt cx="5276438" cy="1489744"/>
          </a:xfrm>
        </p:grpSpPr>
        <p:sp>
          <p:nvSpPr>
            <p:cNvPr id="14" name="AutoShape 14"/>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5" name="AutoShape 15"/>
            <p:cNvSpPr/>
            <p:nvPr/>
          </p:nvSpPr>
          <p:spPr>
            <a:xfrm>
              <a:off x="0" y="746737"/>
              <a:ext cx="5276438" cy="0"/>
            </a:xfrm>
            <a:prstGeom prst="line">
              <a:avLst/>
            </a:prstGeom>
            <a:ln w="25400" cap="flat">
              <a:solidFill>
                <a:srgbClr val="454547"/>
              </a:solidFill>
              <a:prstDash val="solid"/>
              <a:headEnd type="none" w="sm" len="sm"/>
              <a:tailEnd type="none" w="sm" len="sm"/>
            </a:ln>
          </p:spPr>
        </p:sp>
        <p:sp>
          <p:nvSpPr>
            <p:cNvPr id="16" name="AutoShape 16"/>
            <p:cNvSpPr/>
            <p:nvPr/>
          </p:nvSpPr>
          <p:spPr>
            <a:xfrm>
              <a:off x="0" y="1477044"/>
              <a:ext cx="5276438" cy="0"/>
            </a:xfrm>
            <a:prstGeom prst="line">
              <a:avLst/>
            </a:prstGeom>
            <a:ln w="25400" cap="flat">
              <a:solidFill>
                <a:srgbClr val="454547"/>
              </a:solidFill>
              <a:prstDash val="solid"/>
              <a:headEnd type="none" w="sm" len="sm"/>
              <a:tailEnd type="none" w="sm" len="sm"/>
            </a:ln>
          </p:spPr>
        </p:sp>
      </p:grpSp>
      <p:sp>
        <p:nvSpPr>
          <p:cNvPr id="17" name="TextBox 17"/>
          <p:cNvSpPr txBox="1"/>
          <p:nvPr/>
        </p:nvSpPr>
        <p:spPr>
          <a:xfrm>
            <a:off x="7038078" y="3558218"/>
            <a:ext cx="3822110" cy="129857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I did not leave on time.</a:t>
            </a:r>
          </a:p>
          <a:p>
            <a:pPr algn="ctr">
              <a:lnSpc>
                <a:spcPts val="3499"/>
              </a:lnSpc>
            </a:pPr>
            <a:r>
              <a:rPr lang="en-US" sz="2499">
                <a:solidFill>
                  <a:srgbClr val="000000"/>
                </a:solidFill>
                <a:latin typeface="Glacial Indifference"/>
              </a:rPr>
              <a:t>Now, I’m late for my doctor’s appointment.</a:t>
            </a:r>
          </a:p>
        </p:txBody>
      </p:sp>
      <p:grpSp>
        <p:nvGrpSpPr>
          <p:cNvPr id="18" name="Group 18"/>
          <p:cNvGrpSpPr/>
          <p:nvPr/>
        </p:nvGrpSpPr>
        <p:grpSpPr>
          <a:xfrm>
            <a:off x="6902859" y="5296387"/>
            <a:ext cx="3957329" cy="1117308"/>
            <a:chOff x="0" y="0"/>
            <a:chExt cx="5276438" cy="1489744"/>
          </a:xfrm>
        </p:grpSpPr>
        <p:sp>
          <p:nvSpPr>
            <p:cNvPr id="19" name="AutoShape 19"/>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20" name="AutoShape 20"/>
            <p:cNvSpPr/>
            <p:nvPr/>
          </p:nvSpPr>
          <p:spPr>
            <a:xfrm>
              <a:off x="0" y="746737"/>
              <a:ext cx="5276438" cy="0"/>
            </a:xfrm>
            <a:prstGeom prst="line">
              <a:avLst/>
            </a:prstGeom>
            <a:ln w="25400" cap="flat">
              <a:solidFill>
                <a:srgbClr val="454547"/>
              </a:solidFill>
              <a:prstDash val="solid"/>
              <a:headEnd type="none" w="sm" len="sm"/>
              <a:tailEnd type="none" w="sm" len="sm"/>
            </a:ln>
          </p:spPr>
        </p:sp>
        <p:sp>
          <p:nvSpPr>
            <p:cNvPr id="21" name="AutoShape 21"/>
            <p:cNvSpPr/>
            <p:nvPr/>
          </p:nvSpPr>
          <p:spPr>
            <a:xfrm>
              <a:off x="0" y="1477044"/>
              <a:ext cx="5276438" cy="0"/>
            </a:xfrm>
            <a:prstGeom prst="line">
              <a:avLst/>
            </a:prstGeom>
            <a:ln w="25400" cap="flat">
              <a:solidFill>
                <a:srgbClr val="454547"/>
              </a:solidFill>
              <a:prstDash val="solid"/>
              <a:headEnd type="none" w="sm" len="sm"/>
              <a:tailEnd type="none" w="sm" len="sm"/>
            </a:ln>
          </p:spPr>
        </p:sp>
      </p:grpSp>
      <p:sp>
        <p:nvSpPr>
          <p:cNvPr id="22" name="Freeform 22"/>
          <p:cNvSpPr/>
          <p:nvPr/>
        </p:nvSpPr>
        <p:spPr>
          <a:xfrm>
            <a:off x="6590832" y="964448"/>
            <a:ext cx="429610" cy="564348"/>
          </a:xfrm>
          <a:custGeom>
            <a:avLst/>
            <a:gdLst/>
            <a:ahLst/>
            <a:cxnLst/>
            <a:rect l="l" t="t" r="r" b="b"/>
            <a:pathLst>
              <a:path w="429610" h="564348">
                <a:moveTo>
                  <a:pt x="0" y="0"/>
                </a:moveTo>
                <a:lnTo>
                  <a:pt x="429610" y="0"/>
                </a:lnTo>
                <a:lnTo>
                  <a:pt x="429610" y="564348"/>
                </a:lnTo>
                <a:lnTo>
                  <a:pt x="0" y="5643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a:off x="6590832" y="3949144"/>
            <a:ext cx="447246" cy="564348"/>
          </a:xfrm>
          <a:custGeom>
            <a:avLst/>
            <a:gdLst/>
            <a:ahLst/>
            <a:cxnLst/>
            <a:rect l="l" t="t" r="r" b="b"/>
            <a:pathLst>
              <a:path w="447246" h="564348">
                <a:moveTo>
                  <a:pt x="0" y="0"/>
                </a:moveTo>
                <a:lnTo>
                  <a:pt x="447246" y="0"/>
                </a:lnTo>
                <a:lnTo>
                  <a:pt x="447246" y="564348"/>
                </a:lnTo>
                <a:lnTo>
                  <a:pt x="0" y="5643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TextBox 24"/>
          <p:cNvSpPr txBox="1"/>
          <p:nvPr/>
        </p:nvSpPr>
        <p:spPr>
          <a:xfrm>
            <a:off x="1446726" y="5029687"/>
            <a:ext cx="1462073" cy="266700"/>
          </a:xfrm>
          <a:prstGeom prst="rect">
            <a:avLst/>
          </a:prstGeom>
        </p:spPr>
        <p:txBody>
          <a:bodyPr lIns="0" tIns="0" rIns="0" bIns="0" rtlCol="0" anchor="t">
            <a:spAutoFit/>
          </a:bodyPr>
          <a:lstStyle/>
          <a:p>
            <a:pPr>
              <a:lnSpc>
                <a:spcPts val="2100"/>
              </a:lnSpc>
            </a:pPr>
            <a:r>
              <a:rPr lang="en-US" sz="1500">
                <a:solidFill>
                  <a:srgbClr val="0E1094"/>
                </a:solidFill>
                <a:latin typeface="Seattle"/>
              </a:rPr>
              <a:t>Consequences</a:t>
            </a:r>
          </a:p>
        </p:txBody>
      </p:sp>
      <p:sp>
        <p:nvSpPr>
          <p:cNvPr id="25" name="TextBox 25"/>
          <p:cNvSpPr txBox="1"/>
          <p:nvPr/>
        </p:nvSpPr>
        <p:spPr>
          <a:xfrm>
            <a:off x="6902859" y="2044992"/>
            <a:ext cx="1462073" cy="266700"/>
          </a:xfrm>
          <a:prstGeom prst="rect">
            <a:avLst/>
          </a:prstGeom>
        </p:spPr>
        <p:txBody>
          <a:bodyPr lIns="0" tIns="0" rIns="0" bIns="0" rtlCol="0" anchor="t">
            <a:spAutoFit/>
          </a:bodyPr>
          <a:lstStyle/>
          <a:p>
            <a:pPr>
              <a:lnSpc>
                <a:spcPts val="2100"/>
              </a:lnSpc>
            </a:pPr>
            <a:r>
              <a:rPr lang="en-US" sz="1500">
                <a:solidFill>
                  <a:srgbClr val="0E1094"/>
                </a:solidFill>
                <a:latin typeface="Seattle"/>
              </a:rPr>
              <a:t>Consequences</a:t>
            </a:r>
          </a:p>
        </p:txBody>
      </p:sp>
      <p:sp>
        <p:nvSpPr>
          <p:cNvPr id="26" name="TextBox 26"/>
          <p:cNvSpPr txBox="1"/>
          <p:nvPr/>
        </p:nvSpPr>
        <p:spPr>
          <a:xfrm>
            <a:off x="6902859" y="5029687"/>
            <a:ext cx="1462073" cy="266700"/>
          </a:xfrm>
          <a:prstGeom prst="rect">
            <a:avLst/>
          </a:prstGeom>
        </p:spPr>
        <p:txBody>
          <a:bodyPr lIns="0" tIns="0" rIns="0" bIns="0" rtlCol="0" anchor="t">
            <a:spAutoFit/>
          </a:bodyPr>
          <a:lstStyle/>
          <a:p>
            <a:pPr>
              <a:lnSpc>
                <a:spcPts val="2100"/>
              </a:lnSpc>
            </a:pPr>
            <a:r>
              <a:rPr lang="en-US" sz="1500">
                <a:solidFill>
                  <a:srgbClr val="0E1094"/>
                </a:solidFill>
                <a:latin typeface="Seattle"/>
              </a:rPr>
              <a:t>Consequences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95352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a:t>
            </a:r>
          </a:p>
          <a:p>
            <a:pPr algn="ctr">
              <a:lnSpc>
                <a:spcPts val="4200"/>
              </a:lnSpc>
            </a:pPr>
            <a:r>
              <a:rPr lang="en-US" sz="3000">
                <a:solidFill>
                  <a:srgbClr val="0E1094"/>
                </a:solidFill>
                <a:latin typeface="Glacial Indifference Bold"/>
              </a:rPr>
              <a:t>feelings</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5:</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Feelings</a:t>
            </a:r>
          </a:p>
        </p:txBody>
      </p:sp>
      <p:sp>
        <p:nvSpPr>
          <p:cNvPr id="8" name="TextBox 8"/>
          <p:cNvSpPr txBox="1"/>
          <p:nvPr/>
        </p:nvSpPr>
        <p:spPr>
          <a:xfrm>
            <a:off x="6732451" y="970784"/>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 </a:t>
            </a:r>
          </a:p>
          <a:p>
            <a:pPr algn="ctr">
              <a:lnSpc>
                <a:spcPts val="4060"/>
              </a:lnSpc>
            </a:pPr>
            <a:r>
              <a:rPr lang="en-US" sz="2900">
                <a:solidFill>
                  <a:srgbClr val="000000"/>
                </a:solidFill>
                <a:latin typeface="Glacial Indifference"/>
              </a:rPr>
              <a:t>feelings.</a:t>
            </a:r>
          </a:p>
        </p:txBody>
      </p:sp>
      <p:sp>
        <p:nvSpPr>
          <p:cNvPr id="9" name="TextBox 9"/>
          <p:cNvSpPr txBox="1"/>
          <p:nvPr/>
        </p:nvSpPr>
        <p:spPr>
          <a:xfrm>
            <a:off x="6732451" y="3862836"/>
            <a:ext cx="4141636" cy="14719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Feelings are the expression of emotion or sensitivity.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7081" y="195615"/>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52686">
            <a:off x="251558" y="3604752"/>
            <a:ext cx="1960086" cy="1024145"/>
          </a:xfrm>
          <a:custGeom>
            <a:avLst/>
            <a:gdLst/>
            <a:ahLst/>
            <a:cxnLst/>
            <a:rect l="l" t="t" r="r" b="b"/>
            <a:pathLst>
              <a:path w="1960086" h="1024145">
                <a:moveTo>
                  <a:pt x="0" y="0"/>
                </a:moveTo>
                <a:lnTo>
                  <a:pt x="1960085" y="0"/>
                </a:lnTo>
                <a:lnTo>
                  <a:pt x="1960085" y="1024145"/>
                </a:lnTo>
                <a:lnTo>
                  <a:pt x="0" y="1024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4" name="Picture 4"/>
          <p:cNvPicPr>
            <a:picLocks noChangeAspect="1"/>
          </p:cNvPicPr>
          <p:nvPr>
            <a:videoFile r:link="rId1"/>
          </p:nvPr>
        </p:nvPicPr>
        <p:blipFill>
          <a:blip r:embed="rId7"/>
          <a:stretch>
            <a:fillRect/>
          </a:stretch>
        </p:blipFill>
        <p:spPr>
          <a:xfrm>
            <a:off x="2290671" y="1175986"/>
            <a:ext cx="9464367" cy="5323706"/>
          </a:xfrm>
          <a:prstGeom prst="rect">
            <a:avLst/>
          </a:prstGeom>
        </p:spPr>
      </p:pic>
      <p:sp>
        <p:nvSpPr>
          <p:cNvPr id="5" name="TextBox 5"/>
          <p:cNvSpPr txBox="1"/>
          <p:nvPr/>
        </p:nvSpPr>
        <p:spPr>
          <a:xfrm>
            <a:off x="685800" y="487010"/>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Feelings</a:t>
            </a:r>
          </a:p>
        </p:txBody>
      </p:sp>
      <p:sp>
        <p:nvSpPr>
          <p:cNvPr id="6" name="TextBox 5">
            <a:extLst>
              <a:ext uri="{FF2B5EF4-FFF2-40B4-BE49-F238E27FC236}">
                <a16:creationId xmlns:a16="http://schemas.microsoft.com/office/drawing/2014/main" id="{333BD49C-3BB6-580B-3874-0BBC2DAE4B3C}"/>
              </a:ext>
            </a:extLst>
          </p:cNvPr>
          <p:cNvSpPr txBox="1"/>
          <p:nvPr/>
        </p:nvSpPr>
        <p:spPr>
          <a:xfrm>
            <a:off x="10896600" y="6499691"/>
            <a:ext cx="1295400" cy="338554"/>
          </a:xfrm>
          <a:prstGeom prst="rect">
            <a:avLst/>
          </a:prstGeom>
          <a:noFill/>
        </p:spPr>
        <p:txBody>
          <a:bodyPr wrap="square">
            <a:spAutoFit/>
          </a:bodyPr>
          <a:lstStyle/>
          <a:p>
            <a:r>
              <a:rPr lang="en-US" sz="1600" dirty="0">
                <a:hlinkClick r:id="rId8"/>
              </a:rPr>
              <a:t>Link </a:t>
            </a:r>
            <a:r>
              <a:rPr lang="en-US" sz="1600" dirty="0">
                <a:hlinkClick r:id="rId9"/>
              </a:rPr>
              <a:t>to</a:t>
            </a:r>
            <a:r>
              <a:rPr lang="en-US" sz="1600" dirty="0">
                <a:hlinkClick r:id="rId10"/>
              </a:rPr>
              <a:t> video</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feelings</a:t>
            </a:r>
          </a:p>
        </p:txBody>
      </p:sp>
      <p:sp>
        <p:nvSpPr>
          <p:cNvPr id="5" name="TextBox 5"/>
          <p:cNvSpPr txBox="1"/>
          <p:nvPr/>
        </p:nvSpPr>
        <p:spPr>
          <a:xfrm>
            <a:off x="1330806" y="1283111"/>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feelings have you felt recently? Why did you have those feelings?</a:t>
            </a:r>
          </a:p>
        </p:txBody>
      </p:sp>
      <p:sp>
        <p:nvSpPr>
          <p:cNvPr id="6" name="Freeform 6"/>
          <p:cNvSpPr/>
          <p:nvPr/>
        </p:nvSpPr>
        <p:spPr>
          <a:xfrm>
            <a:off x="1781000" y="2857276"/>
            <a:ext cx="3241249" cy="1968322"/>
          </a:xfrm>
          <a:custGeom>
            <a:avLst/>
            <a:gdLst/>
            <a:ahLst/>
            <a:cxnLst/>
            <a:rect l="l" t="t" r="r" b="b"/>
            <a:pathLst>
              <a:path w="3241249" h="1968322">
                <a:moveTo>
                  <a:pt x="0" y="0"/>
                </a:moveTo>
                <a:lnTo>
                  <a:pt x="3241249" y="0"/>
                </a:lnTo>
                <a:lnTo>
                  <a:pt x="3241249" y="1968322"/>
                </a:lnTo>
                <a:lnTo>
                  <a:pt x="0" y="19683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330806" y="4816073"/>
            <a:ext cx="4189313"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List </a:t>
            </a:r>
            <a:r>
              <a:rPr lang="en-US" sz="2900">
                <a:solidFill>
                  <a:srgbClr val="000000"/>
                </a:solidFill>
                <a:latin typeface="Glacial Indifference Italics"/>
              </a:rPr>
              <a:t>at least 3 </a:t>
            </a:r>
            <a:r>
              <a:rPr lang="en-US" sz="2900">
                <a:solidFill>
                  <a:srgbClr val="000000"/>
                </a:solidFill>
                <a:latin typeface="Glacial Indifference"/>
              </a:rPr>
              <a:t>feelings you’ve had recently and explain </a:t>
            </a:r>
            <a:r>
              <a:rPr lang="en-US" sz="2900">
                <a:solidFill>
                  <a:srgbClr val="000000"/>
                </a:solidFill>
                <a:latin typeface="Glacial Indifference Italics"/>
              </a:rPr>
              <a:t>why</a:t>
            </a:r>
            <a:r>
              <a:rPr lang="en-US" sz="2900">
                <a:solidFill>
                  <a:srgbClr val="000000"/>
                </a:solidFill>
                <a:latin typeface="Glacial Indifference"/>
              </a:rPr>
              <a:t> you had each.</a:t>
            </a:r>
          </a:p>
        </p:txBody>
      </p:sp>
      <p:sp>
        <p:nvSpPr>
          <p:cNvPr id="8" name="Freeform 8"/>
          <p:cNvSpPr/>
          <p:nvPr/>
        </p:nvSpPr>
        <p:spPr>
          <a:xfrm>
            <a:off x="6700608" y="2894691"/>
            <a:ext cx="625186" cy="821263"/>
          </a:xfrm>
          <a:custGeom>
            <a:avLst/>
            <a:gdLst/>
            <a:ahLst/>
            <a:cxnLst/>
            <a:rect l="l" t="t" r="r" b="b"/>
            <a:pathLst>
              <a:path w="625186" h="821263">
                <a:moveTo>
                  <a:pt x="0" y="0"/>
                </a:moveTo>
                <a:lnTo>
                  <a:pt x="625186" y="0"/>
                </a:lnTo>
                <a:lnTo>
                  <a:pt x="625186" y="821263"/>
                </a:lnTo>
                <a:lnTo>
                  <a:pt x="0" y="82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6693401" y="5062560"/>
            <a:ext cx="639600" cy="807066"/>
          </a:xfrm>
          <a:custGeom>
            <a:avLst/>
            <a:gdLst/>
            <a:ahLst/>
            <a:cxnLst/>
            <a:rect l="l" t="t" r="r" b="b"/>
            <a:pathLst>
              <a:path w="639600" h="807066">
                <a:moveTo>
                  <a:pt x="0" y="0"/>
                </a:moveTo>
                <a:lnTo>
                  <a:pt x="639600" y="0"/>
                </a:lnTo>
                <a:lnTo>
                  <a:pt x="639600" y="807066"/>
                </a:lnTo>
                <a:lnTo>
                  <a:pt x="0" y="8070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6725244" y="726821"/>
            <a:ext cx="575915" cy="806886"/>
          </a:xfrm>
          <a:custGeom>
            <a:avLst/>
            <a:gdLst/>
            <a:ahLst/>
            <a:cxnLst/>
            <a:rect l="l" t="t" r="r" b="b"/>
            <a:pathLst>
              <a:path w="575915" h="806886">
                <a:moveTo>
                  <a:pt x="0" y="0"/>
                </a:moveTo>
                <a:lnTo>
                  <a:pt x="575915" y="0"/>
                </a:lnTo>
                <a:lnTo>
                  <a:pt x="575915" y="806886"/>
                </a:lnTo>
                <a:lnTo>
                  <a:pt x="0" y="8068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AutoShape 11"/>
          <p:cNvSpPr/>
          <p:nvPr/>
        </p:nvSpPr>
        <p:spPr>
          <a:xfrm>
            <a:off x="8390337" y="996950"/>
            <a:ext cx="2498163" cy="0"/>
          </a:xfrm>
          <a:prstGeom prst="line">
            <a:avLst/>
          </a:prstGeom>
          <a:ln w="19050" cap="flat">
            <a:solidFill>
              <a:srgbClr val="454547"/>
            </a:solidFill>
            <a:prstDash val="solid"/>
            <a:headEnd type="none" w="sm" len="sm"/>
            <a:tailEnd type="none" w="sm" len="sm"/>
          </a:ln>
        </p:spPr>
      </p:sp>
      <p:sp>
        <p:nvSpPr>
          <p:cNvPr id="12" name="AutoShape 12"/>
          <p:cNvSpPr/>
          <p:nvPr/>
        </p:nvSpPr>
        <p:spPr>
          <a:xfrm>
            <a:off x="7372051" y="2065431"/>
            <a:ext cx="3516449" cy="0"/>
          </a:xfrm>
          <a:prstGeom prst="line">
            <a:avLst/>
          </a:prstGeom>
          <a:ln w="19050" cap="flat">
            <a:solidFill>
              <a:srgbClr val="454547"/>
            </a:solidFill>
            <a:prstDash val="solid"/>
            <a:headEnd type="none" w="sm" len="sm"/>
            <a:tailEnd type="none" w="sm" len="sm"/>
          </a:ln>
        </p:spPr>
      </p:sp>
      <p:sp>
        <p:nvSpPr>
          <p:cNvPr id="13" name="TextBox 13"/>
          <p:cNvSpPr txBox="1"/>
          <p:nvPr/>
        </p:nvSpPr>
        <p:spPr>
          <a:xfrm>
            <a:off x="7436120" y="638175"/>
            <a:ext cx="611188" cy="422275"/>
          </a:xfrm>
          <a:prstGeom prst="rect">
            <a:avLst/>
          </a:prstGeom>
        </p:spPr>
        <p:txBody>
          <a:bodyPr lIns="0" tIns="0" rIns="0" bIns="0" rtlCol="0" anchor="t">
            <a:spAutoFit/>
          </a:bodyPr>
          <a:lstStyle/>
          <a:p>
            <a:pPr>
              <a:lnSpc>
                <a:spcPts val="3499"/>
              </a:lnSpc>
            </a:pPr>
            <a:r>
              <a:rPr lang="en-US" sz="2499">
                <a:solidFill>
                  <a:srgbClr val="000000"/>
                </a:solidFill>
                <a:latin typeface="Glacial Indifference"/>
              </a:rPr>
              <a:t>I felt</a:t>
            </a:r>
          </a:p>
        </p:txBody>
      </p:sp>
      <p:sp>
        <p:nvSpPr>
          <p:cNvPr id="14" name="TextBox 14"/>
          <p:cNvSpPr txBox="1"/>
          <p:nvPr/>
        </p:nvSpPr>
        <p:spPr>
          <a:xfrm>
            <a:off x="7436120" y="1179583"/>
            <a:ext cx="1162685" cy="422275"/>
          </a:xfrm>
          <a:prstGeom prst="rect">
            <a:avLst/>
          </a:prstGeom>
        </p:spPr>
        <p:txBody>
          <a:bodyPr lIns="0" tIns="0" rIns="0" bIns="0" rtlCol="0" anchor="t">
            <a:spAutoFit/>
          </a:bodyPr>
          <a:lstStyle/>
          <a:p>
            <a:pPr>
              <a:lnSpc>
                <a:spcPts val="3499"/>
              </a:lnSpc>
            </a:pPr>
            <a:r>
              <a:rPr lang="en-US" sz="2499">
                <a:solidFill>
                  <a:srgbClr val="000000"/>
                </a:solidFill>
                <a:latin typeface="Glacial Indifference"/>
              </a:rPr>
              <a:t>because</a:t>
            </a:r>
          </a:p>
        </p:txBody>
      </p:sp>
      <p:sp>
        <p:nvSpPr>
          <p:cNvPr id="15" name="AutoShape 15"/>
          <p:cNvSpPr/>
          <p:nvPr/>
        </p:nvSpPr>
        <p:spPr>
          <a:xfrm>
            <a:off x="8781376" y="1533707"/>
            <a:ext cx="2107124" cy="0"/>
          </a:xfrm>
          <a:prstGeom prst="line">
            <a:avLst/>
          </a:prstGeom>
          <a:ln w="19050" cap="flat">
            <a:solidFill>
              <a:srgbClr val="454547"/>
            </a:solidFill>
            <a:prstDash val="solid"/>
            <a:headEnd type="none" w="sm" len="sm"/>
            <a:tailEnd type="none" w="sm" len="sm"/>
          </a:ln>
        </p:spPr>
      </p:sp>
      <p:sp>
        <p:nvSpPr>
          <p:cNvPr id="16" name="AutoShape 16"/>
          <p:cNvSpPr/>
          <p:nvPr/>
        </p:nvSpPr>
        <p:spPr>
          <a:xfrm>
            <a:off x="8358495" y="5342394"/>
            <a:ext cx="2498163" cy="0"/>
          </a:xfrm>
          <a:prstGeom prst="line">
            <a:avLst/>
          </a:prstGeom>
          <a:ln w="19050" cap="flat">
            <a:solidFill>
              <a:srgbClr val="454547"/>
            </a:solidFill>
            <a:prstDash val="solid"/>
            <a:headEnd type="none" w="sm" len="sm"/>
            <a:tailEnd type="none" w="sm" len="sm"/>
          </a:ln>
        </p:spPr>
      </p:sp>
      <p:sp>
        <p:nvSpPr>
          <p:cNvPr id="17" name="AutoShape 17"/>
          <p:cNvSpPr/>
          <p:nvPr/>
        </p:nvSpPr>
        <p:spPr>
          <a:xfrm>
            <a:off x="7340208" y="6410875"/>
            <a:ext cx="3516449" cy="0"/>
          </a:xfrm>
          <a:prstGeom prst="line">
            <a:avLst/>
          </a:prstGeom>
          <a:ln w="19050" cap="flat">
            <a:solidFill>
              <a:srgbClr val="454547"/>
            </a:solidFill>
            <a:prstDash val="solid"/>
            <a:headEnd type="none" w="sm" len="sm"/>
            <a:tailEnd type="none" w="sm" len="sm"/>
          </a:ln>
        </p:spPr>
      </p:sp>
      <p:sp>
        <p:nvSpPr>
          <p:cNvPr id="18" name="TextBox 18"/>
          <p:cNvSpPr txBox="1"/>
          <p:nvPr/>
        </p:nvSpPr>
        <p:spPr>
          <a:xfrm>
            <a:off x="7404277" y="4983619"/>
            <a:ext cx="611188" cy="422275"/>
          </a:xfrm>
          <a:prstGeom prst="rect">
            <a:avLst/>
          </a:prstGeom>
        </p:spPr>
        <p:txBody>
          <a:bodyPr lIns="0" tIns="0" rIns="0" bIns="0" rtlCol="0" anchor="t">
            <a:spAutoFit/>
          </a:bodyPr>
          <a:lstStyle/>
          <a:p>
            <a:pPr>
              <a:lnSpc>
                <a:spcPts val="3499"/>
              </a:lnSpc>
            </a:pPr>
            <a:r>
              <a:rPr lang="en-US" sz="2499">
                <a:solidFill>
                  <a:srgbClr val="000000"/>
                </a:solidFill>
                <a:latin typeface="Glacial Indifference"/>
              </a:rPr>
              <a:t>I felt</a:t>
            </a:r>
          </a:p>
        </p:txBody>
      </p:sp>
      <p:sp>
        <p:nvSpPr>
          <p:cNvPr id="19" name="TextBox 19"/>
          <p:cNvSpPr txBox="1"/>
          <p:nvPr/>
        </p:nvSpPr>
        <p:spPr>
          <a:xfrm>
            <a:off x="7404277" y="5525027"/>
            <a:ext cx="1162685" cy="422275"/>
          </a:xfrm>
          <a:prstGeom prst="rect">
            <a:avLst/>
          </a:prstGeom>
        </p:spPr>
        <p:txBody>
          <a:bodyPr lIns="0" tIns="0" rIns="0" bIns="0" rtlCol="0" anchor="t">
            <a:spAutoFit/>
          </a:bodyPr>
          <a:lstStyle/>
          <a:p>
            <a:pPr>
              <a:lnSpc>
                <a:spcPts val="3499"/>
              </a:lnSpc>
            </a:pPr>
            <a:r>
              <a:rPr lang="en-US" sz="2499">
                <a:solidFill>
                  <a:srgbClr val="000000"/>
                </a:solidFill>
                <a:latin typeface="Glacial Indifference"/>
              </a:rPr>
              <a:t>because</a:t>
            </a:r>
          </a:p>
        </p:txBody>
      </p:sp>
      <p:sp>
        <p:nvSpPr>
          <p:cNvPr id="20" name="AutoShape 20"/>
          <p:cNvSpPr/>
          <p:nvPr/>
        </p:nvSpPr>
        <p:spPr>
          <a:xfrm>
            <a:off x="8749533" y="5879151"/>
            <a:ext cx="2107124" cy="0"/>
          </a:xfrm>
          <a:prstGeom prst="line">
            <a:avLst/>
          </a:prstGeom>
          <a:ln w="19050" cap="flat">
            <a:solidFill>
              <a:srgbClr val="454547"/>
            </a:solidFill>
            <a:prstDash val="solid"/>
            <a:headEnd type="none" w="sm" len="sm"/>
            <a:tailEnd type="none" w="sm" len="sm"/>
          </a:ln>
        </p:spPr>
      </p:sp>
      <p:sp>
        <p:nvSpPr>
          <p:cNvPr id="21" name="AutoShape 21"/>
          <p:cNvSpPr/>
          <p:nvPr/>
        </p:nvSpPr>
        <p:spPr>
          <a:xfrm>
            <a:off x="8390337" y="3169672"/>
            <a:ext cx="2498163" cy="0"/>
          </a:xfrm>
          <a:prstGeom prst="line">
            <a:avLst/>
          </a:prstGeom>
          <a:ln w="19050" cap="flat">
            <a:solidFill>
              <a:srgbClr val="454547"/>
            </a:solidFill>
            <a:prstDash val="solid"/>
            <a:headEnd type="none" w="sm" len="sm"/>
            <a:tailEnd type="none" w="sm" len="sm"/>
          </a:ln>
        </p:spPr>
      </p:sp>
      <p:sp>
        <p:nvSpPr>
          <p:cNvPr id="22" name="AutoShape 22"/>
          <p:cNvSpPr/>
          <p:nvPr/>
        </p:nvSpPr>
        <p:spPr>
          <a:xfrm>
            <a:off x="7372051" y="4238153"/>
            <a:ext cx="3516449" cy="0"/>
          </a:xfrm>
          <a:prstGeom prst="line">
            <a:avLst/>
          </a:prstGeom>
          <a:ln w="19050" cap="flat">
            <a:solidFill>
              <a:srgbClr val="454547"/>
            </a:solidFill>
            <a:prstDash val="solid"/>
            <a:headEnd type="none" w="sm" len="sm"/>
            <a:tailEnd type="none" w="sm" len="sm"/>
          </a:ln>
        </p:spPr>
      </p:sp>
      <p:sp>
        <p:nvSpPr>
          <p:cNvPr id="23" name="TextBox 23"/>
          <p:cNvSpPr txBox="1"/>
          <p:nvPr/>
        </p:nvSpPr>
        <p:spPr>
          <a:xfrm>
            <a:off x="7436120" y="2810897"/>
            <a:ext cx="611188" cy="422275"/>
          </a:xfrm>
          <a:prstGeom prst="rect">
            <a:avLst/>
          </a:prstGeom>
        </p:spPr>
        <p:txBody>
          <a:bodyPr lIns="0" tIns="0" rIns="0" bIns="0" rtlCol="0" anchor="t">
            <a:spAutoFit/>
          </a:bodyPr>
          <a:lstStyle/>
          <a:p>
            <a:pPr>
              <a:lnSpc>
                <a:spcPts val="3499"/>
              </a:lnSpc>
            </a:pPr>
            <a:r>
              <a:rPr lang="en-US" sz="2499">
                <a:solidFill>
                  <a:srgbClr val="000000"/>
                </a:solidFill>
                <a:latin typeface="Glacial Indifference"/>
              </a:rPr>
              <a:t>I felt</a:t>
            </a:r>
          </a:p>
        </p:txBody>
      </p:sp>
      <p:sp>
        <p:nvSpPr>
          <p:cNvPr id="24" name="TextBox 24"/>
          <p:cNvSpPr txBox="1"/>
          <p:nvPr/>
        </p:nvSpPr>
        <p:spPr>
          <a:xfrm>
            <a:off x="7436120" y="3352305"/>
            <a:ext cx="1162685" cy="422275"/>
          </a:xfrm>
          <a:prstGeom prst="rect">
            <a:avLst/>
          </a:prstGeom>
        </p:spPr>
        <p:txBody>
          <a:bodyPr lIns="0" tIns="0" rIns="0" bIns="0" rtlCol="0" anchor="t">
            <a:spAutoFit/>
          </a:bodyPr>
          <a:lstStyle/>
          <a:p>
            <a:pPr>
              <a:lnSpc>
                <a:spcPts val="3499"/>
              </a:lnSpc>
            </a:pPr>
            <a:r>
              <a:rPr lang="en-US" sz="2499">
                <a:solidFill>
                  <a:srgbClr val="000000"/>
                </a:solidFill>
                <a:latin typeface="Glacial Indifference"/>
              </a:rPr>
              <a:t>because</a:t>
            </a:r>
          </a:p>
        </p:txBody>
      </p:sp>
      <p:sp>
        <p:nvSpPr>
          <p:cNvPr id="25" name="AutoShape 25"/>
          <p:cNvSpPr/>
          <p:nvPr/>
        </p:nvSpPr>
        <p:spPr>
          <a:xfrm>
            <a:off x="8781376" y="3706429"/>
            <a:ext cx="2107124" cy="0"/>
          </a:xfrm>
          <a:prstGeom prst="line">
            <a:avLst/>
          </a:prstGeom>
          <a:ln w="19050" cap="flat">
            <a:solidFill>
              <a:srgbClr val="454547"/>
            </a:solidFill>
            <a:prstDash val="solid"/>
            <a:headEnd type="none" w="sm" len="sm"/>
            <a:tailEnd type="none" w="sm" len="sm"/>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422533" y="5579522"/>
            <a:ext cx="3957329" cy="569578"/>
            <a:chOff x="0" y="0"/>
            <a:chExt cx="5276438" cy="759437"/>
          </a:xfrm>
        </p:grpSpPr>
        <p:sp>
          <p:nvSpPr>
            <p:cNvPr id="5" name="AutoShape 5"/>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6" name="AutoShape 6"/>
            <p:cNvSpPr/>
            <p:nvPr/>
          </p:nvSpPr>
          <p:spPr>
            <a:xfrm>
              <a:off x="0" y="746737"/>
              <a:ext cx="5276438" cy="0"/>
            </a:xfrm>
            <a:prstGeom prst="line">
              <a:avLst/>
            </a:prstGeom>
            <a:ln w="25400" cap="flat">
              <a:solidFill>
                <a:srgbClr val="454547"/>
              </a:solidFill>
              <a:prstDash val="solid"/>
              <a:headEnd type="none" w="sm" len="sm"/>
              <a:tailEnd type="none" w="sm" len="sm"/>
            </a:ln>
          </p:spPr>
        </p:sp>
      </p:grpSp>
      <p:sp>
        <p:nvSpPr>
          <p:cNvPr id="7" name="TextBox 7"/>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Feelings</a:t>
            </a:r>
          </a:p>
        </p:txBody>
      </p:sp>
      <p:sp>
        <p:nvSpPr>
          <p:cNvPr id="8" name="TextBox 8"/>
          <p:cNvSpPr txBox="1"/>
          <p:nvPr/>
        </p:nvSpPr>
        <p:spPr>
          <a:xfrm>
            <a:off x="1280244" y="1642908"/>
            <a:ext cx="4241906" cy="1308100"/>
          </a:xfrm>
          <a:prstGeom prst="rect">
            <a:avLst/>
          </a:prstGeom>
        </p:spPr>
        <p:txBody>
          <a:bodyPr lIns="0" tIns="0" rIns="0" bIns="0" rtlCol="0" anchor="t">
            <a:spAutoFit/>
          </a:bodyPr>
          <a:lstStyle/>
          <a:p>
            <a:pPr algn="ctr">
              <a:lnSpc>
                <a:spcPts val="3500"/>
              </a:lnSpc>
            </a:pPr>
            <a:r>
              <a:rPr lang="en-US" sz="2500">
                <a:solidFill>
                  <a:srgbClr val="000000"/>
                </a:solidFill>
                <a:latin typeface="Glacial Indifference"/>
              </a:rPr>
              <a:t>Let’s think about feelings. Read the scenarios and identify any feelings you might have.</a:t>
            </a:r>
          </a:p>
        </p:txBody>
      </p:sp>
      <p:sp>
        <p:nvSpPr>
          <p:cNvPr id="9" name="TextBox 9"/>
          <p:cNvSpPr txBox="1"/>
          <p:nvPr/>
        </p:nvSpPr>
        <p:spPr>
          <a:xfrm>
            <a:off x="1490143" y="4425038"/>
            <a:ext cx="3822110" cy="86042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...you had to take the ACT today?</a:t>
            </a:r>
          </a:p>
        </p:txBody>
      </p:sp>
      <p:sp>
        <p:nvSpPr>
          <p:cNvPr id="10" name="TextBox 10"/>
          <p:cNvSpPr txBox="1"/>
          <p:nvPr/>
        </p:nvSpPr>
        <p:spPr>
          <a:xfrm>
            <a:off x="1317609" y="3416560"/>
            <a:ext cx="4167178" cy="523875"/>
          </a:xfrm>
          <a:prstGeom prst="rect">
            <a:avLst/>
          </a:prstGeom>
        </p:spPr>
        <p:txBody>
          <a:bodyPr lIns="0" tIns="0" rIns="0" bIns="0" rtlCol="0" anchor="t">
            <a:spAutoFit/>
          </a:bodyPr>
          <a:lstStyle/>
          <a:p>
            <a:pPr algn="ctr">
              <a:lnSpc>
                <a:spcPts val="4200"/>
              </a:lnSpc>
            </a:pPr>
            <a:r>
              <a:rPr lang="en-US" sz="3000">
                <a:solidFill>
                  <a:srgbClr val="0E1094"/>
                </a:solidFill>
                <a:latin typeface="Glacial Indifference"/>
              </a:rPr>
              <a:t>How would you feel if...</a:t>
            </a:r>
          </a:p>
        </p:txBody>
      </p:sp>
      <p:grpSp>
        <p:nvGrpSpPr>
          <p:cNvPr id="11" name="Group 11"/>
          <p:cNvGrpSpPr/>
          <p:nvPr/>
        </p:nvGrpSpPr>
        <p:grpSpPr>
          <a:xfrm>
            <a:off x="6771091" y="1522747"/>
            <a:ext cx="3957329" cy="569578"/>
            <a:chOff x="0" y="0"/>
            <a:chExt cx="5276438" cy="759437"/>
          </a:xfrm>
        </p:grpSpPr>
        <p:sp>
          <p:nvSpPr>
            <p:cNvPr id="12" name="AutoShape 12"/>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3" name="AutoShape 13"/>
            <p:cNvSpPr/>
            <p:nvPr/>
          </p:nvSpPr>
          <p:spPr>
            <a:xfrm>
              <a:off x="0" y="746737"/>
              <a:ext cx="5276438" cy="0"/>
            </a:xfrm>
            <a:prstGeom prst="line">
              <a:avLst/>
            </a:prstGeom>
            <a:ln w="25400" cap="flat">
              <a:solidFill>
                <a:srgbClr val="454547"/>
              </a:solidFill>
              <a:prstDash val="solid"/>
              <a:headEnd type="none" w="sm" len="sm"/>
              <a:tailEnd type="none" w="sm" len="sm"/>
            </a:ln>
          </p:spPr>
        </p:sp>
      </p:grpSp>
      <p:sp>
        <p:nvSpPr>
          <p:cNvPr id="14" name="TextBox 14"/>
          <p:cNvSpPr txBox="1"/>
          <p:nvPr/>
        </p:nvSpPr>
        <p:spPr>
          <a:xfrm>
            <a:off x="6838700" y="392796"/>
            <a:ext cx="3822110" cy="86042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...your friend got sick and went to the hospital?</a:t>
            </a:r>
          </a:p>
        </p:txBody>
      </p:sp>
      <p:grpSp>
        <p:nvGrpSpPr>
          <p:cNvPr id="15" name="Group 15"/>
          <p:cNvGrpSpPr/>
          <p:nvPr/>
        </p:nvGrpSpPr>
        <p:grpSpPr>
          <a:xfrm>
            <a:off x="6771091" y="3671395"/>
            <a:ext cx="3957329" cy="569578"/>
            <a:chOff x="0" y="0"/>
            <a:chExt cx="5276438" cy="759437"/>
          </a:xfrm>
        </p:grpSpPr>
        <p:sp>
          <p:nvSpPr>
            <p:cNvPr id="16" name="AutoShape 16"/>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7" name="AutoShape 17"/>
            <p:cNvSpPr/>
            <p:nvPr/>
          </p:nvSpPr>
          <p:spPr>
            <a:xfrm>
              <a:off x="0" y="746737"/>
              <a:ext cx="5276438" cy="0"/>
            </a:xfrm>
            <a:prstGeom prst="line">
              <a:avLst/>
            </a:prstGeom>
            <a:ln w="25400" cap="flat">
              <a:solidFill>
                <a:srgbClr val="454547"/>
              </a:solidFill>
              <a:prstDash val="solid"/>
              <a:headEnd type="none" w="sm" len="sm"/>
              <a:tailEnd type="none" w="sm" len="sm"/>
            </a:ln>
          </p:spPr>
        </p:sp>
      </p:grpSp>
      <p:sp>
        <p:nvSpPr>
          <p:cNvPr id="18" name="TextBox 18"/>
          <p:cNvSpPr txBox="1"/>
          <p:nvPr/>
        </p:nvSpPr>
        <p:spPr>
          <a:xfrm>
            <a:off x="6838700" y="2571498"/>
            <a:ext cx="3822110" cy="86042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...you broke the screen on your new phone?</a:t>
            </a:r>
          </a:p>
        </p:txBody>
      </p:sp>
      <p:grpSp>
        <p:nvGrpSpPr>
          <p:cNvPr id="19" name="Group 19"/>
          <p:cNvGrpSpPr/>
          <p:nvPr/>
        </p:nvGrpSpPr>
        <p:grpSpPr>
          <a:xfrm>
            <a:off x="6771091" y="5579522"/>
            <a:ext cx="3957329" cy="569578"/>
            <a:chOff x="0" y="0"/>
            <a:chExt cx="5276438" cy="759437"/>
          </a:xfrm>
        </p:grpSpPr>
        <p:sp>
          <p:nvSpPr>
            <p:cNvPr id="20" name="AutoShape 20"/>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21" name="AutoShape 21"/>
            <p:cNvSpPr/>
            <p:nvPr/>
          </p:nvSpPr>
          <p:spPr>
            <a:xfrm>
              <a:off x="0" y="746737"/>
              <a:ext cx="5276438" cy="0"/>
            </a:xfrm>
            <a:prstGeom prst="line">
              <a:avLst/>
            </a:prstGeom>
            <a:ln w="25400" cap="flat">
              <a:solidFill>
                <a:srgbClr val="454547"/>
              </a:solidFill>
              <a:prstDash val="solid"/>
              <a:headEnd type="none" w="sm" len="sm"/>
              <a:tailEnd type="none" w="sm" len="sm"/>
            </a:ln>
          </p:spPr>
        </p:sp>
      </p:grpSp>
      <p:sp>
        <p:nvSpPr>
          <p:cNvPr id="22" name="TextBox 22"/>
          <p:cNvSpPr txBox="1"/>
          <p:nvPr/>
        </p:nvSpPr>
        <p:spPr>
          <a:xfrm>
            <a:off x="6838700" y="4460047"/>
            <a:ext cx="3822110" cy="86042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...spring break started tomorrow?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Feelings</a:t>
            </a:r>
          </a:p>
        </p:txBody>
      </p:sp>
      <p:sp>
        <p:nvSpPr>
          <p:cNvPr id="5" name="TextBox 5"/>
          <p:cNvSpPr txBox="1"/>
          <p:nvPr/>
        </p:nvSpPr>
        <p:spPr>
          <a:xfrm>
            <a:off x="1578267" y="1373744"/>
            <a:ext cx="3645861" cy="10121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Glacial Indifference"/>
              </a:rPr>
              <a:t>Complete the following sentences.</a:t>
            </a:r>
          </a:p>
        </p:txBody>
      </p:sp>
      <p:grpSp>
        <p:nvGrpSpPr>
          <p:cNvPr id="6" name="Group 6"/>
          <p:cNvGrpSpPr/>
          <p:nvPr/>
        </p:nvGrpSpPr>
        <p:grpSpPr>
          <a:xfrm>
            <a:off x="1345492" y="3358912"/>
            <a:ext cx="4139295" cy="1170471"/>
            <a:chOff x="0" y="0"/>
            <a:chExt cx="5519059" cy="1560628"/>
          </a:xfrm>
        </p:grpSpPr>
        <p:sp>
          <p:nvSpPr>
            <p:cNvPr id="7" name="Freeform 7"/>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AutoShape 8"/>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9" name="AutoShape 9"/>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10" name="TextBox 10"/>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When I am successful, I feel..</a:t>
              </a:r>
            </a:p>
          </p:txBody>
        </p:sp>
      </p:grpSp>
      <p:grpSp>
        <p:nvGrpSpPr>
          <p:cNvPr id="11" name="Group 11"/>
          <p:cNvGrpSpPr/>
          <p:nvPr/>
        </p:nvGrpSpPr>
        <p:grpSpPr>
          <a:xfrm>
            <a:off x="1317609" y="4805608"/>
            <a:ext cx="4139295" cy="1599122"/>
            <a:chOff x="0" y="0"/>
            <a:chExt cx="5519059" cy="2132162"/>
          </a:xfrm>
        </p:grpSpPr>
        <p:sp>
          <p:nvSpPr>
            <p:cNvPr id="12" name="Freeform 12"/>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AutoShape 13"/>
            <p:cNvSpPr/>
            <p:nvPr/>
          </p:nvSpPr>
          <p:spPr>
            <a:xfrm>
              <a:off x="242621" y="1385426"/>
              <a:ext cx="5276438" cy="0"/>
            </a:xfrm>
            <a:prstGeom prst="line">
              <a:avLst/>
            </a:prstGeom>
            <a:ln w="25400" cap="flat">
              <a:solidFill>
                <a:srgbClr val="454547"/>
              </a:solidFill>
              <a:prstDash val="solid"/>
              <a:headEnd type="none" w="sm" len="sm"/>
              <a:tailEnd type="none" w="sm" len="sm"/>
            </a:ln>
          </p:spPr>
        </p:sp>
        <p:sp>
          <p:nvSpPr>
            <p:cNvPr id="14" name="AutoShape 14"/>
            <p:cNvSpPr/>
            <p:nvPr/>
          </p:nvSpPr>
          <p:spPr>
            <a:xfrm>
              <a:off x="242621" y="2119462"/>
              <a:ext cx="5276438" cy="0"/>
            </a:xfrm>
            <a:prstGeom prst="line">
              <a:avLst/>
            </a:prstGeom>
            <a:ln w="25400" cap="flat">
              <a:solidFill>
                <a:srgbClr val="454547"/>
              </a:solidFill>
              <a:prstDash val="solid"/>
              <a:headEnd type="none" w="sm" len="sm"/>
              <a:tailEnd type="none" w="sm" len="sm"/>
            </a:ln>
          </p:spPr>
        </p:sp>
        <p:sp>
          <p:nvSpPr>
            <p:cNvPr id="15" name="TextBox 15"/>
            <p:cNvSpPr txBox="1"/>
            <p:nvPr/>
          </p:nvSpPr>
          <p:spPr>
            <a:xfrm>
              <a:off x="476585" y="-10092"/>
              <a:ext cx="5042474" cy="10145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When other people tell me “good job,” I feel</a:t>
              </a:r>
            </a:p>
          </p:txBody>
        </p:sp>
      </p:grpSp>
      <p:sp>
        <p:nvSpPr>
          <p:cNvPr id="16" name="Freeform 16"/>
          <p:cNvSpPr/>
          <p:nvPr/>
        </p:nvSpPr>
        <p:spPr>
          <a:xfrm>
            <a:off x="2382677" y="2630577"/>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7" name="Group 17"/>
          <p:cNvGrpSpPr/>
          <p:nvPr/>
        </p:nvGrpSpPr>
        <p:grpSpPr>
          <a:xfrm>
            <a:off x="6699058" y="802290"/>
            <a:ext cx="4159034" cy="1543956"/>
            <a:chOff x="0" y="0"/>
            <a:chExt cx="5545379" cy="2058609"/>
          </a:xfrm>
        </p:grpSpPr>
        <p:sp>
          <p:nvSpPr>
            <p:cNvPr id="18" name="Freeform 18"/>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AutoShape 19"/>
            <p:cNvSpPr/>
            <p:nvPr/>
          </p:nvSpPr>
          <p:spPr>
            <a:xfrm>
              <a:off x="268941" y="1311872"/>
              <a:ext cx="5276438" cy="0"/>
            </a:xfrm>
            <a:prstGeom prst="line">
              <a:avLst/>
            </a:prstGeom>
            <a:ln w="25400" cap="flat">
              <a:solidFill>
                <a:srgbClr val="454547"/>
              </a:solidFill>
              <a:prstDash val="solid"/>
              <a:headEnd type="none" w="sm" len="sm"/>
              <a:tailEnd type="none" w="sm" len="sm"/>
            </a:ln>
          </p:spPr>
        </p:sp>
        <p:sp>
          <p:nvSpPr>
            <p:cNvPr id="20" name="AutoShape 20"/>
            <p:cNvSpPr/>
            <p:nvPr/>
          </p:nvSpPr>
          <p:spPr>
            <a:xfrm>
              <a:off x="268941" y="2045909"/>
              <a:ext cx="5276438" cy="0"/>
            </a:xfrm>
            <a:prstGeom prst="line">
              <a:avLst/>
            </a:prstGeom>
            <a:ln w="25400" cap="flat">
              <a:solidFill>
                <a:srgbClr val="454547"/>
              </a:solidFill>
              <a:prstDash val="solid"/>
              <a:headEnd type="none" w="sm" len="sm"/>
              <a:tailEnd type="none" w="sm" len="sm"/>
            </a:ln>
          </p:spPr>
        </p:sp>
        <p:sp>
          <p:nvSpPr>
            <p:cNvPr id="21" name="TextBox 21"/>
            <p:cNvSpPr txBox="1"/>
            <p:nvPr/>
          </p:nvSpPr>
          <p:spPr>
            <a:xfrm>
              <a:off x="476585" y="-10092"/>
              <a:ext cx="5042474" cy="10145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When I see other people being successful, I feel</a:t>
              </a:r>
            </a:p>
          </p:txBody>
        </p:sp>
      </p:grpSp>
      <p:grpSp>
        <p:nvGrpSpPr>
          <p:cNvPr id="22" name="Group 22"/>
          <p:cNvGrpSpPr/>
          <p:nvPr/>
        </p:nvGrpSpPr>
        <p:grpSpPr>
          <a:xfrm>
            <a:off x="6699058" y="4709276"/>
            <a:ext cx="4139295" cy="1170471"/>
            <a:chOff x="0" y="0"/>
            <a:chExt cx="5519059" cy="1560628"/>
          </a:xfrm>
        </p:grpSpPr>
        <p:sp>
          <p:nvSpPr>
            <p:cNvPr id="23" name="Freeform 23"/>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AutoShape 24"/>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25" name="AutoShape 25"/>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26" name="TextBox 26"/>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I want to be better at</a:t>
              </a:r>
            </a:p>
          </p:txBody>
        </p:sp>
      </p:grpSp>
      <p:grpSp>
        <p:nvGrpSpPr>
          <p:cNvPr id="27" name="Group 27"/>
          <p:cNvGrpSpPr/>
          <p:nvPr/>
        </p:nvGrpSpPr>
        <p:grpSpPr>
          <a:xfrm>
            <a:off x="6718798" y="3094389"/>
            <a:ext cx="4003300" cy="669223"/>
            <a:chOff x="0" y="0"/>
            <a:chExt cx="5337734" cy="892297"/>
          </a:xfrm>
        </p:grpSpPr>
        <p:sp>
          <p:nvSpPr>
            <p:cNvPr id="28" name="Freeform 28"/>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AutoShape 29"/>
            <p:cNvSpPr/>
            <p:nvPr/>
          </p:nvSpPr>
          <p:spPr>
            <a:xfrm>
              <a:off x="476585" y="818955"/>
              <a:ext cx="2473061" cy="0"/>
            </a:xfrm>
            <a:prstGeom prst="line">
              <a:avLst/>
            </a:prstGeom>
            <a:ln w="25400" cap="flat">
              <a:solidFill>
                <a:srgbClr val="454547"/>
              </a:solidFill>
              <a:prstDash val="solid"/>
              <a:headEnd type="none" w="sm" len="sm"/>
              <a:tailEnd type="none" w="sm" len="sm"/>
            </a:ln>
          </p:spPr>
        </p:sp>
        <p:sp>
          <p:nvSpPr>
            <p:cNvPr id="30" name="TextBox 30"/>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When I’m struggling, I ask</a:t>
              </a:r>
            </a:p>
          </p:txBody>
        </p:sp>
        <p:sp>
          <p:nvSpPr>
            <p:cNvPr id="31" name="TextBox 31"/>
            <p:cNvSpPr txBox="1"/>
            <p:nvPr/>
          </p:nvSpPr>
          <p:spPr>
            <a:xfrm>
              <a:off x="2997822" y="398479"/>
              <a:ext cx="2215150"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for help.</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95352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self-awareness</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6:</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Self-Awareness</a:t>
            </a:r>
          </a:p>
        </p:txBody>
      </p:sp>
      <p:sp>
        <p:nvSpPr>
          <p:cNvPr id="8" name="TextBox 8"/>
          <p:cNvSpPr txBox="1"/>
          <p:nvPr/>
        </p:nvSpPr>
        <p:spPr>
          <a:xfrm>
            <a:off x="6732451" y="970784"/>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 </a:t>
            </a:r>
          </a:p>
          <a:p>
            <a:pPr algn="ctr">
              <a:lnSpc>
                <a:spcPts val="4060"/>
              </a:lnSpc>
            </a:pPr>
            <a:r>
              <a:rPr lang="en-US" sz="2900">
                <a:solidFill>
                  <a:srgbClr val="000000"/>
                </a:solidFill>
                <a:latin typeface="Glacial Indifference"/>
              </a:rPr>
              <a:t>self-awareness.</a:t>
            </a:r>
          </a:p>
        </p:txBody>
      </p:sp>
      <p:sp>
        <p:nvSpPr>
          <p:cNvPr id="9" name="TextBox 9"/>
          <p:cNvSpPr txBox="1"/>
          <p:nvPr/>
        </p:nvSpPr>
        <p:spPr>
          <a:xfrm>
            <a:off x="6732451" y="3862836"/>
            <a:ext cx="4141636" cy="14719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Self-awareness means being aware of your own personality or individuality.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7081" y="195615"/>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52686">
            <a:off x="251558" y="3604752"/>
            <a:ext cx="1960086" cy="1024145"/>
          </a:xfrm>
          <a:custGeom>
            <a:avLst/>
            <a:gdLst/>
            <a:ahLst/>
            <a:cxnLst/>
            <a:rect l="l" t="t" r="r" b="b"/>
            <a:pathLst>
              <a:path w="1960086" h="1024145">
                <a:moveTo>
                  <a:pt x="0" y="0"/>
                </a:moveTo>
                <a:lnTo>
                  <a:pt x="1960085" y="0"/>
                </a:lnTo>
                <a:lnTo>
                  <a:pt x="1960085" y="1024145"/>
                </a:lnTo>
                <a:lnTo>
                  <a:pt x="0" y="1024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977081" y="512444"/>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Self-Awareness</a:t>
            </a:r>
          </a:p>
        </p:txBody>
      </p:sp>
      <p:pic>
        <p:nvPicPr>
          <p:cNvPr id="5" name="Picture 5"/>
          <p:cNvPicPr>
            <a:picLocks noChangeAspect="1"/>
          </p:cNvPicPr>
          <p:nvPr>
            <a:videoFile r:link="rId1"/>
          </p:nvPr>
        </p:nvPicPr>
        <p:blipFill>
          <a:blip r:embed="rId7"/>
          <a:stretch>
            <a:fillRect/>
          </a:stretch>
        </p:blipFill>
        <p:spPr>
          <a:xfrm>
            <a:off x="2290671" y="1201420"/>
            <a:ext cx="9419152" cy="5298272"/>
          </a:xfrm>
          <a:prstGeom prst="rect">
            <a:avLst/>
          </a:prstGeom>
        </p:spPr>
      </p:pic>
      <p:sp>
        <p:nvSpPr>
          <p:cNvPr id="6" name="TextBox 5">
            <a:extLst>
              <a:ext uri="{FF2B5EF4-FFF2-40B4-BE49-F238E27FC236}">
                <a16:creationId xmlns:a16="http://schemas.microsoft.com/office/drawing/2014/main" id="{0C8A03DC-4E69-B7B3-BE9D-BE8056C3471C}"/>
              </a:ext>
            </a:extLst>
          </p:cNvPr>
          <p:cNvSpPr txBox="1"/>
          <p:nvPr/>
        </p:nvSpPr>
        <p:spPr>
          <a:xfrm>
            <a:off x="10896600" y="6499691"/>
            <a:ext cx="1295400" cy="338554"/>
          </a:xfrm>
          <a:prstGeom prst="rect">
            <a:avLst/>
          </a:prstGeom>
          <a:noFill/>
        </p:spPr>
        <p:txBody>
          <a:bodyPr wrap="square">
            <a:spAutoFit/>
          </a:bodyPr>
          <a:lstStyle/>
          <a:p>
            <a:r>
              <a:rPr lang="en-US" sz="1600" dirty="0">
                <a:hlinkClick r:id="rId8"/>
              </a:rPr>
              <a:t>Link </a:t>
            </a:r>
            <a:r>
              <a:rPr lang="en-US" sz="1600" dirty="0">
                <a:hlinkClick r:id="rId9"/>
              </a:rPr>
              <a:t>to</a:t>
            </a:r>
            <a:r>
              <a:rPr lang="en-US" sz="1600" dirty="0">
                <a:hlinkClick r:id="rId10"/>
              </a:rPr>
              <a:t> video</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61781" y="266066"/>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AutoShape 4"/>
          <p:cNvSpPr/>
          <p:nvPr/>
        </p:nvSpPr>
        <p:spPr>
          <a:xfrm>
            <a:off x="6848226" y="4787335"/>
            <a:ext cx="3957329" cy="0"/>
          </a:xfrm>
          <a:prstGeom prst="line">
            <a:avLst/>
          </a:prstGeom>
          <a:ln w="19050" cap="flat">
            <a:solidFill>
              <a:srgbClr val="454547"/>
            </a:solidFill>
            <a:prstDash val="solid"/>
            <a:headEnd type="none" w="sm" len="sm"/>
            <a:tailEnd type="none" w="sm" len="sm"/>
          </a:ln>
        </p:spPr>
      </p:sp>
      <p:sp>
        <p:nvSpPr>
          <p:cNvPr id="5" name="AutoShape 5"/>
          <p:cNvSpPr/>
          <p:nvPr/>
        </p:nvSpPr>
        <p:spPr>
          <a:xfrm>
            <a:off x="6848226" y="5329816"/>
            <a:ext cx="3957329" cy="0"/>
          </a:xfrm>
          <a:prstGeom prst="line">
            <a:avLst/>
          </a:prstGeom>
          <a:ln w="19050" cap="flat">
            <a:solidFill>
              <a:srgbClr val="454547"/>
            </a:solidFill>
            <a:prstDash val="solid"/>
            <a:headEnd type="none" w="sm" len="sm"/>
            <a:tailEnd type="none" w="sm" len="sm"/>
          </a:ln>
        </p:spPr>
      </p:sp>
      <p:sp>
        <p:nvSpPr>
          <p:cNvPr id="6" name="AutoShape 6"/>
          <p:cNvSpPr/>
          <p:nvPr/>
        </p:nvSpPr>
        <p:spPr>
          <a:xfrm>
            <a:off x="6848226" y="5866190"/>
            <a:ext cx="3957329" cy="0"/>
          </a:xfrm>
          <a:prstGeom prst="line">
            <a:avLst/>
          </a:prstGeom>
          <a:ln w="19050" cap="flat">
            <a:solidFill>
              <a:srgbClr val="454547"/>
            </a:solidFill>
            <a:prstDash val="solid"/>
            <a:headEnd type="none" w="sm" len="sm"/>
            <a:tailEnd type="none" w="sm" len="sm"/>
          </a:ln>
        </p:spPr>
      </p:sp>
      <p:sp>
        <p:nvSpPr>
          <p:cNvPr id="7" name="AutoShape 7"/>
          <p:cNvSpPr/>
          <p:nvPr/>
        </p:nvSpPr>
        <p:spPr>
          <a:xfrm>
            <a:off x="6848226" y="6413109"/>
            <a:ext cx="3957329" cy="0"/>
          </a:xfrm>
          <a:prstGeom prst="line">
            <a:avLst/>
          </a:prstGeom>
          <a:ln w="19050" cap="flat">
            <a:solidFill>
              <a:srgbClr val="454547"/>
            </a:solidFill>
            <a:prstDash val="solid"/>
            <a:headEnd type="none" w="sm" len="sm"/>
            <a:tailEnd type="none" w="sm" len="sm"/>
          </a:ln>
        </p:spPr>
      </p:sp>
      <p:sp>
        <p:nvSpPr>
          <p:cNvPr id="8" name="Freeform 8"/>
          <p:cNvSpPr/>
          <p:nvPr/>
        </p:nvSpPr>
        <p:spPr>
          <a:xfrm rot="-1062042">
            <a:off x="2957496" y="1390661"/>
            <a:ext cx="887404" cy="1406548"/>
          </a:xfrm>
          <a:custGeom>
            <a:avLst/>
            <a:gdLst/>
            <a:ahLst/>
            <a:cxnLst/>
            <a:rect l="l" t="t" r="r" b="b"/>
            <a:pathLst>
              <a:path w="887404" h="1406548">
                <a:moveTo>
                  <a:pt x="0" y="0"/>
                </a:moveTo>
                <a:lnTo>
                  <a:pt x="887403" y="0"/>
                </a:lnTo>
                <a:lnTo>
                  <a:pt x="887403" y="1406547"/>
                </a:lnTo>
                <a:lnTo>
                  <a:pt x="0" y="1406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422533" y="4228334"/>
            <a:ext cx="3957329" cy="2194301"/>
            <a:chOff x="0" y="0"/>
            <a:chExt cx="5276438" cy="2925734"/>
          </a:xfrm>
        </p:grpSpPr>
        <p:sp>
          <p:nvSpPr>
            <p:cNvPr id="10" name="AutoShape 10"/>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1" name="AutoShape 11"/>
            <p:cNvSpPr/>
            <p:nvPr/>
          </p:nvSpPr>
          <p:spPr>
            <a:xfrm>
              <a:off x="0" y="747819"/>
              <a:ext cx="5276438" cy="0"/>
            </a:xfrm>
            <a:prstGeom prst="line">
              <a:avLst/>
            </a:prstGeom>
            <a:ln w="25400" cap="flat">
              <a:solidFill>
                <a:srgbClr val="454547"/>
              </a:solidFill>
              <a:prstDash val="solid"/>
              <a:headEnd type="none" w="sm" len="sm"/>
              <a:tailEnd type="none" w="sm" len="sm"/>
            </a:ln>
          </p:spPr>
        </p:sp>
        <p:sp>
          <p:nvSpPr>
            <p:cNvPr id="12" name="AutoShape 12"/>
            <p:cNvSpPr/>
            <p:nvPr/>
          </p:nvSpPr>
          <p:spPr>
            <a:xfrm>
              <a:off x="0" y="1457806"/>
              <a:ext cx="5276438" cy="0"/>
            </a:xfrm>
            <a:prstGeom prst="line">
              <a:avLst/>
            </a:prstGeom>
            <a:ln w="25400" cap="flat">
              <a:solidFill>
                <a:srgbClr val="454547"/>
              </a:solidFill>
              <a:prstDash val="solid"/>
              <a:headEnd type="none" w="sm" len="sm"/>
              <a:tailEnd type="none" w="sm" len="sm"/>
            </a:ln>
          </p:spPr>
        </p:sp>
        <p:sp>
          <p:nvSpPr>
            <p:cNvPr id="13" name="AutoShape 13"/>
            <p:cNvSpPr/>
            <p:nvPr/>
          </p:nvSpPr>
          <p:spPr>
            <a:xfrm>
              <a:off x="0" y="2180252"/>
              <a:ext cx="5276438" cy="0"/>
            </a:xfrm>
            <a:prstGeom prst="line">
              <a:avLst/>
            </a:prstGeom>
            <a:ln w="25400" cap="flat">
              <a:solidFill>
                <a:srgbClr val="454547"/>
              </a:solidFill>
              <a:prstDash val="solid"/>
              <a:headEnd type="none" w="sm" len="sm"/>
              <a:tailEnd type="none" w="sm" len="sm"/>
            </a:ln>
          </p:spPr>
        </p:sp>
        <p:sp>
          <p:nvSpPr>
            <p:cNvPr id="14" name="AutoShape 14"/>
            <p:cNvSpPr/>
            <p:nvPr/>
          </p:nvSpPr>
          <p:spPr>
            <a:xfrm>
              <a:off x="0" y="2913034"/>
              <a:ext cx="5276438" cy="0"/>
            </a:xfrm>
            <a:prstGeom prst="line">
              <a:avLst/>
            </a:prstGeom>
            <a:ln w="25400" cap="flat">
              <a:solidFill>
                <a:srgbClr val="454547"/>
              </a:solidFill>
              <a:prstDash val="solid"/>
              <a:headEnd type="none" w="sm" len="sm"/>
              <a:tailEnd type="none" w="sm" len="sm"/>
            </a:ln>
          </p:spPr>
        </p:sp>
      </p:grpSp>
      <p:sp>
        <p:nvSpPr>
          <p:cNvPr id="15" name="TextBox 15"/>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self-Awareness</a:t>
            </a:r>
          </a:p>
        </p:txBody>
      </p:sp>
      <p:sp>
        <p:nvSpPr>
          <p:cNvPr id="16" name="TextBox 16"/>
          <p:cNvSpPr txBox="1"/>
          <p:nvPr/>
        </p:nvSpPr>
        <p:spPr>
          <a:xfrm>
            <a:off x="6732451" y="497205"/>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How would you describe your work habits?</a:t>
            </a:r>
          </a:p>
        </p:txBody>
      </p:sp>
      <p:sp>
        <p:nvSpPr>
          <p:cNvPr id="17" name="TextBox 17"/>
          <p:cNvSpPr txBox="1"/>
          <p:nvPr/>
        </p:nvSpPr>
        <p:spPr>
          <a:xfrm>
            <a:off x="1447938" y="2738223"/>
            <a:ext cx="3906519" cy="10121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Glacial Indifference"/>
              </a:rPr>
              <a:t>How would you describe your personality?</a:t>
            </a:r>
          </a:p>
        </p:txBody>
      </p:sp>
      <p:sp>
        <p:nvSpPr>
          <p:cNvPr id="18" name="AutoShape 18"/>
          <p:cNvSpPr/>
          <p:nvPr/>
        </p:nvSpPr>
        <p:spPr>
          <a:xfrm>
            <a:off x="6824604" y="1803216"/>
            <a:ext cx="3957329" cy="0"/>
          </a:xfrm>
          <a:prstGeom prst="line">
            <a:avLst/>
          </a:prstGeom>
          <a:ln w="19050" cap="flat">
            <a:solidFill>
              <a:srgbClr val="454547"/>
            </a:solidFill>
            <a:prstDash val="solid"/>
            <a:headEnd type="none" w="sm" len="sm"/>
            <a:tailEnd type="none" w="sm" len="sm"/>
          </a:ln>
        </p:spPr>
      </p:sp>
      <p:sp>
        <p:nvSpPr>
          <p:cNvPr id="19" name="AutoShape 19"/>
          <p:cNvSpPr/>
          <p:nvPr/>
        </p:nvSpPr>
        <p:spPr>
          <a:xfrm>
            <a:off x="6824604" y="2343245"/>
            <a:ext cx="3957329" cy="0"/>
          </a:xfrm>
          <a:prstGeom prst="line">
            <a:avLst/>
          </a:prstGeom>
          <a:ln w="19050" cap="flat">
            <a:solidFill>
              <a:srgbClr val="454547"/>
            </a:solidFill>
            <a:prstDash val="solid"/>
            <a:headEnd type="none" w="sm" len="sm"/>
            <a:tailEnd type="none" w="sm" len="sm"/>
          </a:ln>
        </p:spPr>
      </p:sp>
      <p:sp>
        <p:nvSpPr>
          <p:cNvPr id="20" name="AutoShape 20"/>
          <p:cNvSpPr/>
          <p:nvPr/>
        </p:nvSpPr>
        <p:spPr>
          <a:xfrm>
            <a:off x="6824604" y="2889294"/>
            <a:ext cx="3957329" cy="0"/>
          </a:xfrm>
          <a:prstGeom prst="line">
            <a:avLst/>
          </a:prstGeom>
          <a:ln w="19050" cap="flat">
            <a:solidFill>
              <a:srgbClr val="454547"/>
            </a:solidFill>
            <a:prstDash val="solid"/>
            <a:headEnd type="none" w="sm" len="sm"/>
            <a:tailEnd type="none" w="sm" len="sm"/>
          </a:ln>
        </p:spPr>
      </p:sp>
      <p:sp>
        <p:nvSpPr>
          <p:cNvPr id="21" name="AutoShape 21"/>
          <p:cNvSpPr/>
          <p:nvPr/>
        </p:nvSpPr>
        <p:spPr>
          <a:xfrm>
            <a:off x="6824604" y="3419475"/>
            <a:ext cx="3957329" cy="0"/>
          </a:xfrm>
          <a:prstGeom prst="line">
            <a:avLst/>
          </a:prstGeom>
          <a:ln w="19050" cap="flat">
            <a:solidFill>
              <a:srgbClr val="454547"/>
            </a:solidFill>
            <a:prstDash val="solid"/>
            <a:headEnd type="none" w="sm" len="sm"/>
            <a:tailEnd type="none" w="sm" len="sm"/>
          </a:ln>
        </p:spPr>
      </p:sp>
      <p:sp>
        <p:nvSpPr>
          <p:cNvPr id="22" name="TextBox 22"/>
          <p:cNvSpPr txBox="1"/>
          <p:nvPr/>
        </p:nvSpPr>
        <p:spPr>
          <a:xfrm>
            <a:off x="6732451" y="3454382"/>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How would you describe your study skills?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95352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8925"/>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self-concept</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1:</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self-concept</a:t>
            </a:r>
          </a:p>
        </p:txBody>
      </p:sp>
      <p:sp>
        <p:nvSpPr>
          <p:cNvPr id="8" name="TextBox 8"/>
          <p:cNvSpPr txBox="1"/>
          <p:nvPr/>
        </p:nvSpPr>
        <p:spPr>
          <a:xfrm>
            <a:off x="6732451" y="970784"/>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 </a:t>
            </a:r>
          </a:p>
          <a:p>
            <a:pPr algn="ctr">
              <a:lnSpc>
                <a:spcPts val="4060"/>
              </a:lnSpc>
            </a:pPr>
            <a:r>
              <a:rPr lang="en-US" sz="2900">
                <a:solidFill>
                  <a:srgbClr val="000000"/>
                </a:solidFill>
                <a:latin typeface="Glacial Indifference"/>
              </a:rPr>
              <a:t>self-concept.</a:t>
            </a:r>
          </a:p>
        </p:txBody>
      </p:sp>
      <p:sp>
        <p:nvSpPr>
          <p:cNvPr id="9" name="TextBox 9"/>
          <p:cNvSpPr txBox="1"/>
          <p:nvPr/>
        </p:nvSpPr>
        <p:spPr>
          <a:xfrm>
            <a:off x="6732451" y="3862836"/>
            <a:ext cx="4141636" cy="19672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Self-concept is how we perceive (or think about) our behaviors, abilities, and unique characteristics.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690823"/>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0572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are</a:t>
            </a:r>
          </a:p>
          <a:p>
            <a:pPr algn="ctr">
              <a:lnSpc>
                <a:spcPts val="4200"/>
              </a:lnSpc>
            </a:pPr>
            <a:r>
              <a:rPr lang="en-US" sz="3000">
                <a:solidFill>
                  <a:srgbClr val="0E1094"/>
                </a:solidFill>
                <a:latin typeface="Glacial Indifference Bold"/>
              </a:rPr>
              <a:t>job skills</a:t>
            </a:r>
            <a:r>
              <a:rPr lang="en-US" sz="3000">
                <a:solidFill>
                  <a:srgbClr val="000000"/>
                </a:solidFill>
                <a:latin typeface="Glacial Indifference"/>
              </a:rPr>
              <a:t>?</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7:</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Job Skills</a:t>
            </a:r>
          </a:p>
        </p:txBody>
      </p:sp>
      <p:sp>
        <p:nvSpPr>
          <p:cNvPr id="8" name="TextBox 8"/>
          <p:cNvSpPr txBox="1"/>
          <p:nvPr/>
        </p:nvSpPr>
        <p:spPr>
          <a:xfrm>
            <a:off x="6732451" y="806559"/>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describe </a:t>
            </a:r>
          </a:p>
          <a:p>
            <a:pPr algn="ctr">
              <a:lnSpc>
                <a:spcPts val="4060"/>
              </a:lnSpc>
            </a:pPr>
            <a:r>
              <a:rPr lang="en-US" sz="2900">
                <a:solidFill>
                  <a:srgbClr val="000000"/>
                </a:solidFill>
                <a:latin typeface="Glacial Indifference"/>
              </a:rPr>
              <a:t>job skills.</a:t>
            </a:r>
          </a:p>
        </p:txBody>
      </p:sp>
      <p:sp>
        <p:nvSpPr>
          <p:cNvPr id="9" name="TextBox 9"/>
          <p:cNvSpPr txBox="1"/>
          <p:nvPr/>
        </p:nvSpPr>
        <p:spPr>
          <a:xfrm>
            <a:off x="6829492" y="3500657"/>
            <a:ext cx="3947552" cy="29578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Job skills include communication, public speaking, teamwork, time management, leadership, flexibility, and personal skills.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6824604" y="2059516"/>
            <a:ext cx="3957329" cy="1095126"/>
            <a:chOff x="0" y="0"/>
            <a:chExt cx="5276438" cy="1460167"/>
          </a:xfrm>
        </p:grpSpPr>
        <p:sp>
          <p:nvSpPr>
            <p:cNvPr id="5" name="AutoShape 5"/>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6" name="AutoShape 6"/>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7" name="AutoShape 7"/>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8" name="Freeform 8"/>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2648201" y="4982133"/>
            <a:ext cx="1505993" cy="1432576"/>
          </a:xfrm>
          <a:custGeom>
            <a:avLst/>
            <a:gdLst/>
            <a:ahLst/>
            <a:cxnLst/>
            <a:rect l="l" t="t" r="r" b="b"/>
            <a:pathLst>
              <a:path w="1505993" h="1432576">
                <a:moveTo>
                  <a:pt x="0" y="0"/>
                </a:moveTo>
                <a:lnTo>
                  <a:pt x="1505993" y="0"/>
                </a:lnTo>
                <a:lnTo>
                  <a:pt x="1505993" y="1432576"/>
                </a:lnTo>
                <a:lnTo>
                  <a:pt x="0" y="14325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job skills</a:t>
            </a:r>
          </a:p>
        </p:txBody>
      </p:sp>
      <p:sp>
        <p:nvSpPr>
          <p:cNvPr id="11" name="TextBox 11"/>
          <p:cNvSpPr txBox="1"/>
          <p:nvPr/>
        </p:nvSpPr>
        <p:spPr>
          <a:xfrm>
            <a:off x="6732451" y="497205"/>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skills do you </a:t>
            </a:r>
            <a:r>
              <a:rPr lang="en-US" sz="2900">
                <a:solidFill>
                  <a:srgbClr val="000000"/>
                </a:solidFill>
                <a:latin typeface="Glacial Indifference Bold"/>
              </a:rPr>
              <a:t>need</a:t>
            </a:r>
            <a:r>
              <a:rPr lang="en-US" sz="2900">
                <a:solidFill>
                  <a:srgbClr val="000000"/>
                </a:solidFill>
                <a:latin typeface="Glacial Indifference"/>
              </a:rPr>
              <a:t> when you’re working?</a:t>
            </a:r>
          </a:p>
        </p:txBody>
      </p:sp>
      <p:sp>
        <p:nvSpPr>
          <p:cNvPr id="12" name="TextBox 12"/>
          <p:cNvSpPr txBox="1"/>
          <p:nvPr/>
        </p:nvSpPr>
        <p:spPr>
          <a:xfrm>
            <a:off x="1578267" y="1572222"/>
            <a:ext cx="3645861" cy="30695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Think about all the jobs you’ve had.</a:t>
            </a:r>
          </a:p>
          <a:p>
            <a:pPr algn="ctr">
              <a:lnSpc>
                <a:spcPts val="4060"/>
              </a:lnSpc>
              <a:spcBef>
                <a:spcPct val="0"/>
              </a:spcBef>
            </a:pPr>
            <a:r>
              <a:rPr lang="en-US" sz="2900">
                <a:solidFill>
                  <a:srgbClr val="000000"/>
                </a:solidFill>
                <a:latin typeface="Glacial Indifference"/>
              </a:rPr>
              <a:t>This could be paid or unpaid jobs, volunteer work, or even chores you do at home.</a:t>
            </a:r>
          </a:p>
        </p:txBody>
      </p:sp>
      <p:grpSp>
        <p:nvGrpSpPr>
          <p:cNvPr id="13" name="Group 13"/>
          <p:cNvGrpSpPr/>
          <p:nvPr/>
        </p:nvGrpSpPr>
        <p:grpSpPr>
          <a:xfrm>
            <a:off x="6824604" y="5043441"/>
            <a:ext cx="3957329" cy="1095126"/>
            <a:chOff x="0" y="0"/>
            <a:chExt cx="5276438" cy="1460167"/>
          </a:xfrm>
        </p:grpSpPr>
        <p:sp>
          <p:nvSpPr>
            <p:cNvPr id="14" name="AutoShape 14"/>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5" name="AutoShape 15"/>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16" name="AutoShape 16"/>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17" name="TextBox 17"/>
          <p:cNvSpPr txBox="1"/>
          <p:nvPr/>
        </p:nvSpPr>
        <p:spPr>
          <a:xfrm>
            <a:off x="6732451" y="3514763"/>
            <a:ext cx="4141636"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skills did you </a:t>
            </a:r>
            <a:r>
              <a:rPr lang="en-US" sz="2900">
                <a:solidFill>
                  <a:srgbClr val="000000"/>
                </a:solidFill>
                <a:latin typeface="Glacial Indifference Bold"/>
              </a:rPr>
              <a:t>learn</a:t>
            </a:r>
            <a:r>
              <a:rPr lang="en-US" sz="2900">
                <a:solidFill>
                  <a:srgbClr val="000000"/>
                </a:solidFill>
                <a:latin typeface="Glacial Indifference"/>
              </a:rPr>
              <a:t> when you worked?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99161" y="3174370"/>
            <a:ext cx="2037041" cy="509260"/>
          </a:xfrm>
          <a:custGeom>
            <a:avLst/>
            <a:gdLst/>
            <a:ahLst/>
            <a:cxnLst/>
            <a:rect l="l" t="t" r="r" b="b"/>
            <a:pathLst>
              <a:path w="2037041" h="509260">
                <a:moveTo>
                  <a:pt x="0" y="0"/>
                </a:moveTo>
                <a:lnTo>
                  <a:pt x="2037042" y="0"/>
                </a:lnTo>
                <a:lnTo>
                  <a:pt x="2037042" y="509260"/>
                </a:lnTo>
                <a:lnTo>
                  <a:pt x="0" y="5092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266185" y="1454247"/>
            <a:ext cx="871530" cy="757142"/>
          </a:xfrm>
          <a:custGeom>
            <a:avLst/>
            <a:gdLst/>
            <a:ahLst/>
            <a:cxnLst/>
            <a:rect l="l" t="t" r="r" b="b"/>
            <a:pathLst>
              <a:path w="871530" h="757142">
                <a:moveTo>
                  <a:pt x="0" y="0"/>
                </a:moveTo>
                <a:lnTo>
                  <a:pt x="871530" y="0"/>
                </a:lnTo>
                <a:lnTo>
                  <a:pt x="871530" y="757142"/>
                </a:lnTo>
                <a:lnTo>
                  <a:pt x="0" y="757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Job Skills</a:t>
            </a:r>
          </a:p>
        </p:txBody>
      </p:sp>
      <p:sp>
        <p:nvSpPr>
          <p:cNvPr id="8" name="TextBox 8"/>
          <p:cNvSpPr txBox="1"/>
          <p:nvPr/>
        </p:nvSpPr>
        <p:spPr>
          <a:xfrm>
            <a:off x="2108468" y="1298148"/>
            <a:ext cx="3376319"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does it mean to be a good listener?</a:t>
            </a:r>
          </a:p>
        </p:txBody>
      </p:sp>
      <p:sp>
        <p:nvSpPr>
          <p:cNvPr id="9" name="TextBox 9"/>
          <p:cNvSpPr txBox="1"/>
          <p:nvPr/>
        </p:nvSpPr>
        <p:spPr>
          <a:xfrm>
            <a:off x="6746864" y="296624"/>
            <a:ext cx="4141636" cy="25552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Why is it important to have good communication skills </a:t>
            </a:r>
          </a:p>
          <a:p>
            <a:pPr algn="ctr">
              <a:lnSpc>
                <a:spcPts val="4060"/>
              </a:lnSpc>
            </a:pPr>
            <a:r>
              <a:rPr lang="en-US" sz="2900">
                <a:solidFill>
                  <a:srgbClr val="000000"/>
                </a:solidFill>
                <a:latin typeface="Glacial Indifference"/>
              </a:rPr>
              <a:t>and good listening skills at work?</a:t>
            </a:r>
          </a:p>
        </p:txBody>
      </p:sp>
      <p:grpSp>
        <p:nvGrpSpPr>
          <p:cNvPr id="10" name="Group 10"/>
          <p:cNvGrpSpPr/>
          <p:nvPr/>
        </p:nvGrpSpPr>
        <p:grpSpPr>
          <a:xfrm>
            <a:off x="1422533" y="2592869"/>
            <a:ext cx="3957329" cy="1095126"/>
            <a:chOff x="0" y="0"/>
            <a:chExt cx="5276438" cy="1460167"/>
          </a:xfrm>
        </p:grpSpPr>
        <p:sp>
          <p:nvSpPr>
            <p:cNvPr id="11" name="AutoShape 11"/>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2" name="AutoShape 12"/>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13" name="AutoShape 13"/>
            <p:cNvSpPr/>
            <p:nvPr/>
          </p:nvSpPr>
          <p:spPr>
            <a:xfrm>
              <a:off x="0" y="1447467"/>
              <a:ext cx="5276438" cy="0"/>
            </a:xfrm>
            <a:prstGeom prst="line">
              <a:avLst/>
            </a:prstGeom>
            <a:ln w="25400" cap="flat">
              <a:solidFill>
                <a:srgbClr val="454547"/>
              </a:solidFill>
              <a:prstDash val="solid"/>
              <a:headEnd type="none" w="sm" len="sm"/>
              <a:tailEnd type="none" w="sm" len="sm"/>
            </a:ln>
          </p:spPr>
        </p:sp>
      </p:grpSp>
      <p:grpSp>
        <p:nvGrpSpPr>
          <p:cNvPr id="14" name="Group 14"/>
          <p:cNvGrpSpPr/>
          <p:nvPr/>
        </p:nvGrpSpPr>
        <p:grpSpPr>
          <a:xfrm>
            <a:off x="1482150" y="5312490"/>
            <a:ext cx="3957329" cy="1095126"/>
            <a:chOff x="0" y="0"/>
            <a:chExt cx="5276438" cy="1460167"/>
          </a:xfrm>
        </p:grpSpPr>
        <p:sp>
          <p:nvSpPr>
            <p:cNvPr id="15" name="AutoShape 15"/>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6" name="AutoShape 16"/>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17" name="AutoShape 17"/>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18" name="TextBox 18"/>
          <p:cNvSpPr txBox="1"/>
          <p:nvPr/>
        </p:nvSpPr>
        <p:spPr>
          <a:xfrm>
            <a:off x="1362649" y="3910476"/>
            <a:ext cx="4122137"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does it mean to be a good communicator?</a:t>
            </a:r>
          </a:p>
        </p:txBody>
      </p:sp>
      <p:grpSp>
        <p:nvGrpSpPr>
          <p:cNvPr id="19" name="Group 19"/>
          <p:cNvGrpSpPr/>
          <p:nvPr/>
        </p:nvGrpSpPr>
        <p:grpSpPr>
          <a:xfrm>
            <a:off x="6839018" y="4217365"/>
            <a:ext cx="3957329" cy="2190251"/>
            <a:chOff x="0" y="0"/>
            <a:chExt cx="5276438" cy="2920335"/>
          </a:xfrm>
        </p:grpSpPr>
        <p:sp>
          <p:nvSpPr>
            <p:cNvPr id="20" name="AutoShape 20"/>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21" name="AutoShape 21"/>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22" name="AutoShape 22"/>
            <p:cNvSpPr/>
            <p:nvPr/>
          </p:nvSpPr>
          <p:spPr>
            <a:xfrm>
              <a:off x="0" y="1447467"/>
              <a:ext cx="5276438" cy="0"/>
            </a:xfrm>
            <a:prstGeom prst="line">
              <a:avLst/>
            </a:prstGeom>
            <a:ln w="25400" cap="flat">
              <a:solidFill>
                <a:srgbClr val="454547"/>
              </a:solidFill>
              <a:prstDash val="solid"/>
              <a:headEnd type="none" w="sm" len="sm"/>
              <a:tailEnd type="none" w="sm" len="sm"/>
            </a:ln>
          </p:spPr>
        </p:sp>
        <p:sp>
          <p:nvSpPr>
            <p:cNvPr id="23" name="AutoShape 23"/>
            <p:cNvSpPr/>
            <p:nvPr/>
          </p:nvSpPr>
          <p:spPr>
            <a:xfrm>
              <a:off x="0" y="2200660"/>
              <a:ext cx="5276438" cy="0"/>
            </a:xfrm>
            <a:prstGeom prst="line">
              <a:avLst/>
            </a:prstGeom>
            <a:ln w="25400" cap="flat">
              <a:solidFill>
                <a:srgbClr val="454547"/>
              </a:solidFill>
              <a:prstDash val="solid"/>
              <a:headEnd type="none" w="sm" len="sm"/>
              <a:tailEnd type="none" w="sm" len="sm"/>
            </a:ln>
          </p:spPr>
        </p:sp>
        <p:sp>
          <p:nvSpPr>
            <p:cNvPr id="24" name="AutoShape 24"/>
            <p:cNvSpPr/>
            <p:nvPr/>
          </p:nvSpPr>
          <p:spPr>
            <a:xfrm>
              <a:off x="0" y="2907635"/>
              <a:ext cx="5276438" cy="0"/>
            </a:xfrm>
            <a:prstGeom prst="line">
              <a:avLst/>
            </a:prstGeom>
            <a:ln w="25400" cap="flat">
              <a:solidFill>
                <a:srgbClr val="454547"/>
              </a:solidFill>
              <a:prstDash val="solid"/>
              <a:headEnd type="none" w="sm" len="sm"/>
              <a:tailEnd type="none" w="sm" len="sm"/>
            </a:ln>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690823"/>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teamwork</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8:</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Teamwork</a:t>
            </a:r>
          </a:p>
        </p:txBody>
      </p:sp>
      <p:sp>
        <p:nvSpPr>
          <p:cNvPr id="8" name="TextBox 8"/>
          <p:cNvSpPr txBox="1"/>
          <p:nvPr/>
        </p:nvSpPr>
        <p:spPr>
          <a:xfrm>
            <a:off x="6732451" y="806559"/>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a:t>
            </a:r>
          </a:p>
          <a:p>
            <a:pPr algn="ctr">
              <a:lnSpc>
                <a:spcPts val="4060"/>
              </a:lnSpc>
            </a:pPr>
            <a:r>
              <a:rPr lang="en-US" sz="2900">
                <a:solidFill>
                  <a:srgbClr val="000000"/>
                </a:solidFill>
                <a:latin typeface="Glacial Indifference"/>
              </a:rPr>
              <a:t>teamwork.</a:t>
            </a:r>
          </a:p>
        </p:txBody>
      </p:sp>
      <p:sp>
        <p:nvSpPr>
          <p:cNvPr id="9" name="TextBox 9"/>
          <p:cNvSpPr txBox="1"/>
          <p:nvPr/>
        </p:nvSpPr>
        <p:spPr>
          <a:xfrm>
            <a:off x="6829492" y="3500657"/>
            <a:ext cx="3947552" cy="24625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Teamwork means a group of people coordinating, cooperating, and working together as a team for a common cause.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6824604" y="1530875"/>
            <a:ext cx="3957329" cy="1095126"/>
            <a:chOff x="0" y="0"/>
            <a:chExt cx="5276438" cy="1460167"/>
          </a:xfrm>
        </p:grpSpPr>
        <p:sp>
          <p:nvSpPr>
            <p:cNvPr id="5" name="AutoShape 5"/>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6" name="AutoShape 6"/>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7" name="AutoShape 7"/>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8" name="Freeform 8"/>
          <p:cNvSpPr/>
          <p:nvPr/>
        </p:nvSpPr>
        <p:spPr>
          <a:xfrm rot="-1062042">
            <a:off x="6781519" y="367719"/>
            <a:ext cx="660228" cy="1046471"/>
          </a:xfrm>
          <a:custGeom>
            <a:avLst/>
            <a:gdLst/>
            <a:ahLst/>
            <a:cxnLst/>
            <a:rect l="l" t="t" r="r" b="b"/>
            <a:pathLst>
              <a:path w="660228" h="1046471">
                <a:moveTo>
                  <a:pt x="0" y="0"/>
                </a:moveTo>
                <a:lnTo>
                  <a:pt x="660229" y="0"/>
                </a:lnTo>
                <a:lnTo>
                  <a:pt x="660229" y="1046472"/>
                </a:lnTo>
                <a:lnTo>
                  <a:pt x="0" y="1046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6824604" y="5043441"/>
            <a:ext cx="3957329" cy="1095126"/>
            <a:chOff x="0" y="0"/>
            <a:chExt cx="5276438" cy="1460167"/>
          </a:xfrm>
        </p:grpSpPr>
        <p:sp>
          <p:nvSpPr>
            <p:cNvPr id="10" name="AutoShape 10"/>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1" name="AutoShape 11"/>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12" name="AutoShape 12"/>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13" name="TextBox 13"/>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Teamwork</a:t>
            </a:r>
          </a:p>
        </p:txBody>
      </p:sp>
      <p:sp>
        <p:nvSpPr>
          <p:cNvPr id="14" name="TextBox 14"/>
          <p:cNvSpPr txBox="1"/>
          <p:nvPr/>
        </p:nvSpPr>
        <p:spPr>
          <a:xfrm>
            <a:off x="6732451" y="497205"/>
            <a:ext cx="4141636" cy="4978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would you do?</a:t>
            </a:r>
          </a:p>
        </p:txBody>
      </p:sp>
      <p:sp>
        <p:nvSpPr>
          <p:cNvPr id="15" name="TextBox 15"/>
          <p:cNvSpPr txBox="1"/>
          <p:nvPr/>
        </p:nvSpPr>
        <p:spPr>
          <a:xfrm>
            <a:off x="1317609" y="1591272"/>
            <a:ext cx="4167178" cy="461264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Glacial Indifference"/>
              </a:rPr>
              <a:t>You and three classmates are working together on a group project. Two people want to make a video, but you want to create a PowerPoint. The other group member doesn’t care which one the group makes.</a:t>
            </a:r>
          </a:p>
        </p:txBody>
      </p:sp>
      <p:sp>
        <p:nvSpPr>
          <p:cNvPr id="16" name="TextBox 16"/>
          <p:cNvSpPr txBox="1"/>
          <p:nvPr/>
        </p:nvSpPr>
        <p:spPr>
          <a:xfrm>
            <a:off x="6732451" y="2980651"/>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How can you create a plan that everyone can agree with?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690823"/>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self-control</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9:</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Self-Control</a:t>
            </a:r>
          </a:p>
        </p:txBody>
      </p:sp>
      <p:sp>
        <p:nvSpPr>
          <p:cNvPr id="8" name="TextBox 8"/>
          <p:cNvSpPr txBox="1"/>
          <p:nvPr/>
        </p:nvSpPr>
        <p:spPr>
          <a:xfrm>
            <a:off x="6732451" y="806559"/>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a:t>
            </a:r>
          </a:p>
          <a:p>
            <a:pPr algn="ctr">
              <a:lnSpc>
                <a:spcPts val="4060"/>
              </a:lnSpc>
            </a:pPr>
            <a:r>
              <a:rPr lang="en-US" sz="2900">
                <a:solidFill>
                  <a:srgbClr val="000000"/>
                </a:solidFill>
                <a:latin typeface="Glacial Indifference"/>
              </a:rPr>
              <a:t>self-control.</a:t>
            </a:r>
          </a:p>
        </p:txBody>
      </p:sp>
      <p:sp>
        <p:nvSpPr>
          <p:cNvPr id="9" name="TextBox 9"/>
          <p:cNvSpPr txBox="1"/>
          <p:nvPr/>
        </p:nvSpPr>
        <p:spPr>
          <a:xfrm>
            <a:off x="6829492" y="3500657"/>
            <a:ext cx="3947552" cy="19672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Self-control means restraining (controlling) your impulses, emotions, and/or desires.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7081" y="195615"/>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52686">
            <a:off x="251558" y="3604752"/>
            <a:ext cx="1960086" cy="1024145"/>
          </a:xfrm>
          <a:custGeom>
            <a:avLst/>
            <a:gdLst/>
            <a:ahLst/>
            <a:cxnLst/>
            <a:rect l="l" t="t" r="r" b="b"/>
            <a:pathLst>
              <a:path w="1960086" h="1024145">
                <a:moveTo>
                  <a:pt x="0" y="0"/>
                </a:moveTo>
                <a:lnTo>
                  <a:pt x="1960085" y="0"/>
                </a:lnTo>
                <a:lnTo>
                  <a:pt x="1960085" y="1024145"/>
                </a:lnTo>
                <a:lnTo>
                  <a:pt x="0" y="1024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4" name="Picture 4"/>
          <p:cNvPicPr>
            <a:picLocks noChangeAspect="1"/>
          </p:cNvPicPr>
          <p:nvPr>
            <a:videoFile r:link="rId1"/>
          </p:nvPr>
        </p:nvPicPr>
        <p:blipFill>
          <a:blip r:embed="rId7"/>
          <a:stretch>
            <a:fillRect/>
          </a:stretch>
        </p:blipFill>
        <p:spPr>
          <a:xfrm>
            <a:off x="2290671" y="1201420"/>
            <a:ext cx="9419151" cy="5298272"/>
          </a:xfrm>
          <a:prstGeom prst="rect">
            <a:avLst/>
          </a:prstGeom>
        </p:spPr>
      </p:pic>
      <p:sp>
        <p:nvSpPr>
          <p:cNvPr id="5" name="TextBox 5"/>
          <p:cNvSpPr txBox="1"/>
          <p:nvPr/>
        </p:nvSpPr>
        <p:spPr>
          <a:xfrm>
            <a:off x="977081" y="512444"/>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Self-control</a:t>
            </a:r>
          </a:p>
        </p:txBody>
      </p:sp>
      <p:sp>
        <p:nvSpPr>
          <p:cNvPr id="6" name="TextBox 5">
            <a:extLst>
              <a:ext uri="{FF2B5EF4-FFF2-40B4-BE49-F238E27FC236}">
                <a16:creationId xmlns:a16="http://schemas.microsoft.com/office/drawing/2014/main" id="{B6E18797-798A-3352-D48B-0002A15364B1}"/>
              </a:ext>
            </a:extLst>
          </p:cNvPr>
          <p:cNvSpPr txBox="1"/>
          <p:nvPr/>
        </p:nvSpPr>
        <p:spPr>
          <a:xfrm>
            <a:off x="10896600" y="6499691"/>
            <a:ext cx="1295400" cy="338554"/>
          </a:xfrm>
          <a:prstGeom prst="rect">
            <a:avLst/>
          </a:prstGeom>
          <a:noFill/>
        </p:spPr>
        <p:txBody>
          <a:bodyPr wrap="square">
            <a:spAutoFit/>
          </a:bodyPr>
          <a:lstStyle/>
          <a:p>
            <a:r>
              <a:rPr lang="en-US" sz="1600" dirty="0">
                <a:hlinkClick r:id="rId8"/>
              </a:rPr>
              <a:t>Link </a:t>
            </a:r>
            <a:r>
              <a:rPr lang="en-US" sz="1600" dirty="0">
                <a:hlinkClick r:id="rId9"/>
              </a:rPr>
              <a:t>to</a:t>
            </a:r>
            <a:r>
              <a:rPr lang="en-US" sz="1600" dirty="0">
                <a:hlinkClick r:id="rId10"/>
              </a:rPr>
              <a:t> video</a:t>
            </a:r>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6824604" y="2059516"/>
            <a:ext cx="3957329" cy="1095126"/>
            <a:chOff x="0" y="0"/>
            <a:chExt cx="5276438" cy="1460167"/>
          </a:xfrm>
        </p:grpSpPr>
        <p:sp>
          <p:nvSpPr>
            <p:cNvPr id="5" name="AutoShape 5"/>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6" name="AutoShape 6"/>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7" name="AutoShape 7"/>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8" name="Freeform 8"/>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6824604" y="5043441"/>
            <a:ext cx="3957329" cy="1095126"/>
            <a:chOff x="0" y="0"/>
            <a:chExt cx="5276438" cy="1460167"/>
          </a:xfrm>
        </p:grpSpPr>
        <p:sp>
          <p:nvSpPr>
            <p:cNvPr id="10" name="AutoShape 10"/>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1" name="AutoShape 11"/>
            <p:cNvSpPr/>
            <p:nvPr/>
          </p:nvSpPr>
          <p:spPr>
            <a:xfrm>
              <a:off x="0" y="740493"/>
              <a:ext cx="5276438" cy="0"/>
            </a:xfrm>
            <a:prstGeom prst="line">
              <a:avLst/>
            </a:prstGeom>
            <a:ln w="25400" cap="flat">
              <a:solidFill>
                <a:srgbClr val="454547"/>
              </a:solidFill>
              <a:prstDash val="solid"/>
              <a:headEnd type="none" w="sm" len="sm"/>
              <a:tailEnd type="none" w="sm" len="sm"/>
            </a:ln>
          </p:spPr>
        </p:sp>
        <p:sp>
          <p:nvSpPr>
            <p:cNvPr id="12" name="AutoShape 12"/>
            <p:cNvSpPr/>
            <p:nvPr/>
          </p:nvSpPr>
          <p:spPr>
            <a:xfrm>
              <a:off x="0" y="1447467"/>
              <a:ext cx="5276438" cy="0"/>
            </a:xfrm>
            <a:prstGeom prst="line">
              <a:avLst/>
            </a:prstGeom>
            <a:ln w="25400" cap="flat">
              <a:solidFill>
                <a:srgbClr val="454547"/>
              </a:solidFill>
              <a:prstDash val="solid"/>
              <a:headEnd type="none" w="sm" len="sm"/>
              <a:tailEnd type="none" w="sm" len="sm"/>
            </a:ln>
          </p:spPr>
        </p:sp>
      </p:grpSp>
      <p:sp>
        <p:nvSpPr>
          <p:cNvPr id="13" name="TextBox 13"/>
          <p:cNvSpPr txBox="1"/>
          <p:nvPr/>
        </p:nvSpPr>
        <p:spPr>
          <a:xfrm>
            <a:off x="6647177" y="532976"/>
            <a:ext cx="4312183"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Describe how you felt after taking the 10 breaths?</a:t>
            </a:r>
          </a:p>
        </p:txBody>
      </p:sp>
      <p:sp>
        <p:nvSpPr>
          <p:cNvPr id="14" name="Freeform 14"/>
          <p:cNvSpPr/>
          <p:nvPr/>
        </p:nvSpPr>
        <p:spPr>
          <a:xfrm rot="-743073">
            <a:off x="1329436" y="1081783"/>
            <a:ext cx="1106024" cy="1016160"/>
          </a:xfrm>
          <a:custGeom>
            <a:avLst/>
            <a:gdLst/>
            <a:ahLst/>
            <a:cxnLst/>
            <a:rect l="l" t="t" r="r" b="b"/>
            <a:pathLst>
              <a:path w="1106024" h="1016160">
                <a:moveTo>
                  <a:pt x="0" y="0"/>
                </a:moveTo>
                <a:lnTo>
                  <a:pt x="1106024" y="0"/>
                </a:lnTo>
                <a:lnTo>
                  <a:pt x="1106024" y="1016159"/>
                </a:lnTo>
                <a:lnTo>
                  <a:pt x="0" y="10161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Self-control</a:t>
            </a:r>
          </a:p>
        </p:txBody>
      </p:sp>
      <p:sp>
        <p:nvSpPr>
          <p:cNvPr id="16" name="TextBox 16"/>
          <p:cNvSpPr txBox="1"/>
          <p:nvPr/>
        </p:nvSpPr>
        <p:spPr>
          <a:xfrm>
            <a:off x="1165264" y="1833118"/>
            <a:ext cx="4319522" cy="4612640"/>
          </a:xfrm>
          <a:prstGeom prst="rect">
            <a:avLst/>
          </a:prstGeom>
        </p:spPr>
        <p:txBody>
          <a:bodyPr lIns="0" tIns="0" rIns="0" bIns="0" rtlCol="0" anchor="t">
            <a:spAutoFit/>
          </a:bodyPr>
          <a:lstStyle/>
          <a:p>
            <a:pPr marL="626111" lvl="1" indent="-313055">
              <a:lnSpc>
                <a:spcPts val="4060"/>
              </a:lnSpc>
              <a:buFont typeface="Arial"/>
              <a:buChar char="•"/>
            </a:pPr>
            <a:r>
              <a:rPr lang="en-US" sz="2900">
                <a:solidFill>
                  <a:srgbClr val="000000"/>
                </a:solidFill>
                <a:latin typeface="Glacial Indifference"/>
              </a:rPr>
              <a:t>Sit still and don’t move.</a:t>
            </a:r>
          </a:p>
          <a:p>
            <a:pPr marL="626111" lvl="1" indent="-313055">
              <a:lnSpc>
                <a:spcPts val="4060"/>
              </a:lnSpc>
              <a:buFont typeface="Arial"/>
              <a:buChar char="•"/>
            </a:pPr>
            <a:r>
              <a:rPr lang="en-US" sz="2900">
                <a:solidFill>
                  <a:srgbClr val="000000"/>
                </a:solidFill>
                <a:latin typeface="Glacial Indifference"/>
              </a:rPr>
              <a:t>Close your eyes. You can do it!</a:t>
            </a:r>
          </a:p>
          <a:p>
            <a:pPr marL="626111" lvl="1" indent="-313055">
              <a:lnSpc>
                <a:spcPts val="4060"/>
              </a:lnSpc>
              <a:buFont typeface="Arial"/>
              <a:buChar char="•"/>
            </a:pPr>
            <a:r>
              <a:rPr lang="en-US" sz="2900">
                <a:solidFill>
                  <a:srgbClr val="000000"/>
                </a:solidFill>
                <a:latin typeface="Glacial Indifference"/>
              </a:rPr>
              <a:t>Take 10 deep breaths. Breathe in through your nose and out through your mouth. Only think about your breathing.</a:t>
            </a:r>
          </a:p>
          <a:p>
            <a:pPr marL="626111" lvl="1" indent="-313055">
              <a:lnSpc>
                <a:spcPts val="4060"/>
              </a:lnSpc>
              <a:buFont typeface="Arial"/>
              <a:buChar char="•"/>
            </a:pPr>
            <a:r>
              <a:rPr lang="en-US" sz="2900">
                <a:solidFill>
                  <a:srgbClr val="000000"/>
                </a:solidFill>
                <a:latin typeface="Glacial Indifference"/>
              </a:rPr>
              <a:t>Open your eyes.</a:t>
            </a:r>
          </a:p>
        </p:txBody>
      </p:sp>
      <p:sp>
        <p:nvSpPr>
          <p:cNvPr id="17" name="TextBox 17"/>
          <p:cNvSpPr txBox="1"/>
          <p:nvPr/>
        </p:nvSpPr>
        <p:spPr>
          <a:xfrm>
            <a:off x="6689814" y="3497709"/>
            <a:ext cx="4226909" cy="10121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How can this exercise help you control your feelings?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0"/>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rot="654437">
            <a:off x="6660408" y="2494748"/>
            <a:ext cx="1446358" cy="144635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throw things</a:t>
              </a:r>
            </a:p>
          </p:txBody>
        </p:sp>
      </p:grpSp>
      <p:sp>
        <p:nvSpPr>
          <p:cNvPr id="7" name="TextBox 7"/>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self-control</a:t>
            </a:r>
          </a:p>
        </p:txBody>
      </p:sp>
      <p:sp>
        <p:nvSpPr>
          <p:cNvPr id="8" name="TextBox 8"/>
          <p:cNvSpPr txBox="1"/>
          <p:nvPr/>
        </p:nvSpPr>
        <p:spPr>
          <a:xfrm>
            <a:off x="1317609" y="1559560"/>
            <a:ext cx="4167178" cy="46126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Sometimes people or things can make us mad. We can’t always control what happens to us. However, we can control how we act. Put an </a:t>
            </a:r>
            <a:r>
              <a:rPr lang="en-US" sz="2900">
                <a:solidFill>
                  <a:srgbClr val="0E1094"/>
                </a:solidFill>
                <a:latin typeface="Glacial Indifference Bold"/>
              </a:rPr>
              <a:t>X</a:t>
            </a:r>
            <a:r>
              <a:rPr lang="en-US" sz="2900">
                <a:solidFill>
                  <a:srgbClr val="000000"/>
                </a:solidFill>
                <a:latin typeface="Glacial Indifference"/>
              </a:rPr>
              <a:t> on the </a:t>
            </a:r>
            <a:r>
              <a:rPr lang="en-US" sz="2900">
                <a:solidFill>
                  <a:srgbClr val="0E1094"/>
                </a:solidFill>
                <a:latin typeface="Glacial Indifference Bold"/>
              </a:rPr>
              <a:t>inappropriate ways</a:t>
            </a:r>
            <a:r>
              <a:rPr lang="en-US" sz="2900">
                <a:solidFill>
                  <a:srgbClr val="000000"/>
                </a:solidFill>
                <a:latin typeface="Glacial Indifference"/>
              </a:rPr>
              <a:t> to respond to a bad situation.</a:t>
            </a:r>
          </a:p>
        </p:txBody>
      </p:sp>
      <p:grpSp>
        <p:nvGrpSpPr>
          <p:cNvPr id="9" name="Group 9"/>
          <p:cNvGrpSpPr/>
          <p:nvPr/>
        </p:nvGrpSpPr>
        <p:grpSpPr>
          <a:xfrm rot="-547502">
            <a:off x="9546081" y="1777428"/>
            <a:ext cx="1446358" cy="144635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say bad things about someone</a:t>
              </a:r>
            </a:p>
          </p:txBody>
        </p:sp>
      </p:grpSp>
      <p:grpSp>
        <p:nvGrpSpPr>
          <p:cNvPr id="12" name="Group 12"/>
          <p:cNvGrpSpPr/>
          <p:nvPr/>
        </p:nvGrpSpPr>
        <p:grpSpPr>
          <a:xfrm rot="-367780">
            <a:off x="6657413" y="4138270"/>
            <a:ext cx="1452348" cy="145234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hit someone or something</a:t>
              </a:r>
            </a:p>
          </p:txBody>
        </p:sp>
      </p:grpSp>
      <p:grpSp>
        <p:nvGrpSpPr>
          <p:cNvPr id="15" name="Group 15"/>
          <p:cNvGrpSpPr/>
          <p:nvPr/>
        </p:nvGrpSpPr>
        <p:grpSpPr>
          <a:xfrm>
            <a:off x="7994187" y="1771570"/>
            <a:ext cx="1446358" cy="144635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walk away</a:t>
              </a:r>
            </a:p>
          </p:txBody>
        </p:sp>
      </p:grpSp>
      <p:grpSp>
        <p:nvGrpSpPr>
          <p:cNvPr id="18" name="Group 18"/>
          <p:cNvGrpSpPr/>
          <p:nvPr/>
        </p:nvGrpSpPr>
        <p:grpSpPr>
          <a:xfrm rot="485155">
            <a:off x="8325464" y="3338707"/>
            <a:ext cx="1452348" cy="145234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lie about what happened</a:t>
              </a:r>
            </a:p>
          </p:txBody>
        </p:sp>
      </p:grpSp>
      <p:grpSp>
        <p:nvGrpSpPr>
          <p:cNvPr id="21" name="Group 21"/>
          <p:cNvGrpSpPr/>
          <p:nvPr/>
        </p:nvGrpSpPr>
        <p:grpSpPr>
          <a:xfrm rot="-1328986">
            <a:off x="7994187" y="4934842"/>
            <a:ext cx="1446358" cy="144635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tell someone how you feel</a:t>
              </a:r>
            </a:p>
          </p:txBody>
        </p:sp>
      </p:grpSp>
      <p:grpSp>
        <p:nvGrpSpPr>
          <p:cNvPr id="24" name="Group 24"/>
          <p:cNvGrpSpPr/>
          <p:nvPr/>
        </p:nvGrpSpPr>
        <p:grpSpPr>
          <a:xfrm rot="-888658">
            <a:off x="6792255" y="565871"/>
            <a:ext cx="1446358" cy="144635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take a deep breath</a:t>
              </a:r>
            </a:p>
          </p:txBody>
        </p:sp>
      </p:grpSp>
      <p:grpSp>
        <p:nvGrpSpPr>
          <p:cNvPr id="27" name="Group 27"/>
          <p:cNvGrpSpPr/>
          <p:nvPr/>
        </p:nvGrpSpPr>
        <p:grpSpPr>
          <a:xfrm>
            <a:off x="9546081" y="4584428"/>
            <a:ext cx="1446358" cy="1446358"/>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apologize</a:t>
              </a:r>
            </a:p>
          </p:txBody>
        </p:sp>
      </p:grpSp>
      <p:grpSp>
        <p:nvGrpSpPr>
          <p:cNvPr id="30" name="Group 30"/>
          <p:cNvGrpSpPr/>
          <p:nvPr/>
        </p:nvGrpSpPr>
        <p:grpSpPr>
          <a:xfrm rot="685168">
            <a:off x="8528318" y="264246"/>
            <a:ext cx="1446358" cy="1446358"/>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25"/>
            </a:solidFill>
            <a:ln w="19050" cap="sq">
              <a:solidFill>
                <a:srgbClr val="000000"/>
              </a:solidFill>
              <a:prstDash val="solid"/>
              <a:miter/>
            </a:ln>
          </p:spPr>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100"/>
                </a:lnSpc>
              </a:pPr>
              <a:r>
                <a:rPr lang="en-US" sz="1500">
                  <a:solidFill>
                    <a:srgbClr val="000000"/>
                  </a:solidFill>
                  <a:latin typeface="Glacial Indifference"/>
                </a:rPr>
                <a:t>yell at someone</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flipH="1">
            <a:off x="3385449" y="138683"/>
            <a:ext cx="5420797" cy="6580634"/>
          </a:xfrm>
          <a:custGeom>
            <a:avLst/>
            <a:gdLst/>
            <a:ahLst/>
            <a:cxnLst/>
            <a:rect l="l" t="t" r="r" b="b"/>
            <a:pathLst>
              <a:path w="5420797" h="6580634">
                <a:moveTo>
                  <a:pt x="5420797" y="0"/>
                </a:moveTo>
                <a:lnTo>
                  <a:pt x="0" y="0"/>
                </a:lnTo>
                <a:lnTo>
                  <a:pt x="0" y="6580634"/>
                </a:lnTo>
                <a:lnTo>
                  <a:pt x="5420797" y="6580634"/>
                </a:lnTo>
                <a:lnTo>
                  <a:pt x="542079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653948" y="346075"/>
            <a:ext cx="4167178" cy="6118225"/>
          </a:xfrm>
          <a:prstGeom prst="rect">
            <a:avLst/>
          </a:prstGeom>
        </p:spPr>
        <p:txBody>
          <a:bodyPr lIns="0" tIns="0" rIns="0" bIns="0" rtlCol="0" anchor="t">
            <a:spAutoFit/>
          </a:bodyPr>
          <a:lstStyle/>
          <a:p>
            <a:pPr algn="ctr">
              <a:lnSpc>
                <a:spcPts val="3499"/>
              </a:lnSpc>
            </a:pPr>
            <a:r>
              <a:rPr lang="en-US" sz="2499">
                <a:solidFill>
                  <a:srgbClr val="000000"/>
                </a:solidFill>
                <a:latin typeface="Glacial Indifference"/>
              </a:rPr>
              <a:t>We want students to become more independent and to have the skills that will help them be successful in postsecondary education, employment, and community living. However, it can be difficult to find easy and efficient ways to teach social skills. It was important for us to create a resource that will allow teachers to easily embed social skills instruction into their lessons.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2639704"/>
            <a:ext cx="2037041" cy="509260"/>
          </a:xfrm>
          <a:custGeom>
            <a:avLst/>
            <a:gdLst/>
            <a:ahLst/>
            <a:cxnLst/>
            <a:rect l="l" t="t" r="r" b="b"/>
            <a:pathLst>
              <a:path w="2037041" h="509260">
                <a:moveTo>
                  <a:pt x="0" y="0"/>
                </a:moveTo>
                <a:lnTo>
                  <a:pt x="2037041" y="0"/>
                </a:lnTo>
                <a:lnTo>
                  <a:pt x="2037041" y="509261"/>
                </a:lnTo>
                <a:lnTo>
                  <a:pt x="0" y="5092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17609" y="2346511"/>
            <a:ext cx="4168031" cy="4260998"/>
          </a:xfrm>
          <a:custGeom>
            <a:avLst/>
            <a:gdLst/>
            <a:ahLst/>
            <a:cxnLst/>
            <a:rect l="l" t="t" r="r" b="b"/>
            <a:pathLst>
              <a:path w="4168031" h="4260998">
                <a:moveTo>
                  <a:pt x="0" y="0"/>
                </a:moveTo>
                <a:lnTo>
                  <a:pt x="4168031" y="0"/>
                </a:lnTo>
                <a:lnTo>
                  <a:pt x="4168031" y="4260999"/>
                </a:lnTo>
                <a:lnTo>
                  <a:pt x="0" y="4260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965561">
            <a:off x="1650807" y="1242075"/>
            <a:ext cx="1079674" cy="1135006"/>
          </a:xfrm>
          <a:custGeom>
            <a:avLst/>
            <a:gdLst/>
            <a:ahLst/>
            <a:cxnLst/>
            <a:rect l="l" t="t" r="r" b="b"/>
            <a:pathLst>
              <a:path w="1079674" h="1135006">
                <a:moveTo>
                  <a:pt x="0" y="0"/>
                </a:moveTo>
                <a:lnTo>
                  <a:pt x="1079674" y="0"/>
                </a:lnTo>
                <a:lnTo>
                  <a:pt x="1079674" y="1135006"/>
                </a:lnTo>
                <a:lnTo>
                  <a:pt x="0" y="11350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AutoShape 7"/>
          <p:cNvSpPr/>
          <p:nvPr/>
        </p:nvSpPr>
        <p:spPr>
          <a:xfrm>
            <a:off x="6824604" y="3965376"/>
            <a:ext cx="3957329" cy="0"/>
          </a:xfrm>
          <a:prstGeom prst="line">
            <a:avLst/>
          </a:prstGeom>
          <a:ln w="19050" cap="flat">
            <a:solidFill>
              <a:srgbClr val="454547"/>
            </a:solidFill>
            <a:prstDash val="solid"/>
            <a:headEnd type="none" w="sm" len="sm"/>
            <a:tailEnd type="none" w="sm" len="sm"/>
          </a:ln>
        </p:spPr>
      </p:sp>
      <p:sp>
        <p:nvSpPr>
          <p:cNvPr id="8" name="AutoShape 8"/>
          <p:cNvSpPr/>
          <p:nvPr/>
        </p:nvSpPr>
        <p:spPr>
          <a:xfrm>
            <a:off x="6824604" y="4515903"/>
            <a:ext cx="3957329" cy="0"/>
          </a:xfrm>
          <a:prstGeom prst="line">
            <a:avLst/>
          </a:prstGeom>
          <a:ln w="19050" cap="flat">
            <a:solidFill>
              <a:srgbClr val="454547"/>
            </a:solidFill>
            <a:prstDash val="solid"/>
            <a:headEnd type="none" w="sm" len="sm"/>
            <a:tailEnd type="none" w="sm" len="sm"/>
          </a:ln>
        </p:spPr>
      </p:sp>
      <p:sp>
        <p:nvSpPr>
          <p:cNvPr id="9" name="AutoShape 9"/>
          <p:cNvSpPr/>
          <p:nvPr/>
        </p:nvSpPr>
        <p:spPr>
          <a:xfrm>
            <a:off x="6824604" y="5063634"/>
            <a:ext cx="3957329" cy="0"/>
          </a:xfrm>
          <a:prstGeom prst="line">
            <a:avLst/>
          </a:prstGeom>
          <a:ln w="19050" cap="flat">
            <a:solidFill>
              <a:srgbClr val="454547"/>
            </a:solidFill>
            <a:prstDash val="solid"/>
            <a:headEnd type="none" w="sm" len="sm"/>
            <a:tailEnd type="none" w="sm" len="sm"/>
          </a:ln>
        </p:spPr>
      </p:sp>
      <p:sp>
        <p:nvSpPr>
          <p:cNvPr id="10" name="AutoShape 10"/>
          <p:cNvSpPr/>
          <p:nvPr/>
        </p:nvSpPr>
        <p:spPr>
          <a:xfrm>
            <a:off x="6824604" y="5592134"/>
            <a:ext cx="3957329" cy="0"/>
          </a:xfrm>
          <a:prstGeom prst="line">
            <a:avLst/>
          </a:prstGeom>
          <a:ln w="19050" cap="flat">
            <a:solidFill>
              <a:srgbClr val="454547"/>
            </a:solidFill>
            <a:prstDash val="solid"/>
            <a:headEnd type="none" w="sm" len="sm"/>
            <a:tailEnd type="none" w="sm" len="sm"/>
          </a:ln>
        </p:spPr>
      </p:sp>
      <p:sp>
        <p:nvSpPr>
          <p:cNvPr id="11" name="AutoShape 11"/>
          <p:cNvSpPr/>
          <p:nvPr/>
        </p:nvSpPr>
        <p:spPr>
          <a:xfrm>
            <a:off x="6824604" y="6162675"/>
            <a:ext cx="3957329" cy="0"/>
          </a:xfrm>
          <a:prstGeom prst="line">
            <a:avLst/>
          </a:prstGeom>
          <a:ln w="19050" cap="flat">
            <a:solidFill>
              <a:srgbClr val="454547"/>
            </a:solidFill>
            <a:prstDash val="solid"/>
            <a:headEnd type="none" w="sm" len="sm"/>
            <a:tailEnd type="none" w="sm" len="sm"/>
          </a:ln>
        </p:spPr>
      </p:sp>
      <p:sp>
        <p:nvSpPr>
          <p:cNvPr id="12" name="Freeform 12"/>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3"/>
          <p:cNvSpPr txBox="1"/>
          <p:nvPr/>
        </p:nvSpPr>
        <p:spPr>
          <a:xfrm>
            <a:off x="2436676" y="1601615"/>
            <a:ext cx="2958249" cy="358775"/>
          </a:xfrm>
          <a:prstGeom prst="rect">
            <a:avLst/>
          </a:prstGeom>
        </p:spPr>
        <p:txBody>
          <a:bodyPr lIns="0" tIns="0" rIns="0" bIns="0" rtlCol="0" anchor="t">
            <a:spAutoFit/>
          </a:bodyPr>
          <a:lstStyle/>
          <a:p>
            <a:pPr algn="ctr">
              <a:lnSpc>
                <a:spcPts val="2800"/>
              </a:lnSpc>
            </a:pPr>
            <a:r>
              <a:rPr lang="en-US" sz="2000">
                <a:solidFill>
                  <a:srgbClr val="000000"/>
                </a:solidFill>
                <a:latin typeface="Glacial Indifference"/>
              </a:rPr>
              <a:t>Draw a self-portrait.</a:t>
            </a:r>
          </a:p>
        </p:txBody>
      </p:sp>
      <p:sp>
        <p:nvSpPr>
          <p:cNvPr id="14" name="TextBox 14"/>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self-concept</a:t>
            </a:r>
          </a:p>
        </p:txBody>
      </p:sp>
      <p:sp>
        <p:nvSpPr>
          <p:cNvPr id="15" name="TextBox 15"/>
          <p:cNvSpPr txBox="1"/>
          <p:nvPr/>
        </p:nvSpPr>
        <p:spPr>
          <a:xfrm>
            <a:off x="6732451" y="497205"/>
            <a:ext cx="4141636" cy="204089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do you </a:t>
            </a:r>
            <a:r>
              <a:rPr lang="en-US" sz="2900">
                <a:solidFill>
                  <a:srgbClr val="000000"/>
                </a:solidFill>
                <a:latin typeface="Glacial Indifference Bold"/>
              </a:rPr>
              <a:t>like</a:t>
            </a:r>
            <a:r>
              <a:rPr lang="en-US" sz="2900">
                <a:solidFill>
                  <a:srgbClr val="000000"/>
                </a:solidFill>
                <a:latin typeface="Glacial Indifference"/>
              </a:rPr>
              <a:t> about yourself?</a:t>
            </a:r>
          </a:p>
          <a:p>
            <a:pPr algn="ctr">
              <a:lnSpc>
                <a:spcPts val="4060"/>
              </a:lnSpc>
            </a:pPr>
            <a:endParaRPr lang="en-US" sz="2900">
              <a:solidFill>
                <a:srgbClr val="000000"/>
              </a:solidFill>
              <a:latin typeface="Glacial Indifference"/>
            </a:endParaRPr>
          </a:p>
          <a:p>
            <a:pPr algn="ctr">
              <a:lnSpc>
                <a:spcPts val="4060"/>
              </a:lnSpc>
            </a:pPr>
            <a:r>
              <a:rPr lang="en-US" sz="2900">
                <a:solidFill>
                  <a:srgbClr val="000000"/>
                </a:solidFill>
                <a:latin typeface="Glacial Indifference"/>
              </a:rPr>
              <a:t>List </a:t>
            </a:r>
            <a:r>
              <a:rPr lang="en-US" sz="2900">
                <a:solidFill>
                  <a:srgbClr val="000000"/>
                </a:solidFill>
                <a:latin typeface="Glacial Indifference Italics"/>
              </a:rPr>
              <a:t>at least</a:t>
            </a:r>
            <a:r>
              <a:rPr lang="en-US" sz="2900">
                <a:solidFill>
                  <a:srgbClr val="000000"/>
                </a:solidFill>
                <a:latin typeface="Glacial Indifference"/>
              </a:rPr>
              <a:t> 3 things.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TextBox 2"/>
          <p:cNvSpPr txBox="1"/>
          <p:nvPr/>
        </p:nvSpPr>
        <p:spPr>
          <a:xfrm>
            <a:off x="401225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References</a:t>
            </a:r>
          </a:p>
        </p:txBody>
      </p:sp>
      <p:sp>
        <p:nvSpPr>
          <p:cNvPr id="3" name="TextBox 3"/>
          <p:cNvSpPr txBox="1"/>
          <p:nvPr/>
        </p:nvSpPr>
        <p:spPr>
          <a:xfrm>
            <a:off x="549423" y="1719003"/>
            <a:ext cx="11092850" cy="280670"/>
          </a:xfrm>
          <a:prstGeom prst="rect">
            <a:avLst/>
          </a:prstGeom>
        </p:spPr>
        <p:txBody>
          <a:bodyPr lIns="0" tIns="0" rIns="0" bIns="0" rtlCol="0" anchor="t">
            <a:spAutoFit/>
          </a:bodyPr>
          <a:lstStyle/>
          <a:p>
            <a:pPr>
              <a:lnSpc>
                <a:spcPts val="2380"/>
              </a:lnSpc>
            </a:pPr>
            <a:r>
              <a:rPr lang="en-US" sz="1700">
                <a:solidFill>
                  <a:srgbClr val="000000"/>
                </a:solidFill>
                <a:latin typeface="Glacial Indifference"/>
              </a:rPr>
              <a:t>McRae, J., &amp; Noble, S. (2007). </a:t>
            </a:r>
            <a:r>
              <a:rPr lang="en-US" sz="1700">
                <a:solidFill>
                  <a:srgbClr val="000000"/>
                </a:solidFill>
                <a:latin typeface="Glacial Indifference Italics"/>
              </a:rPr>
              <a:t>Social skills worksheets</a:t>
            </a:r>
            <a:r>
              <a:rPr lang="en-US" sz="1700">
                <a:solidFill>
                  <a:srgbClr val="000000"/>
                </a:solidFill>
                <a:latin typeface="Glacial Indifference"/>
              </a:rPr>
              <a:t>. https://education.mn.gov/MDE/sde/sped/cat/dhh/index.htm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784748" y="2639704"/>
            <a:ext cx="2037041" cy="509260"/>
          </a:xfrm>
          <a:custGeom>
            <a:avLst/>
            <a:gdLst/>
            <a:ahLst/>
            <a:cxnLst/>
            <a:rect l="l" t="t" r="r" b="b"/>
            <a:pathLst>
              <a:path w="2037041" h="509260">
                <a:moveTo>
                  <a:pt x="0" y="0"/>
                </a:moveTo>
                <a:lnTo>
                  <a:pt x="2037041" y="0"/>
                </a:lnTo>
                <a:lnTo>
                  <a:pt x="2037041" y="509261"/>
                </a:lnTo>
                <a:lnTo>
                  <a:pt x="0" y="5092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AutoShape 5"/>
          <p:cNvSpPr/>
          <p:nvPr/>
        </p:nvSpPr>
        <p:spPr>
          <a:xfrm>
            <a:off x="6824604" y="3965376"/>
            <a:ext cx="3957329" cy="0"/>
          </a:xfrm>
          <a:prstGeom prst="line">
            <a:avLst/>
          </a:prstGeom>
          <a:ln w="19050" cap="flat">
            <a:solidFill>
              <a:srgbClr val="454547"/>
            </a:solidFill>
            <a:prstDash val="solid"/>
            <a:headEnd type="none" w="sm" len="sm"/>
            <a:tailEnd type="none" w="sm" len="sm"/>
          </a:ln>
        </p:spPr>
      </p:sp>
      <p:sp>
        <p:nvSpPr>
          <p:cNvPr id="6" name="AutoShape 6"/>
          <p:cNvSpPr/>
          <p:nvPr/>
        </p:nvSpPr>
        <p:spPr>
          <a:xfrm>
            <a:off x="6824604" y="4515903"/>
            <a:ext cx="3957329" cy="0"/>
          </a:xfrm>
          <a:prstGeom prst="line">
            <a:avLst/>
          </a:prstGeom>
          <a:ln w="19050" cap="flat">
            <a:solidFill>
              <a:srgbClr val="454547"/>
            </a:solidFill>
            <a:prstDash val="solid"/>
            <a:headEnd type="none" w="sm" len="sm"/>
            <a:tailEnd type="none" w="sm" len="sm"/>
          </a:ln>
        </p:spPr>
      </p:sp>
      <p:sp>
        <p:nvSpPr>
          <p:cNvPr id="7" name="AutoShape 7"/>
          <p:cNvSpPr/>
          <p:nvPr/>
        </p:nvSpPr>
        <p:spPr>
          <a:xfrm>
            <a:off x="6824604" y="5063634"/>
            <a:ext cx="3957329" cy="0"/>
          </a:xfrm>
          <a:prstGeom prst="line">
            <a:avLst/>
          </a:prstGeom>
          <a:ln w="19050" cap="flat">
            <a:solidFill>
              <a:srgbClr val="454547"/>
            </a:solidFill>
            <a:prstDash val="solid"/>
            <a:headEnd type="none" w="sm" len="sm"/>
            <a:tailEnd type="none" w="sm" len="sm"/>
          </a:ln>
        </p:spPr>
      </p:sp>
      <p:sp>
        <p:nvSpPr>
          <p:cNvPr id="8" name="AutoShape 8"/>
          <p:cNvSpPr/>
          <p:nvPr/>
        </p:nvSpPr>
        <p:spPr>
          <a:xfrm>
            <a:off x="6824604" y="5592134"/>
            <a:ext cx="3957329" cy="0"/>
          </a:xfrm>
          <a:prstGeom prst="line">
            <a:avLst/>
          </a:prstGeom>
          <a:ln w="19050" cap="flat">
            <a:solidFill>
              <a:srgbClr val="454547"/>
            </a:solidFill>
            <a:prstDash val="solid"/>
            <a:headEnd type="none" w="sm" len="sm"/>
            <a:tailEnd type="none" w="sm" len="sm"/>
          </a:ln>
        </p:spPr>
      </p:sp>
      <p:sp>
        <p:nvSpPr>
          <p:cNvPr id="9" name="AutoShape 9"/>
          <p:cNvSpPr/>
          <p:nvPr/>
        </p:nvSpPr>
        <p:spPr>
          <a:xfrm>
            <a:off x="6824604" y="6162675"/>
            <a:ext cx="3957329" cy="0"/>
          </a:xfrm>
          <a:prstGeom prst="line">
            <a:avLst/>
          </a:prstGeom>
          <a:ln w="19050" cap="flat">
            <a:solidFill>
              <a:srgbClr val="454547"/>
            </a:solidFill>
            <a:prstDash val="solid"/>
            <a:headEnd type="none" w="sm" len="sm"/>
            <a:tailEnd type="none" w="sm" len="sm"/>
          </a:ln>
        </p:spPr>
      </p:sp>
      <p:sp>
        <p:nvSpPr>
          <p:cNvPr id="10" name="Freeform 10"/>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490123" y="4232846"/>
            <a:ext cx="625186" cy="821263"/>
          </a:xfrm>
          <a:custGeom>
            <a:avLst/>
            <a:gdLst/>
            <a:ahLst/>
            <a:cxnLst/>
            <a:rect l="l" t="t" r="r" b="b"/>
            <a:pathLst>
              <a:path w="625186" h="821263">
                <a:moveTo>
                  <a:pt x="0" y="0"/>
                </a:moveTo>
                <a:lnTo>
                  <a:pt x="625187" y="0"/>
                </a:lnTo>
                <a:lnTo>
                  <a:pt x="625187" y="821263"/>
                </a:lnTo>
                <a:lnTo>
                  <a:pt x="0" y="821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490123" y="5330334"/>
            <a:ext cx="639600" cy="807066"/>
          </a:xfrm>
          <a:custGeom>
            <a:avLst/>
            <a:gdLst/>
            <a:ahLst/>
            <a:cxnLst/>
            <a:rect l="l" t="t" r="r" b="b"/>
            <a:pathLst>
              <a:path w="639600" h="807066">
                <a:moveTo>
                  <a:pt x="0" y="0"/>
                </a:moveTo>
                <a:lnTo>
                  <a:pt x="639600" y="0"/>
                </a:lnTo>
                <a:lnTo>
                  <a:pt x="639600" y="807066"/>
                </a:lnTo>
                <a:lnTo>
                  <a:pt x="0" y="8070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490123" y="3148965"/>
            <a:ext cx="575915" cy="806886"/>
          </a:xfrm>
          <a:custGeom>
            <a:avLst/>
            <a:gdLst/>
            <a:ahLst/>
            <a:cxnLst/>
            <a:rect l="l" t="t" r="r" b="b"/>
            <a:pathLst>
              <a:path w="575915" h="806886">
                <a:moveTo>
                  <a:pt x="0" y="0"/>
                </a:moveTo>
                <a:lnTo>
                  <a:pt x="575915" y="0"/>
                </a:lnTo>
                <a:lnTo>
                  <a:pt x="575915" y="806886"/>
                </a:lnTo>
                <a:lnTo>
                  <a:pt x="0" y="80688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TextBox 14"/>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self-concept</a:t>
            </a:r>
          </a:p>
        </p:txBody>
      </p:sp>
      <p:sp>
        <p:nvSpPr>
          <p:cNvPr id="15" name="TextBox 15"/>
          <p:cNvSpPr txBox="1"/>
          <p:nvPr/>
        </p:nvSpPr>
        <p:spPr>
          <a:xfrm>
            <a:off x="6732451" y="497205"/>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are you proud of?</a:t>
            </a:r>
          </a:p>
          <a:p>
            <a:pPr algn="ctr">
              <a:lnSpc>
                <a:spcPts val="4060"/>
              </a:lnSpc>
            </a:pPr>
            <a:endParaRPr lang="en-US" sz="2900">
              <a:solidFill>
                <a:srgbClr val="000000"/>
              </a:solidFill>
              <a:latin typeface="Glacial Indifference"/>
            </a:endParaRPr>
          </a:p>
          <a:p>
            <a:pPr algn="ctr">
              <a:lnSpc>
                <a:spcPts val="4060"/>
              </a:lnSpc>
            </a:pPr>
            <a:r>
              <a:rPr lang="en-US" sz="2900">
                <a:solidFill>
                  <a:srgbClr val="000000"/>
                </a:solidFill>
                <a:latin typeface="Glacial Indifference"/>
              </a:rPr>
              <a:t>List </a:t>
            </a:r>
            <a:r>
              <a:rPr lang="en-US" sz="2900">
                <a:solidFill>
                  <a:srgbClr val="000000"/>
                </a:solidFill>
                <a:latin typeface="Glacial Indifference Italics"/>
              </a:rPr>
              <a:t>at least</a:t>
            </a:r>
            <a:r>
              <a:rPr lang="en-US" sz="2900">
                <a:solidFill>
                  <a:srgbClr val="000000"/>
                </a:solidFill>
                <a:latin typeface="Glacial Indifference"/>
              </a:rPr>
              <a:t> 3 things.</a:t>
            </a:r>
          </a:p>
        </p:txBody>
      </p:sp>
      <p:sp>
        <p:nvSpPr>
          <p:cNvPr id="16" name="TextBox 16"/>
          <p:cNvSpPr txBox="1"/>
          <p:nvPr/>
        </p:nvSpPr>
        <p:spPr>
          <a:xfrm>
            <a:off x="1578267" y="1489075"/>
            <a:ext cx="3645861" cy="10121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Glacial Indifference"/>
              </a:rPr>
              <a:t>Write 3 words to describe yourself.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96581">
            <a:off x="4646833" y="876408"/>
            <a:ext cx="988004" cy="920902"/>
          </a:xfrm>
          <a:custGeom>
            <a:avLst/>
            <a:gdLst/>
            <a:ahLst/>
            <a:cxnLst/>
            <a:rect l="l" t="t" r="r" b="b"/>
            <a:pathLst>
              <a:path w="988004" h="920902">
                <a:moveTo>
                  <a:pt x="0" y="0"/>
                </a:moveTo>
                <a:lnTo>
                  <a:pt x="988004" y="0"/>
                </a:lnTo>
                <a:lnTo>
                  <a:pt x="988004" y="920902"/>
                </a:lnTo>
                <a:lnTo>
                  <a:pt x="0" y="920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784748" y="2953526"/>
            <a:ext cx="2037041" cy="509260"/>
          </a:xfrm>
          <a:custGeom>
            <a:avLst/>
            <a:gdLst/>
            <a:ahLst/>
            <a:cxnLst/>
            <a:rect l="l" t="t" r="r" b="b"/>
            <a:pathLst>
              <a:path w="2037041" h="509260">
                <a:moveTo>
                  <a:pt x="0" y="0"/>
                </a:moveTo>
                <a:lnTo>
                  <a:pt x="2037041" y="0"/>
                </a:lnTo>
                <a:lnTo>
                  <a:pt x="2037041" y="509260"/>
                </a:lnTo>
                <a:lnTo>
                  <a:pt x="0" y="509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004872" y="3086900"/>
            <a:ext cx="2792651" cy="342100"/>
          </a:xfrm>
          <a:custGeom>
            <a:avLst/>
            <a:gdLst/>
            <a:ahLst/>
            <a:cxnLst/>
            <a:rect l="l" t="t" r="r" b="b"/>
            <a:pathLst>
              <a:path w="2792651" h="342100">
                <a:moveTo>
                  <a:pt x="0" y="0"/>
                </a:moveTo>
                <a:lnTo>
                  <a:pt x="2792651" y="0"/>
                </a:lnTo>
                <a:lnTo>
                  <a:pt x="2792651" y="342100"/>
                </a:lnTo>
                <a:lnTo>
                  <a:pt x="0" y="3421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317609" y="4046351"/>
            <a:ext cx="4167178" cy="1590675"/>
          </a:xfrm>
          <a:prstGeom prst="rect">
            <a:avLst/>
          </a:prstGeom>
        </p:spPr>
        <p:txBody>
          <a:bodyPr lIns="0" tIns="0" rIns="0" bIns="0" rtlCol="0" anchor="t">
            <a:spAutoFit/>
          </a:bodyPr>
          <a:lstStyle/>
          <a:p>
            <a:pPr algn="ctr">
              <a:lnSpc>
                <a:spcPts val="4200"/>
              </a:lnSpc>
            </a:pPr>
            <a:r>
              <a:rPr lang="en-US" sz="3000">
                <a:solidFill>
                  <a:srgbClr val="000000"/>
                </a:solidFill>
                <a:latin typeface="Glacial Indifference"/>
              </a:rPr>
              <a:t>What does</a:t>
            </a:r>
          </a:p>
          <a:p>
            <a:pPr algn="ctr">
              <a:lnSpc>
                <a:spcPts val="4200"/>
              </a:lnSpc>
            </a:pPr>
            <a:r>
              <a:rPr lang="en-US" sz="3000">
                <a:solidFill>
                  <a:srgbClr val="0E1094"/>
                </a:solidFill>
                <a:latin typeface="Glacial Indifference Bold"/>
              </a:rPr>
              <a:t>self-esteem</a:t>
            </a:r>
          </a:p>
          <a:p>
            <a:pPr algn="ctr">
              <a:lnSpc>
                <a:spcPts val="4200"/>
              </a:lnSpc>
            </a:pPr>
            <a:r>
              <a:rPr lang="en-US" sz="3000">
                <a:solidFill>
                  <a:srgbClr val="000000"/>
                </a:solidFill>
                <a:latin typeface="Glacial Indifference"/>
              </a:rPr>
              <a:t>mean?</a:t>
            </a:r>
          </a:p>
        </p:txBody>
      </p:sp>
      <p:sp>
        <p:nvSpPr>
          <p:cNvPr id="7" name="TextBox 7"/>
          <p:cNvSpPr txBox="1"/>
          <p:nvPr/>
        </p:nvSpPr>
        <p:spPr>
          <a:xfrm>
            <a:off x="1317609" y="600075"/>
            <a:ext cx="4167178" cy="20986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Section 2:</a:t>
            </a:r>
          </a:p>
          <a:p>
            <a:pPr algn="ctr">
              <a:lnSpc>
                <a:spcPts val="5599"/>
              </a:lnSpc>
            </a:pPr>
            <a:endParaRPr lang="en-US" sz="3999">
              <a:solidFill>
                <a:srgbClr val="0E1094"/>
              </a:solidFill>
              <a:latin typeface="Seattle"/>
            </a:endParaRPr>
          </a:p>
          <a:p>
            <a:pPr algn="ctr">
              <a:lnSpc>
                <a:spcPts val="5599"/>
              </a:lnSpc>
            </a:pPr>
            <a:r>
              <a:rPr lang="en-US" sz="3999">
                <a:solidFill>
                  <a:srgbClr val="0E1094"/>
                </a:solidFill>
                <a:latin typeface="Seattle"/>
              </a:rPr>
              <a:t>self-Esteem</a:t>
            </a:r>
          </a:p>
        </p:txBody>
      </p:sp>
      <p:sp>
        <p:nvSpPr>
          <p:cNvPr id="8" name="TextBox 8"/>
          <p:cNvSpPr txBox="1"/>
          <p:nvPr/>
        </p:nvSpPr>
        <p:spPr>
          <a:xfrm>
            <a:off x="6732451" y="970784"/>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Draw a picture or write a sentence to define </a:t>
            </a:r>
          </a:p>
          <a:p>
            <a:pPr algn="ctr">
              <a:lnSpc>
                <a:spcPts val="4060"/>
              </a:lnSpc>
            </a:pPr>
            <a:r>
              <a:rPr lang="en-US" sz="2900">
                <a:solidFill>
                  <a:srgbClr val="000000"/>
                </a:solidFill>
                <a:latin typeface="Glacial Indifference"/>
              </a:rPr>
              <a:t>self-esteem.</a:t>
            </a:r>
          </a:p>
        </p:txBody>
      </p:sp>
      <p:sp>
        <p:nvSpPr>
          <p:cNvPr id="9" name="TextBox 9"/>
          <p:cNvSpPr txBox="1"/>
          <p:nvPr/>
        </p:nvSpPr>
        <p:spPr>
          <a:xfrm>
            <a:off x="6732451" y="3862836"/>
            <a:ext cx="4141636" cy="1471930"/>
          </a:xfrm>
          <a:prstGeom prst="rect">
            <a:avLst/>
          </a:prstGeom>
        </p:spPr>
        <p:txBody>
          <a:bodyPr lIns="0" tIns="0" rIns="0" bIns="0" rtlCol="0" anchor="t">
            <a:spAutoFit/>
          </a:bodyPr>
          <a:lstStyle/>
          <a:p>
            <a:pPr algn="ctr">
              <a:lnSpc>
                <a:spcPts val="3920"/>
              </a:lnSpc>
            </a:pPr>
            <a:r>
              <a:rPr lang="en-US" sz="2800">
                <a:solidFill>
                  <a:srgbClr val="000000"/>
                </a:solidFill>
                <a:latin typeface="Glacial Indifference"/>
              </a:rPr>
              <a:t>Self-concept is your overall sense of personal value and self-worth.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7081" y="195615"/>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3" name="Picture 3"/>
          <p:cNvPicPr>
            <a:picLocks noChangeAspect="1"/>
          </p:cNvPicPr>
          <p:nvPr>
            <a:videoFile r:link="rId1"/>
          </p:nvPr>
        </p:nvPicPr>
        <p:blipFill>
          <a:blip r:embed="rId5"/>
          <a:stretch>
            <a:fillRect/>
          </a:stretch>
        </p:blipFill>
        <p:spPr>
          <a:xfrm>
            <a:off x="2290671" y="1175985"/>
            <a:ext cx="9464368" cy="5323706"/>
          </a:xfrm>
          <a:prstGeom prst="rect">
            <a:avLst/>
          </a:prstGeom>
        </p:spPr>
      </p:pic>
      <p:sp>
        <p:nvSpPr>
          <p:cNvPr id="4" name="Freeform 4"/>
          <p:cNvSpPr/>
          <p:nvPr/>
        </p:nvSpPr>
        <p:spPr>
          <a:xfrm rot="-652686">
            <a:off x="251558" y="3604752"/>
            <a:ext cx="1960086" cy="1024145"/>
          </a:xfrm>
          <a:custGeom>
            <a:avLst/>
            <a:gdLst/>
            <a:ahLst/>
            <a:cxnLst/>
            <a:rect l="l" t="t" r="r" b="b"/>
            <a:pathLst>
              <a:path w="1960086" h="1024145">
                <a:moveTo>
                  <a:pt x="0" y="0"/>
                </a:moveTo>
                <a:lnTo>
                  <a:pt x="1960085" y="0"/>
                </a:lnTo>
                <a:lnTo>
                  <a:pt x="1960085" y="1024145"/>
                </a:lnTo>
                <a:lnTo>
                  <a:pt x="0" y="10241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685800" y="487010"/>
            <a:ext cx="4167178" cy="688975"/>
          </a:xfrm>
          <a:prstGeom prst="rect">
            <a:avLst/>
          </a:prstGeom>
        </p:spPr>
        <p:txBody>
          <a:bodyPr lIns="0" tIns="0" rIns="0" bIns="0" rtlCol="0" anchor="t">
            <a:spAutoFit/>
          </a:bodyPr>
          <a:lstStyle/>
          <a:p>
            <a:pPr algn="ctr">
              <a:lnSpc>
                <a:spcPts val="5599"/>
              </a:lnSpc>
            </a:pPr>
            <a:r>
              <a:rPr lang="en-US" sz="3999" dirty="0">
                <a:solidFill>
                  <a:srgbClr val="0E1094"/>
                </a:solidFill>
                <a:latin typeface="Seattle"/>
              </a:rPr>
              <a:t>self-Esteem</a:t>
            </a:r>
          </a:p>
        </p:txBody>
      </p:sp>
      <p:sp>
        <p:nvSpPr>
          <p:cNvPr id="7" name="TextBox 6">
            <a:extLst>
              <a:ext uri="{FF2B5EF4-FFF2-40B4-BE49-F238E27FC236}">
                <a16:creationId xmlns:a16="http://schemas.microsoft.com/office/drawing/2014/main" id="{892AC445-C53B-8717-E615-8129CEA5F246}"/>
              </a:ext>
            </a:extLst>
          </p:cNvPr>
          <p:cNvSpPr txBox="1"/>
          <p:nvPr/>
        </p:nvSpPr>
        <p:spPr>
          <a:xfrm>
            <a:off x="10896600" y="6499691"/>
            <a:ext cx="1295400" cy="338554"/>
          </a:xfrm>
          <a:prstGeom prst="rect">
            <a:avLst/>
          </a:prstGeom>
          <a:noFill/>
        </p:spPr>
        <p:txBody>
          <a:bodyPr wrap="square">
            <a:spAutoFit/>
          </a:bodyPr>
          <a:lstStyle/>
          <a:p>
            <a:r>
              <a:rPr lang="en-US" sz="1600" dirty="0">
                <a:hlinkClick r:id="rId8"/>
              </a:rPr>
              <a:t>Link to video</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self-esteem</a:t>
            </a:r>
          </a:p>
        </p:txBody>
      </p:sp>
      <p:sp>
        <p:nvSpPr>
          <p:cNvPr id="5" name="TextBox 5"/>
          <p:cNvSpPr txBox="1"/>
          <p:nvPr/>
        </p:nvSpPr>
        <p:spPr>
          <a:xfrm>
            <a:off x="1578267" y="1489075"/>
            <a:ext cx="3645861" cy="10121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Glacial Indifference"/>
              </a:rPr>
              <a:t>Complete the following sentences.</a:t>
            </a:r>
          </a:p>
        </p:txBody>
      </p:sp>
      <p:grpSp>
        <p:nvGrpSpPr>
          <p:cNvPr id="6" name="Group 6"/>
          <p:cNvGrpSpPr/>
          <p:nvPr/>
        </p:nvGrpSpPr>
        <p:grpSpPr>
          <a:xfrm>
            <a:off x="1331550" y="3625657"/>
            <a:ext cx="4139295" cy="1170471"/>
            <a:chOff x="0" y="0"/>
            <a:chExt cx="5519059" cy="1560628"/>
          </a:xfrm>
        </p:grpSpPr>
        <p:sp>
          <p:nvSpPr>
            <p:cNvPr id="7" name="Freeform 7"/>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AutoShape 8"/>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9" name="AutoShape 9"/>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10" name="TextBox 10"/>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When I look in the mirror, I see</a:t>
              </a:r>
            </a:p>
          </p:txBody>
        </p:sp>
      </p:grpSp>
      <p:grpSp>
        <p:nvGrpSpPr>
          <p:cNvPr id="11" name="Group 11"/>
          <p:cNvGrpSpPr/>
          <p:nvPr/>
        </p:nvGrpSpPr>
        <p:grpSpPr>
          <a:xfrm>
            <a:off x="1331550" y="4982679"/>
            <a:ext cx="4139295" cy="1170471"/>
            <a:chOff x="0" y="0"/>
            <a:chExt cx="5519059" cy="1560628"/>
          </a:xfrm>
        </p:grpSpPr>
        <p:sp>
          <p:nvSpPr>
            <p:cNvPr id="12" name="Freeform 12"/>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AutoShape 13"/>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14" name="AutoShape 14"/>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15" name="TextBox 15"/>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The best thing about me is</a:t>
              </a:r>
            </a:p>
          </p:txBody>
        </p:sp>
      </p:grpSp>
      <p:sp>
        <p:nvSpPr>
          <p:cNvPr id="16" name="Freeform 16"/>
          <p:cNvSpPr/>
          <p:nvPr/>
        </p:nvSpPr>
        <p:spPr>
          <a:xfrm>
            <a:off x="2382677" y="2881234"/>
            <a:ext cx="2037041" cy="509260"/>
          </a:xfrm>
          <a:custGeom>
            <a:avLst/>
            <a:gdLst/>
            <a:ahLst/>
            <a:cxnLst/>
            <a:rect l="l" t="t" r="r" b="b"/>
            <a:pathLst>
              <a:path w="2037041" h="509260">
                <a:moveTo>
                  <a:pt x="0" y="0"/>
                </a:moveTo>
                <a:lnTo>
                  <a:pt x="2037041" y="0"/>
                </a:lnTo>
                <a:lnTo>
                  <a:pt x="2037041" y="509261"/>
                </a:lnTo>
                <a:lnTo>
                  <a:pt x="0" y="5092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7" name="Group 17"/>
          <p:cNvGrpSpPr/>
          <p:nvPr/>
        </p:nvGrpSpPr>
        <p:grpSpPr>
          <a:xfrm>
            <a:off x="6718798" y="625138"/>
            <a:ext cx="4139295" cy="1170471"/>
            <a:chOff x="0" y="0"/>
            <a:chExt cx="5519059" cy="1560628"/>
          </a:xfrm>
        </p:grpSpPr>
        <p:sp>
          <p:nvSpPr>
            <p:cNvPr id="18" name="Freeform 18"/>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AutoShape 19"/>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20" name="AutoShape 20"/>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21" name="TextBox 21"/>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I am good at</a:t>
              </a:r>
            </a:p>
          </p:txBody>
        </p:sp>
      </p:grpSp>
      <p:grpSp>
        <p:nvGrpSpPr>
          <p:cNvPr id="22" name="Group 22"/>
          <p:cNvGrpSpPr/>
          <p:nvPr/>
        </p:nvGrpSpPr>
        <p:grpSpPr>
          <a:xfrm>
            <a:off x="6718798" y="2805259"/>
            <a:ext cx="4139295" cy="1170471"/>
            <a:chOff x="0" y="0"/>
            <a:chExt cx="5519059" cy="1560628"/>
          </a:xfrm>
        </p:grpSpPr>
        <p:sp>
          <p:nvSpPr>
            <p:cNvPr id="23" name="Freeform 23"/>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AutoShape 24"/>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25" name="AutoShape 25"/>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26" name="TextBox 26"/>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I care about</a:t>
              </a:r>
            </a:p>
          </p:txBody>
        </p:sp>
      </p:grpSp>
      <p:grpSp>
        <p:nvGrpSpPr>
          <p:cNvPr id="27" name="Group 27"/>
          <p:cNvGrpSpPr/>
          <p:nvPr/>
        </p:nvGrpSpPr>
        <p:grpSpPr>
          <a:xfrm>
            <a:off x="6718798" y="4982679"/>
            <a:ext cx="4139295" cy="1170471"/>
            <a:chOff x="0" y="0"/>
            <a:chExt cx="5519059" cy="1560628"/>
          </a:xfrm>
        </p:grpSpPr>
        <p:sp>
          <p:nvSpPr>
            <p:cNvPr id="28" name="Freeform 28"/>
            <p:cNvSpPr/>
            <p:nvPr/>
          </p:nvSpPr>
          <p:spPr>
            <a:xfrm>
              <a:off x="0" y="0"/>
              <a:ext cx="351198" cy="521259"/>
            </a:xfrm>
            <a:custGeom>
              <a:avLst/>
              <a:gdLst/>
              <a:ahLst/>
              <a:cxnLst/>
              <a:rect l="l" t="t" r="r" b="b"/>
              <a:pathLst>
                <a:path w="351198" h="521259">
                  <a:moveTo>
                    <a:pt x="0" y="0"/>
                  </a:moveTo>
                  <a:lnTo>
                    <a:pt x="351198" y="0"/>
                  </a:lnTo>
                  <a:lnTo>
                    <a:pt x="351198" y="521259"/>
                  </a:lnTo>
                  <a:lnTo>
                    <a:pt x="0" y="52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AutoShape 29"/>
            <p:cNvSpPr/>
            <p:nvPr/>
          </p:nvSpPr>
          <p:spPr>
            <a:xfrm>
              <a:off x="242621" y="813891"/>
              <a:ext cx="5276438" cy="0"/>
            </a:xfrm>
            <a:prstGeom prst="line">
              <a:avLst/>
            </a:prstGeom>
            <a:ln w="25400" cap="flat">
              <a:solidFill>
                <a:srgbClr val="454547"/>
              </a:solidFill>
              <a:prstDash val="solid"/>
              <a:headEnd type="none" w="sm" len="sm"/>
              <a:tailEnd type="none" w="sm" len="sm"/>
            </a:ln>
          </p:spPr>
        </p:sp>
        <p:sp>
          <p:nvSpPr>
            <p:cNvPr id="30" name="AutoShape 30"/>
            <p:cNvSpPr/>
            <p:nvPr/>
          </p:nvSpPr>
          <p:spPr>
            <a:xfrm>
              <a:off x="242621" y="1547928"/>
              <a:ext cx="5276438" cy="0"/>
            </a:xfrm>
            <a:prstGeom prst="line">
              <a:avLst/>
            </a:prstGeom>
            <a:ln w="25400" cap="flat">
              <a:solidFill>
                <a:srgbClr val="454547"/>
              </a:solidFill>
              <a:prstDash val="solid"/>
              <a:headEnd type="none" w="sm" len="sm"/>
              <a:tailEnd type="none" w="sm" len="sm"/>
            </a:ln>
          </p:spPr>
        </p:sp>
        <p:sp>
          <p:nvSpPr>
            <p:cNvPr id="31" name="TextBox 31"/>
            <p:cNvSpPr txBox="1"/>
            <p:nvPr/>
          </p:nvSpPr>
          <p:spPr>
            <a:xfrm>
              <a:off x="476585" y="-10092"/>
              <a:ext cx="4861149" cy="493818"/>
            </a:xfrm>
            <a:prstGeom prst="rect">
              <a:avLst/>
            </a:prstGeom>
          </p:spPr>
          <p:txBody>
            <a:bodyPr lIns="0" tIns="0" rIns="0" bIns="0" rtlCol="0" anchor="t">
              <a:spAutoFit/>
            </a:bodyPr>
            <a:lstStyle/>
            <a:p>
              <a:pPr>
                <a:lnSpc>
                  <a:spcPts val="3080"/>
                </a:lnSpc>
                <a:spcBef>
                  <a:spcPct val="0"/>
                </a:spcBef>
              </a:pPr>
              <a:r>
                <a:rPr lang="en-US" sz="2200">
                  <a:solidFill>
                    <a:srgbClr val="000000"/>
                  </a:solidFill>
                  <a:latin typeface="Glacial Indifference"/>
                </a:rPr>
                <a:t>I love learning about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54037" y="99678"/>
            <a:ext cx="10283621" cy="6658644"/>
          </a:xfrm>
          <a:custGeom>
            <a:avLst/>
            <a:gdLst/>
            <a:ahLst/>
            <a:cxnLst/>
            <a:rect l="l" t="t" r="r" b="b"/>
            <a:pathLst>
              <a:path w="10283621" h="6658644">
                <a:moveTo>
                  <a:pt x="0" y="0"/>
                </a:moveTo>
                <a:lnTo>
                  <a:pt x="10283621" y="0"/>
                </a:lnTo>
                <a:lnTo>
                  <a:pt x="10283621" y="6658644"/>
                </a:lnTo>
                <a:lnTo>
                  <a:pt x="0" y="6658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8890" y="308679"/>
            <a:ext cx="632971" cy="576579"/>
          </a:xfrm>
          <a:custGeom>
            <a:avLst/>
            <a:gdLst/>
            <a:ahLst/>
            <a:cxnLst/>
            <a:rect l="l" t="t" r="r" b="b"/>
            <a:pathLst>
              <a:path w="632971" h="576579">
                <a:moveTo>
                  <a:pt x="0" y="0"/>
                </a:moveTo>
                <a:lnTo>
                  <a:pt x="632971" y="0"/>
                </a:lnTo>
                <a:lnTo>
                  <a:pt x="632971" y="576579"/>
                </a:lnTo>
                <a:lnTo>
                  <a:pt x="0" y="576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6824604" y="3955851"/>
            <a:ext cx="3957329" cy="2216349"/>
            <a:chOff x="0" y="0"/>
            <a:chExt cx="5276438" cy="2955132"/>
          </a:xfrm>
        </p:grpSpPr>
        <p:sp>
          <p:nvSpPr>
            <p:cNvPr id="5" name="AutoShape 5"/>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6" name="AutoShape 6"/>
            <p:cNvSpPr/>
            <p:nvPr/>
          </p:nvSpPr>
          <p:spPr>
            <a:xfrm>
              <a:off x="0" y="746737"/>
              <a:ext cx="5276438" cy="0"/>
            </a:xfrm>
            <a:prstGeom prst="line">
              <a:avLst/>
            </a:prstGeom>
            <a:ln w="25400" cap="flat">
              <a:solidFill>
                <a:srgbClr val="454547"/>
              </a:solidFill>
              <a:prstDash val="solid"/>
              <a:headEnd type="none" w="sm" len="sm"/>
              <a:tailEnd type="none" w="sm" len="sm"/>
            </a:ln>
          </p:spPr>
        </p:sp>
        <p:sp>
          <p:nvSpPr>
            <p:cNvPr id="7" name="AutoShape 7"/>
            <p:cNvSpPr/>
            <p:nvPr/>
          </p:nvSpPr>
          <p:spPr>
            <a:xfrm>
              <a:off x="0" y="1477044"/>
              <a:ext cx="5276438" cy="0"/>
            </a:xfrm>
            <a:prstGeom prst="line">
              <a:avLst/>
            </a:prstGeom>
            <a:ln w="25400" cap="flat">
              <a:solidFill>
                <a:srgbClr val="454547"/>
              </a:solidFill>
              <a:prstDash val="solid"/>
              <a:headEnd type="none" w="sm" len="sm"/>
              <a:tailEnd type="none" w="sm" len="sm"/>
            </a:ln>
          </p:spPr>
        </p:sp>
        <p:sp>
          <p:nvSpPr>
            <p:cNvPr id="8" name="AutoShape 8"/>
            <p:cNvSpPr/>
            <p:nvPr/>
          </p:nvSpPr>
          <p:spPr>
            <a:xfrm>
              <a:off x="0" y="2181710"/>
              <a:ext cx="5276438" cy="0"/>
            </a:xfrm>
            <a:prstGeom prst="line">
              <a:avLst/>
            </a:prstGeom>
            <a:ln w="25400" cap="flat">
              <a:solidFill>
                <a:srgbClr val="454547"/>
              </a:solidFill>
              <a:prstDash val="solid"/>
              <a:headEnd type="none" w="sm" len="sm"/>
              <a:tailEnd type="none" w="sm" len="sm"/>
            </a:ln>
          </p:spPr>
        </p:sp>
        <p:sp>
          <p:nvSpPr>
            <p:cNvPr id="9" name="AutoShape 9"/>
            <p:cNvSpPr/>
            <p:nvPr/>
          </p:nvSpPr>
          <p:spPr>
            <a:xfrm>
              <a:off x="0" y="2942432"/>
              <a:ext cx="5276438" cy="0"/>
            </a:xfrm>
            <a:prstGeom prst="line">
              <a:avLst/>
            </a:prstGeom>
            <a:ln w="25400" cap="flat">
              <a:solidFill>
                <a:srgbClr val="454547"/>
              </a:solidFill>
              <a:prstDash val="solid"/>
              <a:headEnd type="none" w="sm" len="sm"/>
              <a:tailEnd type="none" w="sm" len="sm"/>
            </a:ln>
          </p:spPr>
        </p:sp>
      </p:grpSp>
      <p:sp>
        <p:nvSpPr>
          <p:cNvPr id="10" name="Freeform 10"/>
          <p:cNvSpPr/>
          <p:nvPr/>
        </p:nvSpPr>
        <p:spPr>
          <a:xfrm rot="-1062042">
            <a:off x="6830881" y="324660"/>
            <a:ext cx="887404" cy="1406548"/>
          </a:xfrm>
          <a:custGeom>
            <a:avLst/>
            <a:gdLst/>
            <a:ahLst/>
            <a:cxnLst/>
            <a:rect l="l" t="t" r="r" b="b"/>
            <a:pathLst>
              <a:path w="887404" h="1406548">
                <a:moveTo>
                  <a:pt x="0" y="0"/>
                </a:moveTo>
                <a:lnTo>
                  <a:pt x="887404" y="0"/>
                </a:lnTo>
                <a:lnTo>
                  <a:pt x="887404" y="1406548"/>
                </a:lnTo>
                <a:lnTo>
                  <a:pt x="0" y="14065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1" name="Group 11"/>
          <p:cNvGrpSpPr/>
          <p:nvPr/>
        </p:nvGrpSpPr>
        <p:grpSpPr>
          <a:xfrm>
            <a:off x="1422533" y="3955851"/>
            <a:ext cx="3957329" cy="2216349"/>
            <a:chOff x="0" y="0"/>
            <a:chExt cx="5276438" cy="2955132"/>
          </a:xfrm>
        </p:grpSpPr>
        <p:sp>
          <p:nvSpPr>
            <p:cNvPr id="12" name="AutoShape 12"/>
            <p:cNvSpPr/>
            <p:nvPr/>
          </p:nvSpPr>
          <p:spPr>
            <a:xfrm>
              <a:off x="0" y="12700"/>
              <a:ext cx="5276438" cy="0"/>
            </a:xfrm>
            <a:prstGeom prst="line">
              <a:avLst/>
            </a:prstGeom>
            <a:ln w="25400" cap="flat">
              <a:solidFill>
                <a:srgbClr val="454547"/>
              </a:solidFill>
              <a:prstDash val="solid"/>
              <a:headEnd type="none" w="sm" len="sm"/>
              <a:tailEnd type="none" w="sm" len="sm"/>
            </a:ln>
          </p:spPr>
        </p:sp>
        <p:sp>
          <p:nvSpPr>
            <p:cNvPr id="13" name="AutoShape 13"/>
            <p:cNvSpPr/>
            <p:nvPr/>
          </p:nvSpPr>
          <p:spPr>
            <a:xfrm>
              <a:off x="0" y="746737"/>
              <a:ext cx="5276438" cy="0"/>
            </a:xfrm>
            <a:prstGeom prst="line">
              <a:avLst/>
            </a:prstGeom>
            <a:ln w="25400" cap="flat">
              <a:solidFill>
                <a:srgbClr val="454547"/>
              </a:solidFill>
              <a:prstDash val="solid"/>
              <a:headEnd type="none" w="sm" len="sm"/>
              <a:tailEnd type="none" w="sm" len="sm"/>
            </a:ln>
          </p:spPr>
        </p:sp>
        <p:sp>
          <p:nvSpPr>
            <p:cNvPr id="14" name="AutoShape 14"/>
            <p:cNvSpPr/>
            <p:nvPr/>
          </p:nvSpPr>
          <p:spPr>
            <a:xfrm>
              <a:off x="0" y="1477044"/>
              <a:ext cx="5276438" cy="0"/>
            </a:xfrm>
            <a:prstGeom prst="line">
              <a:avLst/>
            </a:prstGeom>
            <a:ln w="25400" cap="flat">
              <a:solidFill>
                <a:srgbClr val="454547"/>
              </a:solidFill>
              <a:prstDash val="solid"/>
              <a:headEnd type="none" w="sm" len="sm"/>
              <a:tailEnd type="none" w="sm" len="sm"/>
            </a:ln>
          </p:spPr>
        </p:sp>
        <p:sp>
          <p:nvSpPr>
            <p:cNvPr id="15" name="AutoShape 15"/>
            <p:cNvSpPr/>
            <p:nvPr/>
          </p:nvSpPr>
          <p:spPr>
            <a:xfrm>
              <a:off x="0" y="2181710"/>
              <a:ext cx="5276438" cy="0"/>
            </a:xfrm>
            <a:prstGeom prst="line">
              <a:avLst/>
            </a:prstGeom>
            <a:ln w="25400" cap="flat">
              <a:solidFill>
                <a:srgbClr val="454547"/>
              </a:solidFill>
              <a:prstDash val="solid"/>
              <a:headEnd type="none" w="sm" len="sm"/>
              <a:tailEnd type="none" w="sm" len="sm"/>
            </a:ln>
          </p:spPr>
        </p:sp>
        <p:sp>
          <p:nvSpPr>
            <p:cNvPr id="16" name="AutoShape 16"/>
            <p:cNvSpPr/>
            <p:nvPr/>
          </p:nvSpPr>
          <p:spPr>
            <a:xfrm>
              <a:off x="0" y="2942432"/>
              <a:ext cx="5276438" cy="0"/>
            </a:xfrm>
            <a:prstGeom prst="line">
              <a:avLst/>
            </a:prstGeom>
            <a:ln w="25400" cap="flat">
              <a:solidFill>
                <a:srgbClr val="454547"/>
              </a:solidFill>
              <a:prstDash val="solid"/>
              <a:headEnd type="none" w="sm" len="sm"/>
              <a:tailEnd type="none" w="sm" len="sm"/>
            </a:ln>
          </p:spPr>
        </p:sp>
      </p:grpSp>
      <p:sp>
        <p:nvSpPr>
          <p:cNvPr id="17" name="Freeform 17"/>
          <p:cNvSpPr/>
          <p:nvPr/>
        </p:nvSpPr>
        <p:spPr>
          <a:xfrm rot="-1026434">
            <a:off x="2767425" y="1348646"/>
            <a:ext cx="1171843" cy="1144011"/>
          </a:xfrm>
          <a:custGeom>
            <a:avLst/>
            <a:gdLst/>
            <a:ahLst/>
            <a:cxnLst/>
            <a:rect l="l" t="t" r="r" b="b"/>
            <a:pathLst>
              <a:path w="1171843" h="1144011">
                <a:moveTo>
                  <a:pt x="0" y="0"/>
                </a:moveTo>
                <a:lnTo>
                  <a:pt x="1171843" y="0"/>
                </a:lnTo>
                <a:lnTo>
                  <a:pt x="1171843" y="1144011"/>
                </a:lnTo>
                <a:lnTo>
                  <a:pt x="0" y="11440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7784748" y="2565862"/>
            <a:ext cx="2037041" cy="656946"/>
          </a:xfrm>
          <a:custGeom>
            <a:avLst/>
            <a:gdLst/>
            <a:ahLst/>
            <a:cxnLst/>
            <a:rect l="l" t="t" r="r" b="b"/>
            <a:pathLst>
              <a:path w="2037041" h="656946">
                <a:moveTo>
                  <a:pt x="0" y="0"/>
                </a:moveTo>
                <a:lnTo>
                  <a:pt x="2037041" y="0"/>
                </a:lnTo>
                <a:lnTo>
                  <a:pt x="2037041" y="656945"/>
                </a:lnTo>
                <a:lnTo>
                  <a:pt x="0" y="6569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TextBox 19"/>
          <p:cNvSpPr txBox="1"/>
          <p:nvPr/>
        </p:nvSpPr>
        <p:spPr>
          <a:xfrm>
            <a:off x="1317609" y="600075"/>
            <a:ext cx="4167178" cy="688975"/>
          </a:xfrm>
          <a:prstGeom prst="rect">
            <a:avLst/>
          </a:prstGeom>
        </p:spPr>
        <p:txBody>
          <a:bodyPr lIns="0" tIns="0" rIns="0" bIns="0" rtlCol="0" anchor="t">
            <a:spAutoFit/>
          </a:bodyPr>
          <a:lstStyle/>
          <a:p>
            <a:pPr algn="ctr">
              <a:lnSpc>
                <a:spcPts val="5599"/>
              </a:lnSpc>
            </a:pPr>
            <a:r>
              <a:rPr lang="en-US" sz="3999">
                <a:solidFill>
                  <a:srgbClr val="0E1094"/>
                </a:solidFill>
                <a:latin typeface="Seattle"/>
              </a:rPr>
              <a:t>self-Esteem</a:t>
            </a:r>
          </a:p>
        </p:txBody>
      </p:sp>
      <p:sp>
        <p:nvSpPr>
          <p:cNvPr id="20" name="TextBox 20"/>
          <p:cNvSpPr txBox="1"/>
          <p:nvPr/>
        </p:nvSpPr>
        <p:spPr>
          <a:xfrm>
            <a:off x="6732451" y="497205"/>
            <a:ext cx="4141636" cy="1526540"/>
          </a:xfrm>
          <a:prstGeom prst="rect">
            <a:avLst/>
          </a:prstGeom>
        </p:spPr>
        <p:txBody>
          <a:bodyPr lIns="0" tIns="0" rIns="0" bIns="0" rtlCol="0" anchor="t">
            <a:spAutoFit/>
          </a:bodyPr>
          <a:lstStyle/>
          <a:p>
            <a:pPr algn="ctr">
              <a:lnSpc>
                <a:spcPts val="4060"/>
              </a:lnSpc>
            </a:pPr>
            <a:r>
              <a:rPr lang="en-US" sz="2900">
                <a:solidFill>
                  <a:srgbClr val="000000"/>
                </a:solidFill>
                <a:latin typeface="Glacial Indifference"/>
              </a:rPr>
              <a:t>What are some of your dreams?</a:t>
            </a:r>
          </a:p>
          <a:p>
            <a:pPr algn="ctr">
              <a:lnSpc>
                <a:spcPts val="4060"/>
              </a:lnSpc>
            </a:pPr>
            <a:r>
              <a:rPr lang="en-US" sz="2900">
                <a:solidFill>
                  <a:srgbClr val="000000"/>
                </a:solidFill>
                <a:latin typeface="Glacial Indifference"/>
              </a:rPr>
              <a:t>List </a:t>
            </a:r>
            <a:r>
              <a:rPr lang="en-US" sz="2900">
                <a:solidFill>
                  <a:srgbClr val="000000"/>
                </a:solidFill>
                <a:latin typeface="Glacial Indifference Italics"/>
              </a:rPr>
              <a:t>at least</a:t>
            </a:r>
            <a:r>
              <a:rPr lang="en-US" sz="2900">
                <a:solidFill>
                  <a:srgbClr val="000000"/>
                </a:solidFill>
                <a:latin typeface="Glacial Indifference"/>
              </a:rPr>
              <a:t> 2 of them.</a:t>
            </a:r>
          </a:p>
        </p:txBody>
      </p:sp>
      <p:sp>
        <p:nvSpPr>
          <p:cNvPr id="21" name="TextBox 21"/>
          <p:cNvSpPr txBox="1"/>
          <p:nvPr/>
        </p:nvSpPr>
        <p:spPr>
          <a:xfrm>
            <a:off x="1578267" y="2582554"/>
            <a:ext cx="3645861" cy="1012190"/>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Glacial Indifference"/>
              </a:rPr>
              <a:t>What are you good at? List </a:t>
            </a:r>
            <a:r>
              <a:rPr lang="en-US" sz="2900">
                <a:solidFill>
                  <a:srgbClr val="000000"/>
                </a:solidFill>
                <a:latin typeface="Glacial Indifference Italics"/>
              </a:rPr>
              <a:t>at least</a:t>
            </a:r>
            <a:r>
              <a:rPr lang="en-US" sz="2900">
                <a:solidFill>
                  <a:srgbClr val="000000"/>
                </a:solidFill>
                <a:latin typeface="Glacial Indifference"/>
              </a:rPr>
              <a:t> 3 things.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1301</Words>
  <Application>Microsoft Macintosh PowerPoint</Application>
  <PresentationFormat>Widescreen</PresentationFormat>
  <Paragraphs>231</Paragraphs>
  <Slides>40</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Glacial Indifference Italics</vt:lpstr>
      <vt:lpstr>Seattle</vt:lpstr>
      <vt:lpstr>Arial</vt:lpstr>
      <vt:lpstr>Glacial Indifference</vt:lpstr>
      <vt:lpstr>Glacial Indifference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Notebook Presentation Slides</dc:title>
  <cp:lastModifiedBy>Wicker, Melissa</cp:lastModifiedBy>
  <cp:revision>2</cp:revision>
  <dcterms:created xsi:type="dcterms:W3CDTF">2006-08-16T00:00:00Z</dcterms:created>
  <dcterms:modified xsi:type="dcterms:W3CDTF">2023-10-13T17:58:18Z</dcterms:modified>
  <dc:identifier>DAFxJQ45zdQ</dc:identifier>
</cp:coreProperties>
</file>