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2" r:id="rId1"/>
  </p:sldMasterIdLst>
  <p:sldIdLst>
    <p:sldId id="256" r:id="rId2"/>
    <p:sldId id="258" r:id="rId3"/>
    <p:sldId id="259" r:id="rId4"/>
    <p:sldId id="257"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6327"/>
  </p:normalViewPr>
  <p:slideViewPr>
    <p:cSldViewPr snapToGrid="0" snapToObjects="1">
      <p:cViewPr varScale="1">
        <p:scale>
          <a:sx n="104" d="100"/>
          <a:sy n="104" d="100"/>
        </p:scale>
        <p:origin x="232" y="7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_rels/data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diagrams/_rels/drawing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diagrams/colors1.xml><?xml version="1.0" encoding="utf-8"?>
<dgm:colorsDef xmlns:dgm="http://schemas.openxmlformats.org/drawingml/2006/diagram" xmlns:a="http://schemas.openxmlformats.org/drawingml/2006/main" uniqueId="urn:microsoft.com/office/officeart/2018/5/colors/Iconchunking_neutralbg_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a:alpha val="0"/>
      </a:schemeClr>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9EC722A-EFA7-45F0-BA4A-378A05307FB8}" type="doc">
      <dgm:prSet loTypeId="urn:microsoft.com/office/officeart/2018/5/layout/CenteredIconLabelDescriptionList" loCatId="icon" qsTypeId="urn:microsoft.com/office/officeart/2005/8/quickstyle/simple1" qsCatId="simple" csTypeId="urn:microsoft.com/office/officeart/2018/5/colors/Iconchunking_neutralbg_accent0_3" csCatId="mainScheme" phldr="1"/>
      <dgm:spPr/>
      <dgm:t>
        <a:bodyPr/>
        <a:lstStyle/>
        <a:p>
          <a:endParaRPr lang="en-US"/>
        </a:p>
      </dgm:t>
    </dgm:pt>
    <dgm:pt modelId="{43D303B2-FB09-4062-B027-10CB0DEECE36}">
      <dgm:prSet/>
      <dgm:spPr/>
      <dgm:t>
        <a:bodyPr/>
        <a:lstStyle/>
        <a:p>
          <a:pPr algn="ctr">
            <a:lnSpc>
              <a:spcPct val="100000"/>
            </a:lnSpc>
            <a:defRPr b="1"/>
          </a:pPr>
          <a:r>
            <a:rPr lang="en-US" dirty="0"/>
            <a:t>DE-ESCALATE</a:t>
          </a:r>
          <a:br>
            <a:rPr lang="en-US" dirty="0"/>
          </a:br>
          <a:endParaRPr lang="en-US" dirty="0"/>
        </a:p>
        <a:p>
          <a:pPr algn="ctr">
            <a:lnSpc>
              <a:spcPct val="100000"/>
            </a:lnSpc>
            <a:defRPr b="1"/>
          </a:pPr>
          <a:r>
            <a:rPr lang="en-US" b="0" dirty="0"/>
            <a:t>Following LARA action steps, calmly ask student(s) to return the conversation to a respectful and constructive dialogue, or redirect the conversation using questions and affirmation statements.</a:t>
          </a:r>
          <a:br>
            <a:rPr lang="en-US" dirty="0"/>
          </a:br>
          <a:endParaRPr lang="en-US" dirty="0"/>
        </a:p>
      </dgm:t>
    </dgm:pt>
    <dgm:pt modelId="{78F26B01-2FB6-4248-A694-91338F762EEF}" type="parTrans" cxnId="{883A9205-011C-4E89-B3B4-92ED24774D58}">
      <dgm:prSet/>
      <dgm:spPr/>
      <dgm:t>
        <a:bodyPr/>
        <a:lstStyle/>
        <a:p>
          <a:endParaRPr lang="en-US"/>
        </a:p>
      </dgm:t>
    </dgm:pt>
    <dgm:pt modelId="{D5912E7A-F4F6-4F4F-9262-FECFF850503F}" type="sibTrans" cxnId="{883A9205-011C-4E89-B3B4-92ED24774D58}">
      <dgm:prSet/>
      <dgm:spPr/>
      <dgm:t>
        <a:bodyPr/>
        <a:lstStyle/>
        <a:p>
          <a:endParaRPr lang="en-US"/>
        </a:p>
      </dgm:t>
    </dgm:pt>
    <dgm:pt modelId="{7DC2A8A1-9608-47BD-AFD9-60C562E1C6CE}">
      <dgm:prSet/>
      <dgm:spPr/>
      <dgm:t>
        <a:bodyPr/>
        <a:lstStyle/>
        <a:p>
          <a:pPr>
            <a:lnSpc>
              <a:spcPct val="100000"/>
            </a:lnSpc>
            <a:defRPr b="1"/>
          </a:pPr>
          <a:r>
            <a:rPr lang="en-US" dirty="0"/>
            <a:t>TIME OUT</a:t>
          </a:r>
        </a:p>
        <a:p>
          <a:pPr>
            <a:lnSpc>
              <a:spcPct val="100000"/>
            </a:lnSpc>
            <a:defRPr b="1"/>
          </a:pPr>
          <a:endParaRPr lang="en-US" dirty="0"/>
        </a:p>
        <a:p>
          <a:pPr>
            <a:lnSpc>
              <a:spcPct val="100000"/>
            </a:lnSpc>
            <a:defRPr b="1"/>
          </a:pPr>
          <a:r>
            <a:rPr lang="en-US" b="0" dirty="0"/>
            <a:t>Following de-escalation attempts, simply inform the student(s) you are taking a “time out” on the conversation and returning to ____.</a:t>
          </a:r>
        </a:p>
      </dgm:t>
    </dgm:pt>
    <dgm:pt modelId="{B8D18F06-EA7C-465D-87AD-6FC1C81ECB14}" type="parTrans" cxnId="{B1F7FFF3-6622-47B9-9F73-3BE24FB518FA}">
      <dgm:prSet/>
      <dgm:spPr/>
      <dgm:t>
        <a:bodyPr/>
        <a:lstStyle/>
        <a:p>
          <a:endParaRPr lang="en-US"/>
        </a:p>
      </dgm:t>
    </dgm:pt>
    <dgm:pt modelId="{4E74B3B9-49CC-4BAD-BDA4-8AF0F31866CD}" type="sibTrans" cxnId="{B1F7FFF3-6622-47B9-9F73-3BE24FB518FA}">
      <dgm:prSet/>
      <dgm:spPr/>
      <dgm:t>
        <a:bodyPr/>
        <a:lstStyle/>
        <a:p>
          <a:endParaRPr lang="en-US"/>
        </a:p>
      </dgm:t>
    </dgm:pt>
    <dgm:pt modelId="{24BE5B2C-E9BA-4160-A208-E305165717A7}">
      <dgm:prSet/>
      <dgm:spPr/>
      <dgm:t>
        <a:bodyPr/>
        <a:lstStyle/>
        <a:p>
          <a:pPr>
            <a:lnSpc>
              <a:spcPct val="100000"/>
            </a:lnSpc>
            <a:defRPr b="1"/>
          </a:pPr>
          <a:r>
            <a:rPr lang="en-US" dirty="0"/>
            <a:t>WARNING</a:t>
          </a:r>
        </a:p>
        <a:p>
          <a:pPr>
            <a:lnSpc>
              <a:spcPct val="100000"/>
            </a:lnSpc>
            <a:defRPr b="1"/>
          </a:pPr>
          <a:endParaRPr lang="en-US" dirty="0"/>
        </a:p>
        <a:p>
          <a:pPr>
            <a:lnSpc>
              <a:spcPct val="100000"/>
            </a:lnSpc>
          </a:pPr>
          <a:r>
            <a:rPr lang="en-US" b="0" dirty="0"/>
            <a:t>Following a “time out,” inform student(s) their disruption to class and non-compliance with the instructor’s direction could result in a Student Code violation.</a:t>
          </a:r>
          <a:endParaRPr lang="en-US" dirty="0"/>
        </a:p>
      </dgm:t>
    </dgm:pt>
    <dgm:pt modelId="{839233C0-6278-4637-BB91-F15C2AA85171}" type="parTrans" cxnId="{ABD28931-A3C6-4454-81FA-C90E70D0407E}">
      <dgm:prSet/>
      <dgm:spPr/>
      <dgm:t>
        <a:bodyPr/>
        <a:lstStyle/>
        <a:p>
          <a:endParaRPr lang="en-US"/>
        </a:p>
      </dgm:t>
    </dgm:pt>
    <dgm:pt modelId="{06C31FDF-CBB1-4995-93A7-9B289718B35B}" type="sibTrans" cxnId="{ABD28931-A3C6-4454-81FA-C90E70D0407E}">
      <dgm:prSet/>
      <dgm:spPr/>
      <dgm:t>
        <a:bodyPr/>
        <a:lstStyle/>
        <a:p>
          <a:endParaRPr lang="en-US"/>
        </a:p>
      </dgm:t>
    </dgm:pt>
    <dgm:pt modelId="{DFEC8E78-6A1F-455E-B5D0-22F62BD55C8F}">
      <dgm:prSet/>
      <dgm:spPr/>
      <dgm:t>
        <a:bodyPr/>
        <a:lstStyle/>
        <a:p>
          <a:pPr>
            <a:lnSpc>
              <a:spcPct val="100000"/>
            </a:lnSpc>
            <a:defRPr b="1"/>
          </a:pPr>
          <a:r>
            <a:rPr lang="en-US" dirty="0"/>
            <a:t>STUDENT CONDUCT</a:t>
          </a:r>
        </a:p>
        <a:p>
          <a:pPr>
            <a:lnSpc>
              <a:spcPct val="100000"/>
            </a:lnSpc>
            <a:defRPr b="1"/>
          </a:pPr>
          <a:endParaRPr lang="en-US" dirty="0"/>
        </a:p>
        <a:p>
          <a:pPr>
            <a:lnSpc>
              <a:spcPct val="100000"/>
            </a:lnSpc>
          </a:pPr>
          <a:r>
            <a:rPr lang="en-US" b="0" dirty="0"/>
            <a:t>Following the warning, record the student(s)’s information to provide to Student Conduct and dismiss the student(s) from the class.</a:t>
          </a:r>
          <a:endParaRPr lang="en-US" dirty="0"/>
        </a:p>
      </dgm:t>
    </dgm:pt>
    <dgm:pt modelId="{FBBBC7A5-2B0F-4791-BA8E-B58EE1911FC4}" type="parTrans" cxnId="{9267C169-B8F2-44CE-A071-88BCE04093FF}">
      <dgm:prSet/>
      <dgm:spPr/>
      <dgm:t>
        <a:bodyPr/>
        <a:lstStyle/>
        <a:p>
          <a:endParaRPr lang="en-US"/>
        </a:p>
      </dgm:t>
    </dgm:pt>
    <dgm:pt modelId="{2BB8B4AC-1E87-479F-B740-0F16E0D90B0B}" type="sibTrans" cxnId="{9267C169-B8F2-44CE-A071-88BCE04093FF}">
      <dgm:prSet/>
      <dgm:spPr/>
      <dgm:t>
        <a:bodyPr/>
        <a:lstStyle/>
        <a:p>
          <a:endParaRPr lang="en-US"/>
        </a:p>
      </dgm:t>
    </dgm:pt>
    <dgm:pt modelId="{8B493B75-9D48-43B4-BF87-9F1419907A2C}">
      <dgm:prSet/>
      <dgm:spPr/>
      <dgm:t>
        <a:bodyPr/>
        <a:lstStyle/>
        <a:p>
          <a:pPr>
            <a:lnSpc>
              <a:spcPct val="100000"/>
            </a:lnSpc>
            <a:defRPr b="1"/>
          </a:pPr>
          <a:r>
            <a:rPr lang="en-US" dirty="0"/>
            <a:t>OUPD</a:t>
          </a:r>
        </a:p>
        <a:p>
          <a:pPr>
            <a:lnSpc>
              <a:spcPct val="100000"/>
            </a:lnSpc>
            <a:defRPr b="1"/>
          </a:pPr>
          <a:endParaRPr lang="en-US" dirty="0"/>
        </a:p>
        <a:p>
          <a:pPr>
            <a:lnSpc>
              <a:spcPct val="100000"/>
            </a:lnSpc>
          </a:pPr>
          <a:r>
            <a:rPr lang="en-US" b="0" dirty="0"/>
            <a:t>If the student(s) refuses to leave and does not settle down, dismiss the rest of the class or call OUPD at 911.</a:t>
          </a:r>
          <a:endParaRPr lang="en-US" dirty="0"/>
        </a:p>
      </dgm:t>
    </dgm:pt>
    <dgm:pt modelId="{7337E3D1-9F58-4E80-B3F8-3A73235E031A}" type="parTrans" cxnId="{01335F26-DD26-48E9-8CE7-DA9240DA04B8}">
      <dgm:prSet/>
      <dgm:spPr/>
      <dgm:t>
        <a:bodyPr/>
        <a:lstStyle/>
        <a:p>
          <a:endParaRPr lang="en-US"/>
        </a:p>
      </dgm:t>
    </dgm:pt>
    <dgm:pt modelId="{F2556397-865D-4CB4-AD21-4764401BA3E7}" type="sibTrans" cxnId="{01335F26-DD26-48E9-8CE7-DA9240DA04B8}">
      <dgm:prSet/>
      <dgm:spPr/>
      <dgm:t>
        <a:bodyPr/>
        <a:lstStyle/>
        <a:p>
          <a:endParaRPr lang="en-US"/>
        </a:p>
      </dgm:t>
    </dgm:pt>
    <dgm:pt modelId="{EA98782B-6A34-45A6-B9A5-F156A82D7A4C}" type="pres">
      <dgm:prSet presAssocID="{09EC722A-EFA7-45F0-BA4A-378A05307FB8}" presName="root" presStyleCnt="0">
        <dgm:presLayoutVars>
          <dgm:dir/>
          <dgm:resizeHandles val="exact"/>
        </dgm:presLayoutVars>
      </dgm:prSet>
      <dgm:spPr/>
    </dgm:pt>
    <dgm:pt modelId="{9B0B39A2-DA40-464C-9DCF-209CB50D9E70}" type="pres">
      <dgm:prSet presAssocID="{43D303B2-FB09-4062-B027-10CB0DEECE36}" presName="compNode" presStyleCnt="0"/>
      <dgm:spPr/>
    </dgm:pt>
    <dgm:pt modelId="{C4EA5137-F23C-4BDF-9BCC-E761E8C65233}" type="pres">
      <dgm:prSet presAssocID="{43D303B2-FB09-4062-B027-10CB0DEECE36}"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Badge 1"/>
        </a:ext>
      </dgm:extLst>
    </dgm:pt>
    <dgm:pt modelId="{E809C2DD-27CD-49BE-9F81-661077C7EE28}" type="pres">
      <dgm:prSet presAssocID="{43D303B2-FB09-4062-B027-10CB0DEECE36}" presName="iconSpace" presStyleCnt="0"/>
      <dgm:spPr/>
    </dgm:pt>
    <dgm:pt modelId="{5B1650A7-4E33-4A2F-9A2D-1F7BAC1DBE47}" type="pres">
      <dgm:prSet presAssocID="{43D303B2-FB09-4062-B027-10CB0DEECE36}" presName="parTx" presStyleLbl="revTx" presStyleIdx="0" presStyleCnt="10">
        <dgm:presLayoutVars>
          <dgm:chMax val="0"/>
          <dgm:chPref val="0"/>
        </dgm:presLayoutVars>
      </dgm:prSet>
      <dgm:spPr/>
    </dgm:pt>
    <dgm:pt modelId="{9215C9BA-3232-48CB-9E68-5253E81ABF4B}" type="pres">
      <dgm:prSet presAssocID="{43D303B2-FB09-4062-B027-10CB0DEECE36}" presName="txSpace" presStyleCnt="0"/>
      <dgm:spPr/>
    </dgm:pt>
    <dgm:pt modelId="{58665CBA-A9E5-49CA-AC89-97005253F15C}" type="pres">
      <dgm:prSet presAssocID="{43D303B2-FB09-4062-B027-10CB0DEECE36}" presName="desTx" presStyleLbl="revTx" presStyleIdx="1" presStyleCnt="10">
        <dgm:presLayoutVars/>
      </dgm:prSet>
      <dgm:spPr/>
    </dgm:pt>
    <dgm:pt modelId="{B425BD18-54EE-4806-BD61-CF12C0C4CF41}" type="pres">
      <dgm:prSet presAssocID="{D5912E7A-F4F6-4F4F-9262-FECFF850503F}" presName="sibTrans" presStyleCnt="0"/>
      <dgm:spPr/>
    </dgm:pt>
    <dgm:pt modelId="{262BFD2D-272B-444F-9CE0-1620A1D7BDEB}" type="pres">
      <dgm:prSet presAssocID="{7DC2A8A1-9608-47BD-AFD9-60C562E1C6CE}" presName="compNode" presStyleCnt="0"/>
      <dgm:spPr/>
    </dgm:pt>
    <dgm:pt modelId="{CFFF43A0-0BE4-4358-ADA9-5AD0D978F074}" type="pres">
      <dgm:prSet presAssocID="{7DC2A8A1-9608-47BD-AFD9-60C562E1C6CE}" presName="iconRect" presStyleLbl="node1" presStyleIdx="1" presStyleCnt="5"/>
      <dgm:spPr>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Badge"/>
        </a:ext>
      </dgm:extLst>
    </dgm:pt>
    <dgm:pt modelId="{5DC7A56F-98BD-4272-983C-C6E290D92F42}" type="pres">
      <dgm:prSet presAssocID="{7DC2A8A1-9608-47BD-AFD9-60C562E1C6CE}" presName="iconSpace" presStyleCnt="0"/>
      <dgm:spPr/>
    </dgm:pt>
    <dgm:pt modelId="{DECDBD76-A25E-4A35-B498-07CC4FD3C782}" type="pres">
      <dgm:prSet presAssocID="{7DC2A8A1-9608-47BD-AFD9-60C562E1C6CE}" presName="parTx" presStyleLbl="revTx" presStyleIdx="2" presStyleCnt="10">
        <dgm:presLayoutVars>
          <dgm:chMax val="0"/>
          <dgm:chPref val="0"/>
        </dgm:presLayoutVars>
      </dgm:prSet>
      <dgm:spPr/>
    </dgm:pt>
    <dgm:pt modelId="{12CE248D-2038-4CB0-9E34-62DD7F3BABC4}" type="pres">
      <dgm:prSet presAssocID="{7DC2A8A1-9608-47BD-AFD9-60C562E1C6CE}" presName="txSpace" presStyleCnt="0"/>
      <dgm:spPr/>
    </dgm:pt>
    <dgm:pt modelId="{55C3C984-5A80-45A4-8007-8BE3831093B3}" type="pres">
      <dgm:prSet presAssocID="{7DC2A8A1-9608-47BD-AFD9-60C562E1C6CE}" presName="desTx" presStyleLbl="revTx" presStyleIdx="3" presStyleCnt="10">
        <dgm:presLayoutVars/>
      </dgm:prSet>
      <dgm:spPr/>
    </dgm:pt>
    <dgm:pt modelId="{01F5AA84-3E27-4323-8420-87F6883DE5E8}" type="pres">
      <dgm:prSet presAssocID="{4E74B3B9-49CC-4BAD-BDA4-8AF0F31866CD}" presName="sibTrans" presStyleCnt="0"/>
      <dgm:spPr/>
    </dgm:pt>
    <dgm:pt modelId="{5FE3E780-A7AB-4905-8E3A-7E6C2075B224}" type="pres">
      <dgm:prSet presAssocID="{24BE5B2C-E9BA-4160-A208-E305165717A7}" presName="compNode" presStyleCnt="0"/>
      <dgm:spPr/>
    </dgm:pt>
    <dgm:pt modelId="{3DD76AC1-44CB-48E8-826A-FE15CEC01BAE}" type="pres">
      <dgm:prSet presAssocID="{24BE5B2C-E9BA-4160-A208-E305165717A7}" presName="iconRect" presStyleLbl="node1" presStyleIdx="2" presStyleCnt="5"/>
      <dgm:spPr>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a:noFill/>
        </a:ln>
      </dgm:spPr>
      <dgm:extLst>
        <a:ext uri="{E40237B7-FDA0-4F09-8148-C483321AD2D9}">
          <dgm14:cNvPr xmlns:dgm14="http://schemas.microsoft.com/office/drawing/2010/diagram" id="0" name="" descr="Badge 3"/>
        </a:ext>
      </dgm:extLst>
    </dgm:pt>
    <dgm:pt modelId="{C0B1DBEE-F8A2-459D-B5FA-07BFEE67D5B3}" type="pres">
      <dgm:prSet presAssocID="{24BE5B2C-E9BA-4160-A208-E305165717A7}" presName="iconSpace" presStyleCnt="0"/>
      <dgm:spPr/>
    </dgm:pt>
    <dgm:pt modelId="{0D866E6A-4098-415F-8613-06AF3A5C7542}" type="pres">
      <dgm:prSet presAssocID="{24BE5B2C-E9BA-4160-A208-E305165717A7}" presName="parTx" presStyleLbl="revTx" presStyleIdx="4" presStyleCnt="10">
        <dgm:presLayoutVars>
          <dgm:chMax val="0"/>
          <dgm:chPref val="0"/>
        </dgm:presLayoutVars>
      </dgm:prSet>
      <dgm:spPr/>
    </dgm:pt>
    <dgm:pt modelId="{9494A993-FD8F-4571-9FE0-E2669457CEC5}" type="pres">
      <dgm:prSet presAssocID="{24BE5B2C-E9BA-4160-A208-E305165717A7}" presName="txSpace" presStyleCnt="0"/>
      <dgm:spPr/>
    </dgm:pt>
    <dgm:pt modelId="{5BC126D8-1CA5-4F3B-A5DF-B4A562A14CAA}" type="pres">
      <dgm:prSet presAssocID="{24BE5B2C-E9BA-4160-A208-E305165717A7}" presName="desTx" presStyleLbl="revTx" presStyleIdx="5" presStyleCnt="10">
        <dgm:presLayoutVars/>
      </dgm:prSet>
      <dgm:spPr/>
    </dgm:pt>
    <dgm:pt modelId="{A39555C1-49B9-4329-B0EE-B562EC97AAE3}" type="pres">
      <dgm:prSet presAssocID="{06C31FDF-CBB1-4995-93A7-9B289718B35B}" presName="sibTrans" presStyleCnt="0"/>
      <dgm:spPr/>
    </dgm:pt>
    <dgm:pt modelId="{451045EF-9B8C-4B76-B393-AD0314124C65}" type="pres">
      <dgm:prSet presAssocID="{DFEC8E78-6A1F-455E-B5D0-22F62BD55C8F}" presName="compNode" presStyleCnt="0"/>
      <dgm:spPr/>
    </dgm:pt>
    <dgm:pt modelId="{6C86DA7B-F4EE-40CD-99CE-DE83146E121F}" type="pres">
      <dgm:prSet presAssocID="{DFEC8E78-6A1F-455E-B5D0-22F62BD55C8F}" presName="iconRect" presStyleLbl="node1" presStyleIdx="3" presStyleCnt="5"/>
      <dgm:spPr>
        <a:blipFill>
          <a:blip xmlns:r="http://schemas.openxmlformats.org/officeDocument/2006/relationships" r:embed="rId7">
            <a:extLst>
              <a:ext uri="{96DAC541-7B7A-43D3-8B79-37D633B846F1}">
                <asvg:svgBlip xmlns:asvg="http://schemas.microsoft.com/office/drawing/2016/SVG/main" r:embed="rId8"/>
              </a:ext>
            </a:extLst>
          </a:blip>
          <a:srcRect/>
          <a:stretch>
            <a:fillRect/>
          </a:stretch>
        </a:blipFill>
        <a:ln>
          <a:noFill/>
        </a:ln>
      </dgm:spPr>
      <dgm:extLst>
        <a:ext uri="{E40237B7-FDA0-4F09-8148-C483321AD2D9}">
          <dgm14:cNvPr xmlns:dgm14="http://schemas.microsoft.com/office/drawing/2010/diagram" id="0" name="" descr="Badge 4"/>
        </a:ext>
      </dgm:extLst>
    </dgm:pt>
    <dgm:pt modelId="{4EF16B7B-E034-44B1-8CF8-4E4DA1C8792C}" type="pres">
      <dgm:prSet presAssocID="{DFEC8E78-6A1F-455E-B5D0-22F62BD55C8F}" presName="iconSpace" presStyleCnt="0"/>
      <dgm:spPr/>
    </dgm:pt>
    <dgm:pt modelId="{1D86EB93-8D2D-4FB4-8580-6D21EF98AAB9}" type="pres">
      <dgm:prSet presAssocID="{DFEC8E78-6A1F-455E-B5D0-22F62BD55C8F}" presName="parTx" presStyleLbl="revTx" presStyleIdx="6" presStyleCnt="10">
        <dgm:presLayoutVars>
          <dgm:chMax val="0"/>
          <dgm:chPref val="0"/>
        </dgm:presLayoutVars>
      </dgm:prSet>
      <dgm:spPr/>
    </dgm:pt>
    <dgm:pt modelId="{E6FE0B9C-2852-41F2-A178-4D15B9604E01}" type="pres">
      <dgm:prSet presAssocID="{DFEC8E78-6A1F-455E-B5D0-22F62BD55C8F}" presName="txSpace" presStyleCnt="0"/>
      <dgm:spPr/>
    </dgm:pt>
    <dgm:pt modelId="{E077C41A-4E59-4218-87F4-BCC0849DA28E}" type="pres">
      <dgm:prSet presAssocID="{DFEC8E78-6A1F-455E-B5D0-22F62BD55C8F}" presName="desTx" presStyleLbl="revTx" presStyleIdx="7" presStyleCnt="10">
        <dgm:presLayoutVars/>
      </dgm:prSet>
      <dgm:spPr/>
    </dgm:pt>
    <dgm:pt modelId="{E73B79A7-429D-427E-BE9B-AAA00AD312F2}" type="pres">
      <dgm:prSet presAssocID="{2BB8B4AC-1E87-479F-B740-0F16E0D90B0B}" presName="sibTrans" presStyleCnt="0"/>
      <dgm:spPr/>
    </dgm:pt>
    <dgm:pt modelId="{49D9BC91-DF5E-45C2-8FB9-C1BA50067E5C}" type="pres">
      <dgm:prSet presAssocID="{8B493B75-9D48-43B4-BF87-9F1419907A2C}" presName="compNode" presStyleCnt="0"/>
      <dgm:spPr/>
    </dgm:pt>
    <dgm:pt modelId="{FF657F1A-386E-4588-A5AC-3D86061F71D6}" type="pres">
      <dgm:prSet presAssocID="{8B493B75-9D48-43B4-BF87-9F1419907A2C}"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a:fillRect/>
          </a:stretch>
        </a:blipFill>
        <a:ln>
          <a:noFill/>
        </a:ln>
      </dgm:spPr>
      <dgm:extLst>
        <a:ext uri="{E40237B7-FDA0-4F09-8148-C483321AD2D9}">
          <dgm14:cNvPr xmlns:dgm14="http://schemas.microsoft.com/office/drawing/2010/diagram" id="0" name="" descr="Badge 5"/>
        </a:ext>
      </dgm:extLst>
    </dgm:pt>
    <dgm:pt modelId="{0FA671D8-41BF-4EB8-B8B1-A365F7EE6244}" type="pres">
      <dgm:prSet presAssocID="{8B493B75-9D48-43B4-BF87-9F1419907A2C}" presName="iconSpace" presStyleCnt="0"/>
      <dgm:spPr/>
    </dgm:pt>
    <dgm:pt modelId="{929F364E-AAE4-4261-9367-07D7A88943CE}" type="pres">
      <dgm:prSet presAssocID="{8B493B75-9D48-43B4-BF87-9F1419907A2C}" presName="parTx" presStyleLbl="revTx" presStyleIdx="8" presStyleCnt="10">
        <dgm:presLayoutVars>
          <dgm:chMax val="0"/>
          <dgm:chPref val="0"/>
        </dgm:presLayoutVars>
      </dgm:prSet>
      <dgm:spPr/>
    </dgm:pt>
    <dgm:pt modelId="{565EBEA2-7929-4519-BDCC-0E912C85FAB5}" type="pres">
      <dgm:prSet presAssocID="{8B493B75-9D48-43B4-BF87-9F1419907A2C}" presName="txSpace" presStyleCnt="0"/>
      <dgm:spPr/>
    </dgm:pt>
    <dgm:pt modelId="{586D6335-0D30-45A5-9B77-87D0EE8A83A0}" type="pres">
      <dgm:prSet presAssocID="{8B493B75-9D48-43B4-BF87-9F1419907A2C}" presName="desTx" presStyleLbl="revTx" presStyleIdx="9" presStyleCnt="10">
        <dgm:presLayoutVars/>
      </dgm:prSet>
      <dgm:spPr/>
    </dgm:pt>
  </dgm:ptLst>
  <dgm:cxnLst>
    <dgm:cxn modelId="{883A9205-011C-4E89-B3B4-92ED24774D58}" srcId="{09EC722A-EFA7-45F0-BA4A-378A05307FB8}" destId="{43D303B2-FB09-4062-B027-10CB0DEECE36}" srcOrd="0" destOrd="0" parTransId="{78F26B01-2FB6-4248-A694-91338F762EEF}" sibTransId="{D5912E7A-F4F6-4F4F-9262-FECFF850503F}"/>
    <dgm:cxn modelId="{5CA90708-BAC3-4EFD-80DF-B19E031F41FA}" type="presOf" srcId="{24BE5B2C-E9BA-4160-A208-E305165717A7}" destId="{0D866E6A-4098-415F-8613-06AF3A5C7542}" srcOrd="0" destOrd="0" presId="urn:microsoft.com/office/officeart/2018/5/layout/CenteredIconLabelDescriptionList"/>
    <dgm:cxn modelId="{01335F26-DD26-48E9-8CE7-DA9240DA04B8}" srcId="{09EC722A-EFA7-45F0-BA4A-378A05307FB8}" destId="{8B493B75-9D48-43B4-BF87-9F1419907A2C}" srcOrd="4" destOrd="0" parTransId="{7337E3D1-9F58-4E80-B3F8-3A73235E031A}" sibTransId="{F2556397-865D-4CB4-AD21-4764401BA3E7}"/>
    <dgm:cxn modelId="{ABD28931-A3C6-4454-81FA-C90E70D0407E}" srcId="{09EC722A-EFA7-45F0-BA4A-378A05307FB8}" destId="{24BE5B2C-E9BA-4160-A208-E305165717A7}" srcOrd="2" destOrd="0" parTransId="{839233C0-6278-4637-BB91-F15C2AA85171}" sibTransId="{06C31FDF-CBB1-4995-93A7-9B289718B35B}"/>
    <dgm:cxn modelId="{C4656847-453E-482E-BC46-F55E8C9E659C}" type="presOf" srcId="{09EC722A-EFA7-45F0-BA4A-378A05307FB8}" destId="{EA98782B-6A34-45A6-B9A5-F156A82D7A4C}" srcOrd="0" destOrd="0" presId="urn:microsoft.com/office/officeart/2018/5/layout/CenteredIconLabelDescriptionList"/>
    <dgm:cxn modelId="{9267C169-B8F2-44CE-A071-88BCE04093FF}" srcId="{09EC722A-EFA7-45F0-BA4A-378A05307FB8}" destId="{DFEC8E78-6A1F-455E-B5D0-22F62BD55C8F}" srcOrd="3" destOrd="0" parTransId="{FBBBC7A5-2B0F-4791-BA8E-B58EE1911FC4}" sibTransId="{2BB8B4AC-1E87-479F-B740-0F16E0D90B0B}"/>
    <dgm:cxn modelId="{D1039D8C-019F-4BB2-A0B8-78E9B0771534}" type="presOf" srcId="{7DC2A8A1-9608-47BD-AFD9-60C562E1C6CE}" destId="{DECDBD76-A25E-4A35-B498-07CC4FD3C782}" srcOrd="0" destOrd="0" presId="urn:microsoft.com/office/officeart/2018/5/layout/CenteredIconLabelDescriptionList"/>
    <dgm:cxn modelId="{4BC7859D-245D-48D3-834A-9AE3991C4367}" type="presOf" srcId="{43D303B2-FB09-4062-B027-10CB0DEECE36}" destId="{5B1650A7-4E33-4A2F-9A2D-1F7BAC1DBE47}" srcOrd="0" destOrd="0" presId="urn:microsoft.com/office/officeart/2018/5/layout/CenteredIconLabelDescriptionList"/>
    <dgm:cxn modelId="{E05368A1-BDC5-488B-8830-DA096614110B}" type="presOf" srcId="{DFEC8E78-6A1F-455E-B5D0-22F62BD55C8F}" destId="{1D86EB93-8D2D-4FB4-8580-6D21EF98AAB9}" srcOrd="0" destOrd="0" presId="urn:microsoft.com/office/officeart/2018/5/layout/CenteredIconLabelDescriptionList"/>
    <dgm:cxn modelId="{9E1F57EC-6B8A-4143-ADC7-4CCD04B2F1E4}" type="presOf" srcId="{8B493B75-9D48-43B4-BF87-9F1419907A2C}" destId="{929F364E-AAE4-4261-9367-07D7A88943CE}" srcOrd="0" destOrd="0" presId="urn:microsoft.com/office/officeart/2018/5/layout/CenteredIconLabelDescriptionList"/>
    <dgm:cxn modelId="{B1F7FFF3-6622-47B9-9F73-3BE24FB518FA}" srcId="{09EC722A-EFA7-45F0-BA4A-378A05307FB8}" destId="{7DC2A8A1-9608-47BD-AFD9-60C562E1C6CE}" srcOrd="1" destOrd="0" parTransId="{B8D18F06-EA7C-465D-87AD-6FC1C81ECB14}" sibTransId="{4E74B3B9-49CC-4BAD-BDA4-8AF0F31866CD}"/>
    <dgm:cxn modelId="{896724BE-D0E8-4399-BC71-87CB3753FB4E}" type="presParOf" srcId="{EA98782B-6A34-45A6-B9A5-F156A82D7A4C}" destId="{9B0B39A2-DA40-464C-9DCF-209CB50D9E70}" srcOrd="0" destOrd="0" presId="urn:microsoft.com/office/officeart/2018/5/layout/CenteredIconLabelDescriptionList"/>
    <dgm:cxn modelId="{F241D2DE-1FD8-4FDA-967C-3809EE5C7172}" type="presParOf" srcId="{9B0B39A2-DA40-464C-9DCF-209CB50D9E70}" destId="{C4EA5137-F23C-4BDF-9BCC-E761E8C65233}" srcOrd="0" destOrd="0" presId="urn:microsoft.com/office/officeart/2018/5/layout/CenteredIconLabelDescriptionList"/>
    <dgm:cxn modelId="{ACE4948D-047C-44C5-A4A8-1F1A6F2D5CFD}" type="presParOf" srcId="{9B0B39A2-DA40-464C-9DCF-209CB50D9E70}" destId="{E809C2DD-27CD-49BE-9F81-661077C7EE28}" srcOrd="1" destOrd="0" presId="urn:microsoft.com/office/officeart/2018/5/layout/CenteredIconLabelDescriptionList"/>
    <dgm:cxn modelId="{B5F59B0E-4A1C-42EE-AA9B-A43F87A8FD78}" type="presParOf" srcId="{9B0B39A2-DA40-464C-9DCF-209CB50D9E70}" destId="{5B1650A7-4E33-4A2F-9A2D-1F7BAC1DBE47}" srcOrd="2" destOrd="0" presId="urn:microsoft.com/office/officeart/2018/5/layout/CenteredIconLabelDescriptionList"/>
    <dgm:cxn modelId="{5AB37546-7C41-410A-96FE-54F7E1A5619B}" type="presParOf" srcId="{9B0B39A2-DA40-464C-9DCF-209CB50D9E70}" destId="{9215C9BA-3232-48CB-9E68-5253E81ABF4B}" srcOrd="3" destOrd="0" presId="urn:microsoft.com/office/officeart/2018/5/layout/CenteredIconLabelDescriptionList"/>
    <dgm:cxn modelId="{C4C2575B-9CC3-42A8-A375-A56A0B958395}" type="presParOf" srcId="{9B0B39A2-DA40-464C-9DCF-209CB50D9E70}" destId="{58665CBA-A9E5-49CA-AC89-97005253F15C}" srcOrd="4" destOrd="0" presId="urn:microsoft.com/office/officeart/2018/5/layout/CenteredIconLabelDescriptionList"/>
    <dgm:cxn modelId="{11FC9C3E-4B40-49D8-8326-2165671F0EC3}" type="presParOf" srcId="{EA98782B-6A34-45A6-B9A5-F156A82D7A4C}" destId="{B425BD18-54EE-4806-BD61-CF12C0C4CF41}" srcOrd="1" destOrd="0" presId="urn:microsoft.com/office/officeart/2018/5/layout/CenteredIconLabelDescriptionList"/>
    <dgm:cxn modelId="{8BA9EB59-EA21-4CA0-8AA9-D4389FDA74EA}" type="presParOf" srcId="{EA98782B-6A34-45A6-B9A5-F156A82D7A4C}" destId="{262BFD2D-272B-444F-9CE0-1620A1D7BDEB}" srcOrd="2" destOrd="0" presId="urn:microsoft.com/office/officeart/2018/5/layout/CenteredIconLabelDescriptionList"/>
    <dgm:cxn modelId="{411CBC3C-B7E0-4EF9-BC81-40A5D50EAE35}" type="presParOf" srcId="{262BFD2D-272B-444F-9CE0-1620A1D7BDEB}" destId="{CFFF43A0-0BE4-4358-ADA9-5AD0D978F074}" srcOrd="0" destOrd="0" presId="urn:microsoft.com/office/officeart/2018/5/layout/CenteredIconLabelDescriptionList"/>
    <dgm:cxn modelId="{0E2932BC-8B39-4BDD-906C-DDDC21B03FEB}" type="presParOf" srcId="{262BFD2D-272B-444F-9CE0-1620A1D7BDEB}" destId="{5DC7A56F-98BD-4272-983C-C6E290D92F42}" srcOrd="1" destOrd="0" presId="urn:microsoft.com/office/officeart/2018/5/layout/CenteredIconLabelDescriptionList"/>
    <dgm:cxn modelId="{2D3557D2-7588-417F-B2A1-B75F58FF4906}" type="presParOf" srcId="{262BFD2D-272B-444F-9CE0-1620A1D7BDEB}" destId="{DECDBD76-A25E-4A35-B498-07CC4FD3C782}" srcOrd="2" destOrd="0" presId="urn:microsoft.com/office/officeart/2018/5/layout/CenteredIconLabelDescriptionList"/>
    <dgm:cxn modelId="{66C4CD6F-FC8A-4C18-B2F7-1F732669C7BA}" type="presParOf" srcId="{262BFD2D-272B-444F-9CE0-1620A1D7BDEB}" destId="{12CE248D-2038-4CB0-9E34-62DD7F3BABC4}" srcOrd="3" destOrd="0" presId="urn:microsoft.com/office/officeart/2018/5/layout/CenteredIconLabelDescriptionList"/>
    <dgm:cxn modelId="{430E19B9-14CB-44A9-A99F-CE6E8001A3AE}" type="presParOf" srcId="{262BFD2D-272B-444F-9CE0-1620A1D7BDEB}" destId="{55C3C984-5A80-45A4-8007-8BE3831093B3}" srcOrd="4" destOrd="0" presId="urn:microsoft.com/office/officeart/2018/5/layout/CenteredIconLabelDescriptionList"/>
    <dgm:cxn modelId="{A6C917D3-D46D-4A87-A1C9-013B66A2F8F6}" type="presParOf" srcId="{EA98782B-6A34-45A6-B9A5-F156A82D7A4C}" destId="{01F5AA84-3E27-4323-8420-87F6883DE5E8}" srcOrd="3" destOrd="0" presId="urn:microsoft.com/office/officeart/2018/5/layout/CenteredIconLabelDescriptionList"/>
    <dgm:cxn modelId="{2FB541A9-F8E9-412B-B4C4-417795DEEADE}" type="presParOf" srcId="{EA98782B-6A34-45A6-B9A5-F156A82D7A4C}" destId="{5FE3E780-A7AB-4905-8E3A-7E6C2075B224}" srcOrd="4" destOrd="0" presId="urn:microsoft.com/office/officeart/2018/5/layout/CenteredIconLabelDescriptionList"/>
    <dgm:cxn modelId="{A55C9537-0982-4B5D-9896-0ED06DBF466A}" type="presParOf" srcId="{5FE3E780-A7AB-4905-8E3A-7E6C2075B224}" destId="{3DD76AC1-44CB-48E8-826A-FE15CEC01BAE}" srcOrd="0" destOrd="0" presId="urn:microsoft.com/office/officeart/2018/5/layout/CenteredIconLabelDescriptionList"/>
    <dgm:cxn modelId="{AC4C79EA-44DD-4EF8-83EF-CAF3DA30419A}" type="presParOf" srcId="{5FE3E780-A7AB-4905-8E3A-7E6C2075B224}" destId="{C0B1DBEE-F8A2-459D-B5FA-07BFEE67D5B3}" srcOrd="1" destOrd="0" presId="urn:microsoft.com/office/officeart/2018/5/layout/CenteredIconLabelDescriptionList"/>
    <dgm:cxn modelId="{C9F14287-CD88-4B97-8DB6-081A6C30A258}" type="presParOf" srcId="{5FE3E780-A7AB-4905-8E3A-7E6C2075B224}" destId="{0D866E6A-4098-415F-8613-06AF3A5C7542}" srcOrd="2" destOrd="0" presId="urn:microsoft.com/office/officeart/2018/5/layout/CenteredIconLabelDescriptionList"/>
    <dgm:cxn modelId="{0652ED3A-14E4-4545-A2AD-5933F5502F64}" type="presParOf" srcId="{5FE3E780-A7AB-4905-8E3A-7E6C2075B224}" destId="{9494A993-FD8F-4571-9FE0-E2669457CEC5}" srcOrd="3" destOrd="0" presId="urn:microsoft.com/office/officeart/2018/5/layout/CenteredIconLabelDescriptionList"/>
    <dgm:cxn modelId="{B9E6F595-C983-4AC1-A9E6-15DF0D88867D}" type="presParOf" srcId="{5FE3E780-A7AB-4905-8E3A-7E6C2075B224}" destId="{5BC126D8-1CA5-4F3B-A5DF-B4A562A14CAA}" srcOrd="4" destOrd="0" presId="urn:microsoft.com/office/officeart/2018/5/layout/CenteredIconLabelDescriptionList"/>
    <dgm:cxn modelId="{E43603D2-146A-4215-8E14-546224832478}" type="presParOf" srcId="{EA98782B-6A34-45A6-B9A5-F156A82D7A4C}" destId="{A39555C1-49B9-4329-B0EE-B562EC97AAE3}" srcOrd="5" destOrd="0" presId="urn:microsoft.com/office/officeart/2018/5/layout/CenteredIconLabelDescriptionList"/>
    <dgm:cxn modelId="{44BF444D-7B41-46D5-8DA6-7DC75C29FB9E}" type="presParOf" srcId="{EA98782B-6A34-45A6-B9A5-F156A82D7A4C}" destId="{451045EF-9B8C-4B76-B393-AD0314124C65}" srcOrd="6" destOrd="0" presId="urn:microsoft.com/office/officeart/2018/5/layout/CenteredIconLabelDescriptionList"/>
    <dgm:cxn modelId="{55011F3A-5607-494C-A1F6-1E6E5547FBD2}" type="presParOf" srcId="{451045EF-9B8C-4B76-B393-AD0314124C65}" destId="{6C86DA7B-F4EE-40CD-99CE-DE83146E121F}" srcOrd="0" destOrd="0" presId="urn:microsoft.com/office/officeart/2018/5/layout/CenteredIconLabelDescriptionList"/>
    <dgm:cxn modelId="{3FE1AD0E-8449-46B9-8CDE-F01644116F93}" type="presParOf" srcId="{451045EF-9B8C-4B76-B393-AD0314124C65}" destId="{4EF16B7B-E034-44B1-8CF8-4E4DA1C8792C}" srcOrd="1" destOrd="0" presId="urn:microsoft.com/office/officeart/2018/5/layout/CenteredIconLabelDescriptionList"/>
    <dgm:cxn modelId="{BCA10F18-72E2-46C0-81EC-369E7E65F3BE}" type="presParOf" srcId="{451045EF-9B8C-4B76-B393-AD0314124C65}" destId="{1D86EB93-8D2D-4FB4-8580-6D21EF98AAB9}" srcOrd="2" destOrd="0" presId="urn:microsoft.com/office/officeart/2018/5/layout/CenteredIconLabelDescriptionList"/>
    <dgm:cxn modelId="{5C61B366-4F26-4097-AC1B-00CE2A39D9DE}" type="presParOf" srcId="{451045EF-9B8C-4B76-B393-AD0314124C65}" destId="{E6FE0B9C-2852-41F2-A178-4D15B9604E01}" srcOrd="3" destOrd="0" presId="urn:microsoft.com/office/officeart/2018/5/layout/CenteredIconLabelDescriptionList"/>
    <dgm:cxn modelId="{628ECF38-DB46-42F3-98D8-B14B88A06796}" type="presParOf" srcId="{451045EF-9B8C-4B76-B393-AD0314124C65}" destId="{E077C41A-4E59-4218-87F4-BCC0849DA28E}" srcOrd="4" destOrd="0" presId="urn:microsoft.com/office/officeart/2018/5/layout/CenteredIconLabelDescriptionList"/>
    <dgm:cxn modelId="{E0446F24-5D8F-42C2-BF2B-2AED4FE32E01}" type="presParOf" srcId="{EA98782B-6A34-45A6-B9A5-F156A82D7A4C}" destId="{E73B79A7-429D-427E-BE9B-AAA00AD312F2}" srcOrd="7" destOrd="0" presId="urn:microsoft.com/office/officeart/2018/5/layout/CenteredIconLabelDescriptionList"/>
    <dgm:cxn modelId="{F2433167-1D54-44AB-BABB-6847284C068B}" type="presParOf" srcId="{EA98782B-6A34-45A6-B9A5-F156A82D7A4C}" destId="{49D9BC91-DF5E-45C2-8FB9-C1BA50067E5C}" srcOrd="8" destOrd="0" presId="urn:microsoft.com/office/officeart/2018/5/layout/CenteredIconLabelDescriptionList"/>
    <dgm:cxn modelId="{D5678A41-3A01-48DA-82C0-40A7E0772ABE}" type="presParOf" srcId="{49D9BC91-DF5E-45C2-8FB9-C1BA50067E5C}" destId="{FF657F1A-386E-4588-A5AC-3D86061F71D6}" srcOrd="0" destOrd="0" presId="urn:microsoft.com/office/officeart/2018/5/layout/CenteredIconLabelDescriptionList"/>
    <dgm:cxn modelId="{D7164AA8-90FB-4625-9386-E05DEDB2C887}" type="presParOf" srcId="{49D9BC91-DF5E-45C2-8FB9-C1BA50067E5C}" destId="{0FA671D8-41BF-4EB8-B8B1-A365F7EE6244}" srcOrd="1" destOrd="0" presId="urn:microsoft.com/office/officeart/2018/5/layout/CenteredIconLabelDescriptionList"/>
    <dgm:cxn modelId="{84B00CD0-101A-4B72-BE97-B0A82C0948B8}" type="presParOf" srcId="{49D9BC91-DF5E-45C2-8FB9-C1BA50067E5C}" destId="{929F364E-AAE4-4261-9367-07D7A88943CE}" srcOrd="2" destOrd="0" presId="urn:microsoft.com/office/officeart/2018/5/layout/CenteredIconLabelDescriptionList"/>
    <dgm:cxn modelId="{D8F134E1-20FF-4F38-8F90-608EAEC2AA09}" type="presParOf" srcId="{49D9BC91-DF5E-45C2-8FB9-C1BA50067E5C}" destId="{565EBEA2-7929-4519-BDCC-0E912C85FAB5}" srcOrd="3" destOrd="0" presId="urn:microsoft.com/office/officeart/2018/5/layout/CenteredIconLabelDescriptionList"/>
    <dgm:cxn modelId="{A961A116-327A-4235-A913-524E0CAA1AF8}" type="presParOf" srcId="{49D9BC91-DF5E-45C2-8FB9-C1BA50067E5C}" destId="{586D6335-0D30-45A5-9B77-87D0EE8A83A0}" srcOrd="4" destOrd="0" presId="urn:microsoft.com/office/officeart/2018/5/layout/CenteredIconLabelDescrip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EA5137-F23C-4BDF-9BCC-E761E8C65233}">
      <dsp:nvSpPr>
        <dsp:cNvPr id="0" name=""/>
        <dsp:cNvSpPr/>
      </dsp:nvSpPr>
      <dsp:spPr>
        <a:xfrm>
          <a:off x="580868" y="0"/>
          <a:ext cx="616600" cy="50676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B1650A7-4E33-4A2F-9A2D-1F7BAC1DBE47}">
      <dsp:nvSpPr>
        <dsp:cNvPr id="0" name=""/>
        <dsp:cNvSpPr/>
      </dsp:nvSpPr>
      <dsp:spPr>
        <a:xfrm>
          <a:off x="8311" y="640566"/>
          <a:ext cx="1761715" cy="27460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defRPr b="1"/>
          </a:pPr>
          <a:r>
            <a:rPr lang="en-US" sz="1400" kern="1200" dirty="0"/>
            <a:t>DE-ESCALATE</a:t>
          </a:r>
          <a:br>
            <a:rPr lang="en-US" sz="1400" kern="1200" dirty="0"/>
          </a:br>
          <a:endParaRPr lang="en-US" sz="1400" kern="1200" dirty="0"/>
        </a:p>
        <a:p>
          <a:pPr marL="0" lvl="0" indent="0" algn="ctr" defTabSz="622300">
            <a:lnSpc>
              <a:spcPct val="100000"/>
            </a:lnSpc>
            <a:spcBef>
              <a:spcPct val="0"/>
            </a:spcBef>
            <a:spcAft>
              <a:spcPct val="35000"/>
            </a:spcAft>
            <a:buNone/>
            <a:defRPr b="1"/>
          </a:pPr>
          <a:r>
            <a:rPr lang="en-US" sz="1400" b="0" kern="1200" dirty="0"/>
            <a:t>Following LARA action steps, calmly ask student(s) to return the conversation to a respectful and constructive dialogue, or redirect the conversation using questions and affirmation statements.</a:t>
          </a:r>
          <a:br>
            <a:rPr lang="en-US" sz="1400" kern="1200" dirty="0"/>
          </a:br>
          <a:endParaRPr lang="en-US" sz="1400" kern="1200" dirty="0"/>
        </a:p>
      </dsp:txBody>
      <dsp:txXfrm>
        <a:off x="8311" y="640566"/>
        <a:ext cx="1761715" cy="2746072"/>
      </dsp:txXfrm>
    </dsp:sp>
    <dsp:sp modelId="{58665CBA-A9E5-49CA-AC89-97005253F15C}">
      <dsp:nvSpPr>
        <dsp:cNvPr id="0" name=""/>
        <dsp:cNvSpPr/>
      </dsp:nvSpPr>
      <dsp:spPr>
        <a:xfrm>
          <a:off x="8311" y="3448872"/>
          <a:ext cx="1761715" cy="337207"/>
        </a:xfrm>
        <a:prstGeom prst="rect">
          <a:avLst/>
        </a:prstGeom>
        <a:noFill/>
        <a:ln>
          <a:noFill/>
        </a:ln>
        <a:effectLst/>
      </dsp:spPr>
      <dsp:style>
        <a:lnRef idx="0">
          <a:scrgbClr r="0" g="0" b="0"/>
        </a:lnRef>
        <a:fillRef idx="0">
          <a:scrgbClr r="0" g="0" b="0"/>
        </a:fillRef>
        <a:effectRef idx="0">
          <a:scrgbClr r="0" g="0" b="0"/>
        </a:effectRef>
        <a:fontRef idx="minor"/>
      </dsp:style>
    </dsp:sp>
    <dsp:sp modelId="{CFFF43A0-0BE4-4358-ADA9-5AD0D978F074}">
      <dsp:nvSpPr>
        <dsp:cNvPr id="0" name=""/>
        <dsp:cNvSpPr/>
      </dsp:nvSpPr>
      <dsp:spPr>
        <a:xfrm>
          <a:off x="2650884" y="0"/>
          <a:ext cx="616600" cy="506765"/>
        </a:xfrm>
        <a:prstGeom prst="rect">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ECDBD76-A25E-4A35-B498-07CC4FD3C782}">
      <dsp:nvSpPr>
        <dsp:cNvPr id="0" name=""/>
        <dsp:cNvSpPr/>
      </dsp:nvSpPr>
      <dsp:spPr>
        <a:xfrm>
          <a:off x="2078326" y="640566"/>
          <a:ext cx="1761715" cy="27460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defRPr b="1"/>
          </a:pPr>
          <a:r>
            <a:rPr lang="en-US" sz="1400" kern="1200" dirty="0"/>
            <a:t>TIME OUT</a:t>
          </a:r>
        </a:p>
        <a:p>
          <a:pPr marL="0" lvl="0" indent="0" algn="ctr" defTabSz="622300">
            <a:lnSpc>
              <a:spcPct val="100000"/>
            </a:lnSpc>
            <a:spcBef>
              <a:spcPct val="0"/>
            </a:spcBef>
            <a:spcAft>
              <a:spcPct val="35000"/>
            </a:spcAft>
            <a:buNone/>
            <a:defRPr b="1"/>
          </a:pPr>
          <a:endParaRPr lang="en-US" sz="1400" kern="1200" dirty="0"/>
        </a:p>
        <a:p>
          <a:pPr marL="0" lvl="0" indent="0" algn="ctr" defTabSz="622300">
            <a:lnSpc>
              <a:spcPct val="100000"/>
            </a:lnSpc>
            <a:spcBef>
              <a:spcPct val="0"/>
            </a:spcBef>
            <a:spcAft>
              <a:spcPct val="35000"/>
            </a:spcAft>
            <a:buNone/>
            <a:defRPr b="1"/>
          </a:pPr>
          <a:r>
            <a:rPr lang="en-US" sz="1400" b="0" kern="1200" dirty="0"/>
            <a:t>Following de-escalation attempts, simply inform the student(s) you are taking a “time out” on the conversation and returning to ____.</a:t>
          </a:r>
        </a:p>
      </dsp:txBody>
      <dsp:txXfrm>
        <a:off x="2078326" y="640566"/>
        <a:ext cx="1761715" cy="2746072"/>
      </dsp:txXfrm>
    </dsp:sp>
    <dsp:sp modelId="{55C3C984-5A80-45A4-8007-8BE3831093B3}">
      <dsp:nvSpPr>
        <dsp:cNvPr id="0" name=""/>
        <dsp:cNvSpPr/>
      </dsp:nvSpPr>
      <dsp:spPr>
        <a:xfrm>
          <a:off x="2078326" y="3448872"/>
          <a:ext cx="1761715" cy="337207"/>
        </a:xfrm>
        <a:prstGeom prst="rect">
          <a:avLst/>
        </a:prstGeom>
        <a:noFill/>
        <a:ln>
          <a:noFill/>
        </a:ln>
        <a:effectLst/>
      </dsp:spPr>
      <dsp:style>
        <a:lnRef idx="0">
          <a:scrgbClr r="0" g="0" b="0"/>
        </a:lnRef>
        <a:fillRef idx="0">
          <a:scrgbClr r="0" g="0" b="0"/>
        </a:fillRef>
        <a:effectRef idx="0">
          <a:scrgbClr r="0" g="0" b="0"/>
        </a:effectRef>
        <a:fontRef idx="minor"/>
      </dsp:style>
    </dsp:sp>
    <dsp:sp modelId="{3DD76AC1-44CB-48E8-826A-FE15CEC01BAE}">
      <dsp:nvSpPr>
        <dsp:cNvPr id="0" name=""/>
        <dsp:cNvSpPr/>
      </dsp:nvSpPr>
      <dsp:spPr>
        <a:xfrm>
          <a:off x="4720899" y="0"/>
          <a:ext cx="616600" cy="506765"/>
        </a:xfrm>
        <a:prstGeom prst="rect">
          <a:avLst/>
        </a:prstGeom>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D866E6A-4098-415F-8613-06AF3A5C7542}">
      <dsp:nvSpPr>
        <dsp:cNvPr id="0" name=""/>
        <dsp:cNvSpPr/>
      </dsp:nvSpPr>
      <dsp:spPr>
        <a:xfrm>
          <a:off x="4148342" y="640566"/>
          <a:ext cx="1761715" cy="27460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defRPr b="1"/>
          </a:pPr>
          <a:r>
            <a:rPr lang="en-US" sz="1400" kern="1200" dirty="0"/>
            <a:t>WARNING</a:t>
          </a:r>
        </a:p>
        <a:p>
          <a:pPr marL="0" lvl="0" indent="0" algn="ctr" defTabSz="622300">
            <a:lnSpc>
              <a:spcPct val="100000"/>
            </a:lnSpc>
            <a:spcBef>
              <a:spcPct val="0"/>
            </a:spcBef>
            <a:spcAft>
              <a:spcPct val="35000"/>
            </a:spcAft>
            <a:buNone/>
            <a:defRPr b="1"/>
          </a:pPr>
          <a:endParaRPr lang="en-US" sz="1400" kern="1200" dirty="0"/>
        </a:p>
        <a:p>
          <a:pPr marL="0" lvl="0" indent="0" algn="ctr" defTabSz="622300">
            <a:lnSpc>
              <a:spcPct val="100000"/>
            </a:lnSpc>
            <a:spcBef>
              <a:spcPct val="0"/>
            </a:spcBef>
            <a:spcAft>
              <a:spcPct val="35000"/>
            </a:spcAft>
            <a:buNone/>
          </a:pPr>
          <a:r>
            <a:rPr lang="en-US" sz="1400" b="0" kern="1200" dirty="0"/>
            <a:t>Following a “time out,” inform student(s) their disruption to class and non-compliance with the instructor’s direction could result in a Student Code violation.</a:t>
          </a:r>
          <a:endParaRPr lang="en-US" sz="1400" kern="1200" dirty="0"/>
        </a:p>
      </dsp:txBody>
      <dsp:txXfrm>
        <a:off x="4148342" y="640566"/>
        <a:ext cx="1761715" cy="2746072"/>
      </dsp:txXfrm>
    </dsp:sp>
    <dsp:sp modelId="{5BC126D8-1CA5-4F3B-A5DF-B4A562A14CAA}">
      <dsp:nvSpPr>
        <dsp:cNvPr id="0" name=""/>
        <dsp:cNvSpPr/>
      </dsp:nvSpPr>
      <dsp:spPr>
        <a:xfrm>
          <a:off x="4148342" y="3448872"/>
          <a:ext cx="1761715" cy="337207"/>
        </a:xfrm>
        <a:prstGeom prst="rect">
          <a:avLst/>
        </a:prstGeom>
        <a:noFill/>
        <a:ln>
          <a:noFill/>
        </a:ln>
        <a:effectLst/>
      </dsp:spPr>
      <dsp:style>
        <a:lnRef idx="0">
          <a:scrgbClr r="0" g="0" b="0"/>
        </a:lnRef>
        <a:fillRef idx="0">
          <a:scrgbClr r="0" g="0" b="0"/>
        </a:fillRef>
        <a:effectRef idx="0">
          <a:scrgbClr r="0" g="0" b="0"/>
        </a:effectRef>
        <a:fontRef idx="minor"/>
      </dsp:style>
    </dsp:sp>
    <dsp:sp modelId="{6C86DA7B-F4EE-40CD-99CE-DE83146E121F}">
      <dsp:nvSpPr>
        <dsp:cNvPr id="0" name=""/>
        <dsp:cNvSpPr/>
      </dsp:nvSpPr>
      <dsp:spPr>
        <a:xfrm>
          <a:off x="6790915" y="0"/>
          <a:ext cx="616600" cy="506765"/>
        </a:xfrm>
        <a:prstGeom prst="rect">
          <a:avLst/>
        </a:prstGeom>
        <a:blipFill>
          <a:blip xmlns:r="http://schemas.openxmlformats.org/officeDocument/2006/relationships" r:embed="rId7">
            <a:extLst>
              <a:ext uri="{96DAC541-7B7A-43D3-8B79-37D633B846F1}">
                <asvg:svgBlip xmlns:asvg="http://schemas.microsoft.com/office/drawing/2016/SVG/main" r:embed="rId8"/>
              </a:ext>
            </a:extLst>
          </a:blip>
          <a:srcRect/>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D86EB93-8D2D-4FB4-8580-6D21EF98AAB9}">
      <dsp:nvSpPr>
        <dsp:cNvPr id="0" name=""/>
        <dsp:cNvSpPr/>
      </dsp:nvSpPr>
      <dsp:spPr>
        <a:xfrm>
          <a:off x="6218357" y="640566"/>
          <a:ext cx="1761715" cy="27460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defRPr b="1"/>
          </a:pPr>
          <a:r>
            <a:rPr lang="en-US" sz="1400" kern="1200" dirty="0"/>
            <a:t>STUDENT CONDUCT</a:t>
          </a:r>
        </a:p>
        <a:p>
          <a:pPr marL="0" lvl="0" indent="0" algn="ctr" defTabSz="622300">
            <a:lnSpc>
              <a:spcPct val="100000"/>
            </a:lnSpc>
            <a:spcBef>
              <a:spcPct val="0"/>
            </a:spcBef>
            <a:spcAft>
              <a:spcPct val="35000"/>
            </a:spcAft>
            <a:buNone/>
            <a:defRPr b="1"/>
          </a:pPr>
          <a:endParaRPr lang="en-US" sz="1400" kern="1200" dirty="0"/>
        </a:p>
        <a:p>
          <a:pPr marL="0" lvl="0" indent="0" algn="ctr" defTabSz="622300">
            <a:lnSpc>
              <a:spcPct val="100000"/>
            </a:lnSpc>
            <a:spcBef>
              <a:spcPct val="0"/>
            </a:spcBef>
            <a:spcAft>
              <a:spcPct val="35000"/>
            </a:spcAft>
            <a:buNone/>
          </a:pPr>
          <a:r>
            <a:rPr lang="en-US" sz="1400" b="0" kern="1200" dirty="0"/>
            <a:t>Following the warning, record the student(s)’s information to provide to Student Conduct and dismiss the student(s) from the class.</a:t>
          </a:r>
          <a:endParaRPr lang="en-US" sz="1400" kern="1200" dirty="0"/>
        </a:p>
      </dsp:txBody>
      <dsp:txXfrm>
        <a:off x="6218357" y="640566"/>
        <a:ext cx="1761715" cy="2746072"/>
      </dsp:txXfrm>
    </dsp:sp>
    <dsp:sp modelId="{E077C41A-4E59-4218-87F4-BCC0849DA28E}">
      <dsp:nvSpPr>
        <dsp:cNvPr id="0" name=""/>
        <dsp:cNvSpPr/>
      </dsp:nvSpPr>
      <dsp:spPr>
        <a:xfrm>
          <a:off x="6218357" y="3448872"/>
          <a:ext cx="1761715" cy="337207"/>
        </a:xfrm>
        <a:prstGeom prst="rect">
          <a:avLst/>
        </a:prstGeom>
        <a:noFill/>
        <a:ln>
          <a:noFill/>
        </a:ln>
        <a:effectLst/>
      </dsp:spPr>
      <dsp:style>
        <a:lnRef idx="0">
          <a:scrgbClr r="0" g="0" b="0"/>
        </a:lnRef>
        <a:fillRef idx="0">
          <a:scrgbClr r="0" g="0" b="0"/>
        </a:fillRef>
        <a:effectRef idx="0">
          <a:scrgbClr r="0" g="0" b="0"/>
        </a:effectRef>
        <a:fontRef idx="minor"/>
      </dsp:style>
    </dsp:sp>
    <dsp:sp modelId="{FF657F1A-386E-4588-A5AC-3D86061F71D6}">
      <dsp:nvSpPr>
        <dsp:cNvPr id="0" name=""/>
        <dsp:cNvSpPr/>
      </dsp:nvSpPr>
      <dsp:spPr>
        <a:xfrm>
          <a:off x="8860930" y="0"/>
          <a:ext cx="616600" cy="506765"/>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29F364E-AAE4-4261-9367-07D7A88943CE}">
      <dsp:nvSpPr>
        <dsp:cNvPr id="0" name=""/>
        <dsp:cNvSpPr/>
      </dsp:nvSpPr>
      <dsp:spPr>
        <a:xfrm>
          <a:off x="8288373" y="640566"/>
          <a:ext cx="1761715" cy="27460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defRPr b="1"/>
          </a:pPr>
          <a:r>
            <a:rPr lang="en-US" sz="1400" kern="1200" dirty="0"/>
            <a:t>OUPD</a:t>
          </a:r>
        </a:p>
        <a:p>
          <a:pPr marL="0" lvl="0" indent="0" algn="ctr" defTabSz="622300">
            <a:lnSpc>
              <a:spcPct val="100000"/>
            </a:lnSpc>
            <a:spcBef>
              <a:spcPct val="0"/>
            </a:spcBef>
            <a:spcAft>
              <a:spcPct val="35000"/>
            </a:spcAft>
            <a:buNone/>
            <a:defRPr b="1"/>
          </a:pPr>
          <a:endParaRPr lang="en-US" sz="1400" kern="1200" dirty="0"/>
        </a:p>
        <a:p>
          <a:pPr marL="0" lvl="0" indent="0" algn="ctr" defTabSz="622300">
            <a:lnSpc>
              <a:spcPct val="100000"/>
            </a:lnSpc>
            <a:spcBef>
              <a:spcPct val="0"/>
            </a:spcBef>
            <a:spcAft>
              <a:spcPct val="35000"/>
            </a:spcAft>
            <a:buNone/>
          </a:pPr>
          <a:r>
            <a:rPr lang="en-US" sz="1400" b="0" kern="1200" dirty="0"/>
            <a:t>If the student(s) refuses to leave and does not settle down, dismiss the rest of the class or call OUPD at 911.</a:t>
          </a:r>
          <a:endParaRPr lang="en-US" sz="1400" kern="1200" dirty="0"/>
        </a:p>
      </dsp:txBody>
      <dsp:txXfrm>
        <a:off x="8288373" y="640566"/>
        <a:ext cx="1761715" cy="2746072"/>
      </dsp:txXfrm>
    </dsp:sp>
    <dsp:sp modelId="{586D6335-0D30-45A5-9B77-87D0EE8A83A0}">
      <dsp:nvSpPr>
        <dsp:cNvPr id="0" name=""/>
        <dsp:cNvSpPr/>
      </dsp:nvSpPr>
      <dsp:spPr>
        <a:xfrm>
          <a:off x="8288373" y="3448872"/>
          <a:ext cx="1761715" cy="337207"/>
        </a:xfrm>
        <a:prstGeom prst="rect">
          <a:avLst/>
        </a:prstGeom>
        <a:noFill/>
        <a:ln>
          <a:noFill/>
        </a:ln>
        <a:effectLst/>
      </dsp:spPr>
      <dsp:style>
        <a:lnRef idx="0">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18/5/layout/CenteredIconLabelDescriptionList">
  <dgm:title val="Centered 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ctrX" for="ch" forName="iconRect" refType="w" fact="0.5"/>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10/30/20</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882872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D5506EE-1026-4F35-9ACC-BD05BE0F9B36}"/>
              </a:ext>
            </a:extLst>
          </p:cNvPr>
          <p:cNvSpPr>
            <a:spLocks noGrp="1"/>
          </p:cNvSpPr>
          <p:nvPr>
            <p:ph type="dt" sz="half" idx="10"/>
          </p:nvPr>
        </p:nvSpPr>
        <p:spPr/>
        <p:txBody>
          <a:bodyPr/>
          <a:lstStyle/>
          <a:p>
            <a:fld id="{B612A279-0833-481D-8C56-F67FD0AC6C50}" type="datetime1">
              <a:rPr lang="en-US" smtClean="0"/>
              <a:t>10/30/20</a:t>
            </a:fld>
            <a:endParaRPr lang="en-US" dirty="0"/>
          </a:p>
        </p:txBody>
      </p:sp>
      <p:sp>
        <p:nvSpPr>
          <p:cNvPr id="8" name="Footer Placeholder 7">
            <a:extLst>
              <a:ext uri="{FF2B5EF4-FFF2-40B4-BE49-F238E27FC236}">
                <a16:creationId xmlns:a16="http://schemas.microsoft.com/office/drawing/2014/main" id="{B7696E5F-8D95-4450-AE52-5438E6EDE2B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99B2253-74CC-409E-BEB0-F8EFCFCB562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0790696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AF33D6B0-F070-45C4-A472-19F432BE3932}"/>
              </a:ext>
            </a:extLst>
          </p:cNvPr>
          <p:cNvSpPr>
            <a:spLocks noGrp="1"/>
          </p:cNvSpPr>
          <p:nvPr>
            <p:ph type="dt" sz="half" idx="10"/>
          </p:nvPr>
        </p:nvSpPr>
        <p:spPr/>
        <p:txBody>
          <a:bodyPr/>
          <a:lstStyle/>
          <a:p>
            <a:fld id="{6587DA83-5663-4C9C-B9AA-0B40A3DAFF81}" type="datetime1">
              <a:rPr lang="en-US" smtClean="0"/>
              <a:t>10/30/20</a:t>
            </a:fld>
            <a:endParaRPr lang="en-US" dirty="0"/>
          </a:p>
        </p:txBody>
      </p:sp>
      <p:sp>
        <p:nvSpPr>
          <p:cNvPr id="8" name="Footer Placeholder 7">
            <a:extLst>
              <a:ext uri="{FF2B5EF4-FFF2-40B4-BE49-F238E27FC236}">
                <a16:creationId xmlns:a16="http://schemas.microsoft.com/office/drawing/2014/main" id="{9975399F-DAB2-410D-967F-ED17E6F796E7}"/>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F762A46F-6BE5-4D12-9412-5CA7672EA8EC}"/>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284094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10/30/20</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534577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10/30/20</a:t>
            </a:fld>
            <a:endParaRPr lang="en-US" dirty="0"/>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7193627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10/30/20</a:t>
            </a:fld>
            <a:endParaRPr lang="en-US" dirty="0"/>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8798280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10/30/20</a:t>
            </a:fld>
            <a:endParaRPr lang="en-US"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41164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10/30/20</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59894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10/30/20</a:t>
            </a:fld>
            <a:endParaRPr lang="en-US"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689441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t>10/30/20</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527993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10/30/20</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844793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800">
                <a:solidFill>
                  <a:srgbClr val="FFFFFF"/>
                </a:solidFill>
              </a:defRPr>
            </a:lvl1pPr>
          </a:lstStyle>
          <a:p>
            <a:fld id="{62D6E202-B606-4609-B914-27C9371A1F6D}" type="datetime1">
              <a:rPr lang="en-US" smtClean="0"/>
              <a:t>10/30/20</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8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800">
                <a:solidFill>
                  <a:srgbClr val="FFFFFF"/>
                </a:solidFill>
              </a:defRPr>
            </a:lvl1pPr>
          </a:lstStyle>
          <a:p>
            <a:fld id="{3A98EE3D-8CD1-4C3F-BD1C-C98C9596463C}" type="slidenum">
              <a:rPr lang="en-US" smtClean="0"/>
              <a:t>‹#›</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0920707"/>
      </p:ext>
    </p:extLst>
  </p:cSld>
  <p:clrMap bg1="lt1" tx1="dk1" bg2="lt2" tx2="dk2" accent1="accent1" accent2="accent2" accent3="accent3" accent4="accent4" accent5="accent5" accent6="accent6" hlink="hlink" folHlink="folHlink"/>
  <p:sldLayoutIdLst>
    <p:sldLayoutId id="2147483791" r:id="rId1"/>
    <p:sldLayoutId id="2147483792" r:id="rId2"/>
    <p:sldLayoutId id="2147483793" r:id="rId3"/>
    <p:sldLayoutId id="2147483794" r:id="rId4"/>
    <p:sldLayoutId id="2147483795" r:id="rId5"/>
    <p:sldLayoutId id="2147483801" r:id="rId6"/>
    <p:sldLayoutId id="2147483796" r:id="rId7"/>
    <p:sldLayoutId id="2147483797" r:id="rId8"/>
    <p:sldLayoutId id="2147483798" r:id="rId9"/>
    <p:sldLayoutId id="2147483800" r:id="rId10"/>
    <p:sldLayoutId id="2147483799" r:id="rId11"/>
  </p:sldLayoutIdLst>
  <p:hf sldNum="0" hdr="0" ftr="0" dt="0"/>
  <p:txStyles>
    <p:titleStyle>
      <a:lvl1pPr algn="l" defTabSz="914400" rtl="0" eaLnBrk="1" latinLnBrk="0" hangingPunct="1">
        <a:lnSpc>
          <a:spcPct val="90000"/>
        </a:lnSpc>
        <a:spcBef>
          <a:spcPct val="0"/>
        </a:spcBef>
        <a:buNone/>
        <a:defRPr sz="42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20000"/>
        </a:lnSpc>
        <a:spcBef>
          <a:spcPts val="1200"/>
        </a:spcBef>
        <a:spcAft>
          <a:spcPts val="200"/>
        </a:spcAft>
        <a:buClr>
          <a:schemeClr val="accent1"/>
        </a:buClr>
        <a:buSzPct val="100000"/>
        <a:buFont typeface="Calibri" panose="020F0502020204030204" pitchFamily="34" charset="0"/>
        <a:buChar char=" "/>
        <a:defRPr sz="18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20000"/>
        </a:lnSpc>
        <a:spcBef>
          <a:spcPts val="200"/>
        </a:spcBef>
        <a:spcAft>
          <a:spcPts val="400"/>
        </a:spcAft>
        <a:buClrTx/>
        <a:buFont typeface="Calibri" pitchFamily="34" charset="0"/>
        <a:buChar char="◦"/>
        <a:defRPr sz="16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20000"/>
        </a:lnSpc>
        <a:spcBef>
          <a:spcPts val="200"/>
        </a:spcBef>
        <a:spcAft>
          <a:spcPts val="400"/>
        </a:spcAft>
        <a:buClrTx/>
        <a:buFont typeface="Calibri" pitchFamily="34" charset="0"/>
        <a:buChar char="◦"/>
        <a:defRPr sz="12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20000"/>
        </a:lnSpc>
        <a:spcBef>
          <a:spcPts val="200"/>
        </a:spcBef>
        <a:spcAft>
          <a:spcPts val="400"/>
        </a:spcAft>
        <a:buClrTx/>
        <a:buFont typeface="Calibri" pitchFamily="34" charset="0"/>
        <a:buChar char="◦"/>
        <a:defRPr sz="12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20000"/>
        </a:lnSpc>
        <a:spcBef>
          <a:spcPts val="200"/>
        </a:spcBef>
        <a:spcAft>
          <a:spcPts val="400"/>
        </a:spcAft>
        <a:buClrTx/>
        <a:buFont typeface="Calibri" pitchFamily="34" charset="0"/>
        <a:buChar char="◦"/>
        <a:defRPr sz="12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hyperlink" Target="https://oscr.umich.edu/article/tips-and-tools-constructive-conflict-resolution" TargetMode="Externa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mailto:studentconduct@ou.edu" TargetMode="External"/><Relationship Id="rId1" Type="http://schemas.openxmlformats.org/officeDocument/2006/relationships/slideLayout" Target="../slideLayouts/slideLayout2.xml"/><Relationship Id="rId4" Type="http://schemas.openxmlformats.org/officeDocument/2006/relationships/image" Target="../media/image13.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descr="A dining room table in front of a building&#10;&#10;Description automatically generated">
            <a:extLst>
              <a:ext uri="{FF2B5EF4-FFF2-40B4-BE49-F238E27FC236}">
                <a16:creationId xmlns:a16="http://schemas.microsoft.com/office/drawing/2014/main" id="{666D3B82-73C7-2B4D-8872-670B3A64C2DF}"/>
              </a:ext>
            </a:extLst>
          </p:cNvPr>
          <p:cNvPicPr>
            <a:picLocks noChangeAspect="1"/>
          </p:cNvPicPr>
          <p:nvPr/>
        </p:nvPicPr>
        <p:blipFill rotWithShape="1">
          <a:blip r:embed="rId2"/>
          <a:srcRect l="8088" r="18358" b="-1"/>
          <a:stretch/>
        </p:blipFill>
        <p:spPr>
          <a:xfrm>
            <a:off x="16" y="10"/>
            <a:ext cx="7556889" cy="6857990"/>
          </a:xfrm>
          <a:prstGeom prst="rect">
            <a:avLst/>
          </a:prstGeom>
        </p:spPr>
      </p:pic>
      <p:sp>
        <p:nvSpPr>
          <p:cNvPr id="38" name="Rectangle 33">
            <a:extLst>
              <a:ext uri="{FF2B5EF4-FFF2-40B4-BE49-F238E27FC236}">
                <a16:creationId xmlns:a16="http://schemas.microsoft.com/office/drawing/2014/main" id="{6482F060-A4AF-4E0B-B364-7C6BA4AE9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7556905" y="0"/>
            <a:ext cx="4641315"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A13251CA-3CCE-5142-AAD9-6B36459CB5D8}"/>
              </a:ext>
            </a:extLst>
          </p:cNvPr>
          <p:cNvSpPr>
            <a:spLocks noGrp="1"/>
          </p:cNvSpPr>
          <p:nvPr>
            <p:ph type="ctrTitle"/>
          </p:nvPr>
        </p:nvSpPr>
        <p:spPr>
          <a:xfrm>
            <a:off x="8047939" y="640080"/>
            <a:ext cx="3659246" cy="2850320"/>
          </a:xfrm>
        </p:spPr>
        <p:txBody>
          <a:bodyPr>
            <a:normAutofit/>
          </a:bodyPr>
          <a:lstStyle/>
          <a:p>
            <a:r>
              <a:rPr lang="en-US" sz="5400">
                <a:solidFill>
                  <a:srgbClr val="FFFFFF"/>
                </a:solidFill>
              </a:rPr>
              <a:t>Teaching in Turbulence</a:t>
            </a:r>
          </a:p>
        </p:txBody>
      </p:sp>
      <p:sp>
        <p:nvSpPr>
          <p:cNvPr id="3" name="Subtitle 2">
            <a:extLst>
              <a:ext uri="{FF2B5EF4-FFF2-40B4-BE49-F238E27FC236}">
                <a16:creationId xmlns:a16="http://schemas.microsoft.com/office/drawing/2014/main" id="{82677CA3-ABE7-5D47-A49B-30D36E979973}"/>
              </a:ext>
            </a:extLst>
          </p:cNvPr>
          <p:cNvSpPr>
            <a:spLocks noGrp="1"/>
          </p:cNvSpPr>
          <p:nvPr>
            <p:ph type="subTitle" idx="1"/>
          </p:nvPr>
        </p:nvSpPr>
        <p:spPr>
          <a:xfrm>
            <a:off x="8047939" y="3812135"/>
            <a:ext cx="3659246" cy="1596655"/>
          </a:xfrm>
        </p:spPr>
        <p:txBody>
          <a:bodyPr>
            <a:normAutofit/>
          </a:bodyPr>
          <a:lstStyle/>
          <a:p>
            <a:r>
              <a:rPr lang="en-US" sz="1800">
                <a:solidFill>
                  <a:srgbClr val="FFFFFF"/>
                </a:solidFill>
              </a:rPr>
              <a:t>Pre | Post-Election</a:t>
            </a:r>
          </a:p>
        </p:txBody>
      </p:sp>
      <p:cxnSp>
        <p:nvCxnSpPr>
          <p:cNvPr id="39" name="Straight Connector 35">
            <a:extLst>
              <a:ext uri="{FF2B5EF4-FFF2-40B4-BE49-F238E27FC236}">
                <a16:creationId xmlns:a16="http://schemas.microsoft.com/office/drawing/2014/main" id="{B9EB6DAA-2F0C-43D5-A577-15D5D2C4E3F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85922" y="3651268"/>
            <a:ext cx="338328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5605377"/>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38953F-3536-1543-AAB1-EAC80E780858}"/>
              </a:ext>
            </a:extLst>
          </p:cNvPr>
          <p:cNvSpPr>
            <a:spLocks noGrp="1"/>
          </p:cNvSpPr>
          <p:nvPr>
            <p:ph type="title"/>
          </p:nvPr>
        </p:nvSpPr>
        <p:spPr/>
        <p:txBody>
          <a:bodyPr/>
          <a:lstStyle/>
          <a:p>
            <a:r>
              <a:rPr lang="en-US" dirty="0"/>
              <a:t>United States Presidential Election</a:t>
            </a:r>
          </a:p>
        </p:txBody>
      </p:sp>
      <p:sp>
        <p:nvSpPr>
          <p:cNvPr id="3" name="Content Placeholder 2">
            <a:extLst>
              <a:ext uri="{FF2B5EF4-FFF2-40B4-BE49-F238E27FC236}">
                <a16:creationId xmlns:a16="http://schemas.microsoft.com/office/drawing/2014/main" id="{AAEAB485-FDA8-6547-A541-9BC49522D862}"/>
              </a:ext>
            </a:extLst>
          </p:cNvPr>
          <p:cNvSpPr>
            <a:spLocks noGrp="1"/>
          </p:cNvSpPr>
          <p:nvPr>
            <p:ph sz="half" idx="1"/>
          </p:nvPr>
        </p:nvSpPr>
        <p:spPr/>
        <p:txBody>
          <a:bodyPr/>
          <a:lstStyle/>
          <a:p>
            <a:r>
              <a:rPr lang="en-US" dirty="0"/>
              <a:t>WHAT WE KNOW:</a:t>
            </a:r>
          </a:p>
          <a:p>
            <a:pPr>
              <a:buFont typeface="Wingdings" pitchFamily="2" charset="2"/>
              <a:buChar char="§"/>
            </a:pPr>
            <a:r>
              <a:rPr lang="en-US" dirty="0"/>
              <a:t>The United States Presidential election is on Tuesday, November 3, 2020.</a:t>
            </a:r>
          </a:p>
          <a:p>
            <a:pPr>
              <a:buFont typeface="Wingdings" pitchFamily="2" charset="2"/>
              <a:buChar char="§"/>
            </a:pPr>
            <a:r>
              <a:rPr lang="en-US" dirty="0"/>
              <a:t>No matter who wins, some (not all) students, faculty, and staff on our campuses will be disappointed.</a:t>
            </a:r>
          </a:p>
          <a:p>
            <a:pPr>
              <a:buFont typeface="Wingdings" pitchFamily="2" charset="2"/>
              <a:buChar char="§"/>
            </a:pPr>
            <a:r>
              <a:rPr lang="en-US" dirty="0"/>
              <a:t>We might find ourselves in a state of post-election uncertainty</a:t>
            </a:r>
          </a:p>
          <a:p>
            <a:pPr marL="0" indent="0">
              <a:buNone/>
            </a:pPr>
            <a:endParaRPr lang="en-US" dirty="0"/>
          </a:p>
          <a:p>
            <a:pPr marL="0" indent="0">
              <a:buNone/>
            </a:pPr>
            <a:endParaRPr lang="en-US" dirty="0"/>
          </a:p>
          <a:p>
            <a:pPr>
              <a:buFont typeface="Wingdings" pitchFamily="2" charset="2"/>
              <a:buChar char="§"/>
            </a:pPr>
            <a:endParaRPr lang="en-US" dirty="0"/>
          </a:p>
        </p:txBody>
      </p:sp>
      <p:sp>
        <p:nvSpPr>
          <p:cNvPr id="4" name="Content Placeholder 3">
            <a:extLst>
              <a:ext uri="{FF2B5EF4-FFF2-40B4-BE49-F238E27FC236}">
                <a16:creationId xmlns:a16="http://schemas.microsoft.com/office/drawing/2014/main" id="{E84BF9DC-3B0A-AD40-854C-1C12AD307BBC}"/>
              </a:ext>
            </a:extLst>
          </p:cNvPr>
          <p:cNvSpPr>
            <a:spLocks noGrp="1"/>
          </p:cNvSpPr>
          <p:nvPr>
            <p:ph sz="half" idx="2"/>
          </p:nvPr>
        </p:nvSpPr>
        <p:spPr/>
        <p:txBody>
          <a:bodyPr/>
          <a:lstStyle/>
          <a:p>
            <a:r>
              <a:rPr lang="en-US" dirty="0"/>
              <a:t>WHAT WE CAN DO:</a:t>
            </a:r>
          </a:p>
          <a:p>
            <a:pPr>
              <a:buFont typeface="Wingdings" pitchFamily="2" charset="2"/>
              <a:buChar char="§"/>
            </a:pPr>
            <a:r>
              <a:rPr lang="en-US" dirty="0"/>
              <a:t>Share campus resources and support</a:t>
            </a:r>
          </a:p>
          <a:p>
            <a:pPr>
              <a:buFont typeface="Wingdings" pitchFamily="2" charset="2"/>
              <a:buChar char="§"/>
            </a:pPr>
            <a:r>
              <a:rPr lang="en-US" dirty="0"/>
              <a:t>Guide facilitated dialogue over debate</a:t>
            </a:r>
          </a:p>
          <a:p>
            <a:pPr>
              <a:buFont typeface="Wingdings" pitchFamily="2" charset="2"/>
              <a:buChar char="§"/>
            </a:pPr>
            <a:r>
              <a:rPr lang="en-US" dirty="0"/>
              <a:t>Adhere to the classroom and community expectations</a:t>
            </a:r>
          </a:p>
          <a:p>
            <a:pPr>
              <a:buFont typeface="Wingdings" pitchFamily="2" charset="2"/>
              <a:buChar char="§"/>
            </a:pPr>
            <a:r>
              <a:rPr lang="en-US" dirty="0"/>
              <a:t>Utilize the following tips and processes for classroom management</a:t>
            </a:r>
          </a:p>
        </p:txBody>
      </p:sp>
    </p:spTree>
    <p:extLst>
      <p:ext uri="{BB962C8B-B14F-4D97-AF65-F5344CB8AC3E}">
        <p14:creationId xmlns:p14="http://schemas.microsoft.com/office/powerpoint/2010/main" val="18940889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9E3965E-AC41-4711-9D10-E25ABB132D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3" name="Straight Connector 12">
            <a:extLst>
              <a:ext uri="{FF2B5EF4-FFF2-40B4-BE49-F238E27FC236}">
                <a16:creationId xmlns:a16="http://schemas.microsoft.com/office/drawing/2014/main" id="{1F5DC8C3-BA5F-4EED-BB9A-A14272BD82A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useBgFill="1">
        <p:nvSpPr>
          <p:cNvPr id="15" name="Rectangle 14">
            <a:extLst>
              <a:ext uri="{FF2B5EF4-FFF2-40B4-BE49-F238E27FC236}">
                <a16:creationId xmlns:a16="http://schemas.microsoft.com/office/drawing/2014/main" id="{B4D0E555-16F6-44D0-BF56-AF5FF5BDE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8117041D-1A7B-4ECA-AB68-3CFDB6726B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6220" y="0"/>
            <a:ext cx="4641314"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6E983A2B-9EB7-6A44-9271-E2AF4BED2442}"/>
              </a:ext>
            </a:extLst>
          </p:cNvPr>
          <p:cNvSpPr>
            <a:spLocks noGrp="1"/>
          </p:cNvSpPr>
          <p:nvPr>
            <p:ph type="title"/>
          </p:nvPr>
        </p:nvSpPr>
        <p:spPr>
          <a:xfrm>
            <a:off x="435869" y="640080"/>
            <a:ext cx="3659246" cy="2862699"/>
          </a:xfrm>
        </p:spPr>
        <p:txBody>
          <a:bodyPr vert="horz" lIns="91440" tIns="45720" rIns="91440" bIns="45720" rtlCol="0" anchor="b">
            <a:normAutofit/>
          </a:bodyPr>
          <a:lstStyle/>
          <a:p>
            <a:r>
              <a:rPr lang="en-US" sz="4400" dirty="0"/>
              <a:t>Debate vs. Dialogue</a:t>
            </a:r>
          </a:p>
        </p:txBody>
      </p:sp>
      <p:cxnSp>
        <p:nvCxnSpPr>
          <p:cNvPr id="19" name="Straight Connector 18">
            <a:extLst>
              <a:ext uri="{FF2B5EF4-FFF2-40B4-BE49-F238E27FC236}">
                <a16:creationId xmlns:a16="http://schemas.microsoft.com/office/drawing/2014/main" id="{ABCD2462-4C1E-401A-AC2D-F799A138B24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73852" y="3663649"/>
            <a:ext cx="338328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graphicFrame>
        <p:nvGraphicFramePr>
          <p:cNvPr id="6" name="Table 6">
            <a:extLst>
              <a:ext uri="{FF2B5EF4-FFF2-40B4-BE49-F238E27FC236}">
                <a16:creationId xmlns:a16="http://schemas.microsoft.com/office/drawing/2014/main" id="{46DFC263-82F0-B24A-8AC1-F6853C169756}"/>
              </a:ext>
            </a:extLst>
          </p:cNvPr>
          <p:cNvGraphicFramePr>
            <a:graphicFrameLocks noGrp="1"/>
          </p:cNvGraphicFramePr>
          <p:nvPr>
            <p:ph idx="1"/>
            <p:extLst>
              <p:ext uri="{D42A27DB-BD31-4B8C-83A1-F6EECF244321}">
                <p14:modId xmlns:p14="http://schemas.microsoft.com/office/powerpoint/2010/main" val="963177512"/>
              </p:ext>
            </p:extLst>
          </p:nvPr>
        </p:nvGraphicFramePr>
        <p:xfrm>
          <a:off x="5282335" y="840922"/>
          <a:ext cx="6275668" cy="5374552"/>
        </p:xfrm>
        <a:graphic>
          <a:graphicData uri="http://schemas.openxmlformats.org/drawingml/2006/table">
            <a:tbl>
              <a:tblPr firstRow="1" bandRow="1">
                <a:tableStyleId>{5C22544A-7EE6-4342-B048-85BDC9FD1C3A}</a:tableStyleId>
              </a:tblPr>
              <a:tblGrid>
                <a:gridCol w="3201267">
                  <a:extLst>
                    <a:ext uri="{9D8B030D-6E8A-4147-A177-3AD203B41FA5}">
                      <a16:colId xmlns:a16="http://schemas.microsoft.com/office/drawing/2014/main" val="3244029323"/>
                    </a:ext>
                  </a:extLst>
                </a:gridCol>
                <a:gridCol w="3074401">
                  <a:extLst>
                    <a:ext uri="{9D8B030D-6E8A-4147-A177-3AD203B41FA5}">
                      <a16:colId xmlns:a16="http://schemas.microsoft.com/office/drawing/2014/main" val="769121752"/>
                    </a:ext>
                  </a:extLst>
                </a:gridCol>
              </a:tblGrid>
              <a:tr h="334928">
                <a:tc>
                  <a:txBody>
                    <a:bodyPr/>
                    <a:lstStyle/>
                    <a:p>
                      <a:r>
                        <a:rPr lang="en-US" sz="1500" dirty="0"/>
                        <a:t>DEBATE</a:t>
                      </a:r>
                    </a:p>
                  </a:txBody>
                  <a:tcPr marL="76120" marR="76120" marT="38060" marB="38060" anchor="ctr"/>
                </a:tc>
                <a:tc>
                  <a:txBody>
                    <a:bodyPr/>
                    <a:lstStyle/>
                    <a:p>
                      <a:r>
                        <a:rPr lang="en-US" sz="1500"/>
                        <a:t>DIALOGUE</a:t>
                      </a:r>
                    </a:p>
                  </a:txBody>
                  <a:tcPr marL="76120" marR="76120" marT="38060" marB="38060" anchor="ctr"/>
                </a:tc>
                <a:extLst>
                  <a:ext uri="{0D108BD9-81ED-4DB2-BD59-A6C34878D82A}">
                    <a16:rowId xmlns:a16="http://schemas.microsoft.com/office/drawing/2014/main" val="623225165"/>
                  </a:ext>
                </a:extLst>
              </a:tr>
              <a:tr h="791648">
                <a:tc>
                  <a:txBody>
                    <a:bodyPr/>
                    <a:lstStyle/>
                    <a:p>
                      <a:r>
                        <a:rPr lang="en-US" sz="1500" dirty="0"/>
                        <a:t>Assumes there is a right answer – and “I have it”</a:t>
                      </a:r>
                    </a:p>
                  </a:txBody>
                  <a:tcPr marL="76120" marR="76120" marT="38060" marB="38060" anchor="ctr"/>
                </a:tc>
                <a:tc>
                  <a:txBody>
                    <a:bodyPr/>
                    <a:lstStyle/>
                    <a:p>
                      <a:r>
                        <a:rPr lang="en-US" sz="1500"/>
                        <a:t>Assumes many people have pieces of the answer and that together, they can craft a solution</a:t>
                      </a:r>
                    </a:p>
                  </a:txBody>
                  <a:tcPr marL="76120" marR="76120" marT="38060" marB="38060" anchor="ctr"/>
                </a:tc>
                <a:extLst>
                  <a:ext uri="{0D108BD9-81ED-4DB2-BD59-A6C34878D82A}">
                    <a16:rowId xmlns:a16="http://schemas.microsoft.com/office/drawing/2014/main" val="3643749625"/>
                  </a:ext>
                </a:extLst>
              </a:tr>
              <a:tr h="791648">
                <a:tc>
                  <a:txBody>
                    <a:bodyPr/>
                    <a:lstStyle/>
                    <a:p>
                      <a:r>
                        <a:rPr lang="en-US" sz="1500" dirty="0"/>
                        <a:t>Is combative – participants attempt to prove the other side wrong</a:t>
                      </a:r>
                    </a:p>
                  </a:txBody>
                  <a:tcPr marL="76120" marR="76120" marT="38060" marB="38060" anchor="ctr"/>
                </a:tc>
                <a:tc>
                  <a:txBody>
                    <a:bodyPr/>
                    <a:lstStyle/>
                    <a:p>
                      <a:r>
                        <a:rPr lang="en-US" sz="1500"/>
                        <a:t>Is collaborative – participants work together toward common understanding</a:t>
                      </a:r>
                    </a:p>
                  </a:txBody>
                  <a:tcPr marL="76120" marR="76120" marT="38060" marB="38060" anchor="ctr"/>
                </a:tc>
                <a:extLst>
                  <a:ext uri="{0D108BD9-81ED-4DB2-BD59-A6C34878D82A}">
                    <a16:rowId xmlns:a16="http://schemas.microsoft.com/office/drawing/2014/main" val="1782609510"/>
                  </a:ext>
                </a:extLst>
              </a:tr>
              <a:tr h="334928">
                <a:tc>
                  <a:txBody>
                    <a:bodyPr/>
                    <a:lstStyle/>
                    <a:p>
                      <a:r>
                        <a:rPr lang="en-US" sz="1500" dirty="0"/>
                        <a:t>Is about winning</a:t>
                      </a:r>
                    </a:p>
                  </a:txBody>
                  <a:tcPr marL="76120" marR="76120" marT="38060" marB="38060" anchor="ctr"/>
                </a:tc>
                <a:tc>
                  <a:txBody>
                    <a:bodyPr/>
                    <a:lstStyle/>
                    <a:p>
                      <a:r>
                        <a:rPr lang="en-US" sz="1500"/>
                        <a:t>Is about exploring common good</a:t>
                      </a:r>
                    </a:p>
                  </a:txBody>
                  <a:tcPr marL="76120" marR="76120" marT="38060" marB="38060" anchor="ctr"/>
                </a:tc>
                <a:extLst>
                  <a:ext uri="{0D108BD9-81ED-4DB2-BD59-A6C34878D82A}">
                    <a16:rowId xmlns:a16="http://schemas.microsoft.com/office/drawing/2014/main" val="2756725258"/>
                  </a:ext>
                </a:extLst>
              </a:tr>
              <a:tr h="563288">
                <a:tc>
                  <a:txBody>
                    <a:bodyPr/>
                    <a:lstStyle/>
                    <a:p>
                      <a:r>
                        <a:rPr lang="en-US" sz="1500" dirty="0"/>
                        <a:t>Entails listening to find flaws and make counter arguments</a:t>
                      </a:r>
                    </a:p>
                  </a:txBody>
                  <a:tcPr marL="76120" marR="76120" marT="38060" marB="38060" anchor="ctr"/>
                </a:tc>
                <a:tc>
                  <a:txBody>
                    <a:bodyPr/>
                    <a:lstStyle/>
                    <a:p>
                      <a:r>
                        <a:rPr lang="en-US" sz="1500" dirty="0"/>
                        <a:t>Entails listening to understand and find meaning and agreement</a:t>
                      </a:r>
                    </a:p>
                  </a:txBody>
                  <a:tcPr marL="76120" marR="76120" marT="38060" marB="38060" anchor="ctr"/>
                </a:tc>
                <a:extLst>
                  <a:ext uri="{0D108BD9-81ED-4DB2-BD59-A6C34878D82A}">
                    <a16:rowId xmlns:a16="http://schemas.microsoft.com/office/drawing/2014/main" val="1291271963"/>
                  </a:ext>
                </a:extLst>
              </a:tr>
              <a:tr h="334928">
                <a:tc>
                  <a:txBody>
                    <a:bodyPr/>
                    <a:lstStyle/>
                    <a:p>
                      <a:r>
                        <a:rPr lang="en-US" sz="1500" dirty="0"/>
                        <a:t>I defend my assumptions as truth</a:t>
                      </a:r>
                    </a:p>
                  </a:txBody>
                  <a:tcPr marL="76120" marR="76120" marT="38060" marB="38060" anchor="ctr"/>
                </a:tc>
                <a:tc>
                  <a:txBody>
                    <a:bodyPr/>
                    <a:lstStyle/>
                    <a:p>
                      <a:r>
                        <a:rPr lang="en-US" sz="1500" dirty="0"/>
                        <a:t>I reveal my assumptions for re-evaluation</a:t>
                      </a:r>
                    </a:p>
                  </a:txBody>
                  <a:tcPr marL="76120" marR="76120" marT="38060" marB="38060" anchor="ctr"/>
                </a:tc>
                <a:extLst>
                  <a:ext uri="{0D108BD9-81ED-4DB2-BD59-A6C34878D82A}">
                    <a16:rowId xmlns:a16="http://schemas.microsoft.com/office/drawing/2014/main" val="992036444"/>
                  </a:ext>
                </a:extLst>
              </a:tr>
              <a:tr h="334928">
                <a:tc>
                  <a:txBody>
                    <a:bodyPr/>
                    <a:lstStyle/>
                    <a:p>
                      <a:r>
                        <a:rPr lang="en-US" sz="1500"/>
                        <a:t>I critique the other side’s position</a:t>
                      </a:r>
                    </a:p>
                  </a:txBody>
                  <a:tcPr marL="76120" marR="76120" marT="38060" marB="38060" anchor="ctr"/>
                </a:tc>
                <a:tc>
                  <a:txBody>
                    <a:bodyPr/>
                    <a:lstStyle/>
                    <a:p>
                      <a:r>
                        <a:rPr lang="en-US" sz="1500" dirty="0"/>
                        <a:t>I re-examine all positions</a:t>
                      </a:r>
                    </a:p>
                  </a:txBody>
                  <a:tcPr marL="76120" marR="76120" marT="38060" marB="38060" anchor="ctr"/>
                </a:tc>
                <a:extLst>
                  <a:ext uri="{0D108BD9-81ED-4DB2-BD59-A6C34878D82A}">
                    <a16:rowId xmlns:a16="http://schemas.microsoft.com/office/drawing/2014/main" val="445336314"/>
                  </a:ext>
                </a:extLst>
              </a:tr>
              <a:tr h="563288">
                <a:tc>
                  <a:txBody>
                    <a:bodyPr/>
                    <a:lstStyle/>
                    <a:p>
                      <a:r>
                        <a:rPr lang="en-US" sz="1500"/>
                        <a:t>I defend my own views against those of others</a:t>
                      </a:r>
                    </a:p>
                  </a:txBody>
                  <a:tcPr marL="76120" marR="76120" marT="38060" marB="38060" anchor="ctr"/>
                </a:tc>
                <a:tc>
                  <a:txBody>
                    <a:bodyPr/>
                    <a:lstStyle/>
                    <a:p>
                      <a:r>
                        <a:rPr lang="en-US" sz="1500" dirty="0"/>
                        <a:t>I admit that others’ thinking can improve my own</a:t>
                      </a:r>
                    </a:p>
                  </a:txBody>
                  <a:tcPr marL="76120" marR="76120" marT="38060" marB="38060" anchor="ctr"/>
                </a:tc>
                <a:extLst>
                  <a:ext uri="{0D108BD9-81ED-4DB2-BD59-A6C34878D82A}">
                    <a16:rowId xmlns:a16="http://schemas.microsoft.com/office/drawing/2014/main" val="537543319"/>
                  </a:ext>
                </a:extLst>
              </a:tr>
              <a:tr h="563288">
                <a:tc>
                  <a:txBody>
                    <a:bodyPr/>
                    <a:lstStyle/>
                    <a:p>
                      <a:r>
                        <a:rPr lang="en-US" sz="1500"/>
                        <a:t>I search for weaknesses in others’ positions</a:t>
                      </a:r>
                    </a:p>
                  </a:txBody>
                  <a:tcPr marL="76120" marR="76120" marT="38060" marB="38060" anchor="ctr"/>
                </a:tc>
                <a:tc>
                  <a:txBody>
                    <a:bodyPr/>
                    <a:lstStyle/>
                    <a:p>
                      <a:r>
                        <a:rPr lang="en-US" sz="1500" dirty="0"/>
                        <a:t>I search for strength and value in others’ positions</a:t>
                      </a:r>
                    </a:p>
                  </a:txBody>
                  <a:tcPr marL="76120" marR="76120" marT="38060" marB="38060" anchor="ctr"/>
                </a:tc>
                <a:extLst>
                  <a:ext uri="{0D108BD9-81ED-4DB2-BD59-A6C34878D82A}">
                    <a16:rowId xmlns:a16="http://schemas.microsoft.com/office/drawing/2014/main" val="2727569502"/>
                  </a:ext>
                </a:extLst>
              </a:tr>
              <a:tr h="563288">
                <a:tc>
                  <a:txBody>
                    <a:bodyPr/>
                    <a:lstStyle/>
                    <a:p>
                      <a:r>
                        <a:rPr lang="en-US" sz="1500" dirty="0"/>
                        <a:t>I seek a conclusion or vote that ratifies my position</a:t>
                      </a:r>
                    </a:p>
                  </a:txBody>
                  <a:tcPr marL="76120" marR="76120" marT="38060" marB="38060" anchor="ctr"/>
                </a:tc>
                <a:tc>
                  <a:txBody>
                    <a:bodyPr/>
                    <a:lstStyle/>
                    <a:p>
                      <a:r>
                        <a:rPr lang="en-US" sz="1500" dirty="0"/>
                        <a:t>I discover new options</a:t>
                      </a:r>
                    </a:p>
                  </a:txBody>
                  <a:tcPr marL="76120" marR="76120" marT="38060" marB="38060" anchor="ctr"/>
                </a:tc>
                <a:extLst>
                  <a:ext uri="{0D108BD9-81ED-4DB2-BD59-A6C34878D82A}">
                    <a16:rowId xmlns:a16="http://schemas.microsoft.com/office/drawing/2014/main" val="3696517019"/>
                  </a:ext>
                </a:extLst>
              </a:tr>
            </a:tbl>
          </a:graphicData>
        </a:graphic>
      </p:graphicFrame>
      <p:sp>
        <p:nvSpPr>
          <p:cNvPr id="7" name="TextBox 6">
            <a:extLst>
              <a:ext uri="{FF2B5EF4-FFF2-40B4-BE49-F238E27FC236}">
                <a16:creationId xmlns:a16="http://schemas.microsoft.com/office/drawing/2014/main" id="{17E19272-C884-D14C-AB76-11B7A3F79D2A}"/>
              </a:ext>
            </a:extLst>
          </p:cNvPr>
          <p:cNvSpPr txBox="1"/>
          <p:nvPr/>
        </p:nvSpPr>
        <p:spPr>
          <a:xfrm>
            <a:off x="5202822" y="6277689"/>
            <a:ext cx="4169778" cy="246221"/>
          </a:xfrm>
          <a:prstGeom prst="rect">
            <a:avLst/>
          </a:prstGeom>
          <a:noFill/>
        </p:spPr>
        <p:txBody>
          <a:bodyPr wrap="square" rtlCol="0">
            <a:spAutoFit/>
          </a:bodyPr>
          <a:lstStyle/>
          <a:p>
            <a:r>
              <a:rPr lang="en-US" sz="1000" dirty="0"/>
              <a:t>From </a:t>
            </a:r>
            <a:r>
              <a:rPr lang="en-US" sz="1000" i="1" dirty="0"/>
              <a:t>The Magic of Dialog</a:t>
            </a:r>
            <a:r>
              <a:rPr lang="en-US" sz="1000" dirty="0"/>
              <a:t>ue by Daniel </a:t>
            </a:r>
            <a:r>
              <a:rPr lang="en-US" sz="1000" dirty="0" err="1"/>
              <a:t>Yankelovich</a:t>
            </a:r>
            <a:endParaRPr lang="en-US" sz="1000" dirty="0"/>
          </a:p>
        </p:txBody>
      </p:sp>
      <p:sp>
        <p:nvSpPr>
          <p:cNvPr id="8" name="TextBox 7">
            <a:extLst>
              <a:ext uri="{FF2B5EF4-FFF2-40B4-BE49-F238E27FC236}">
                <a16:creationId xmlns:a16="http://schemas.microsoft.com/office/drawing/2014/main" id="{84E21728-31BE-7041-9E19-19B8CF951079}"/>
              </a:ext>
            </a:extLst>
          </p:cNvPr>
          <p:cNvSpPr txBox="1"/>
          <p:nvPr/>
        </p:nvSpPr>
        <p:spPr>
          <a:xfrm>
            <a:off x="462639" y="4040659"/>
            <a:ext cx="3383280" cy="646331"/>
          </a:xfrm>
          <a:prstGeom prst="rect">
            <a:avLst/>
          </a:prstGeom>
          <a:noFill/>
        </p:spPr>
        <p:txBody>
          <a:bodyPr wrap="square" rtlCol="0">
            <a:spAutoFit/>
          </a:bodyPr>
          <a:lstStyle/>
          <a:p>
            <a:r>
              <a:rPr lang="en-US" dirty="0">
                <a:solidFill>
                  <a:schemeClr val="bg1"/>
                </a:solidFill>
              </a:rPr>
              <a:t>Guide students in constructive and engaged dialogue.</a:t>
            </a:r>
          </a:p>
        </p:txBody>
      </p:sp>
    </p:spTree>
    <p:extLst>
      <p:ext uri="{BB962C8B-B14F-4D97-AF65-F5344CB8AC3E}">
        <p14:creationId xmlns:p14="http://schemas.microsoft.com/office/powerpoint/2010/main" val="15908199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94CC3-F93C-0F4B-80FB-BD6DF26F0D2E}"/>
              </a:ext>
            </a:extLst>
          </p:cNvPr>
          <p:cNvSpPr>
            <a:spLocks noGrp="1"/>
          </p:cNvSpPr>
          <p:nvPr>
            <p:ph type="title"/>
          </p:nvPr>
        </p:nvSpPr>
        <p:spPr/>
        <p:txBody>
          <a:bodyPr/>
          <a:lstStyle/>
          <a:p>
            <a:r>
              <a:rPr lang="en-US" dirty="0"/>
              <a:t>LARA Method Action Steps</a:t>
            </a:r>
          </a:p>
        </p:txBody>
      </p:sp>
      <p:sp>
        <p:nvSpPr>
          <p:cNvPr id="3" name="Content Placeholder 2">
            <a:extLst>
              <a:ext uri="{FF2B5EF4-FFF2-40B4-BE49-F238E27FC236}">
                <a16:creationId xmlns:a16="http://schemas.microsoft.com/office/drawing/2014/main" id="{62E2CEAE-EBD7-604C-8424-91DF09DD6C2D}"/>
              </a:ext>
            </a:extLst>
          </p:cNvPr>
          <p:cNvSpPr>
            <a:spLocks noGrp="1"/>
          </p:cNvSpPr>
          <p:nvPr>
            <p:ph idx="1"/>
          </p:nvPr>
        </p:nvSpPr>
        <p:spPr/>
        <p:txBody>
          <a:bodyPr>
            <a:normAutofit/>
          </a:bodyPr>
          <a:lstStyle/>
          <a:p>
            <a:pPr lvl="1"/>
            <a:r>
              <a:rPr lang="en-US" b="1" u="sng" dirty="0"/>
              <a:t>Listen</a:t>
            </a:r>
            <a:endParaRPr lang="en-US" dirty="0"/>
          </a:p>
          <a:p>
            <a:pPr marL="384048" lvl="2" indent="0">
              <a:buNone/>
            </a:pPr>
            <a:r>
              <a:rPr lang="en-US" dirty="0"/>
              <a:t>Listen with an intent to understand.  Listen for underlying principles, cultural values, emotions, and issues behind what is being said.  Listen for commonalities.  Observe body language and tone of voice which may provide additional meaning.  Listen for inherent needs and interests, not just what is said.</a:t>
            </a:r>
          </a:p>
          <a:p>
            <a:pPr lvl="1"/>
            <a:r>
              <a:rPr lang="en-US" b="1" u="sng" dirty="0"/>
              <a:t>Affirm</a:t>
            </a:r>
            <a:endParaRPr lang="en-US" dirty="0"/>
          </a:p>
          <a:p>
            <a:pPr marL="384048" lvl="2" indent="0">
              <a:buNone/>
            </a:pPr>
            <a:r>
              <a:rPr lang="en-US" dirty="0"/>
              <a:t>Affirm the principles or issues in what was said, or simply the feelings or emotions that were expressed (“you care strongly about this”).  Affirming is not agreeing, it’s acknowledging or recognizing what is shared. This can be done by simply repeating or rephrasing what was said. </a:t>
            </a:r>
          </a:p>
          <a:p>
            <a:pPr lvl="1"/>
            <a:r>
              <a:rPr lang="en-US" b="1" u="sng" dirty="0"/>
              <a:t>Respond</a:t>
            </a:r>
            <a:endParaRPr lang="en-US" dirty="0"/>
          </a:p>
          <a:p>
            <a:pPr marL="384048" lvl="2" indent="0">
              <a:buNone/>
            </a:pPr>
            <a:r>
              <a:rPr lang="en-US" dirty="0"/>
              <a:t>Respond to the issues that were raised and the underlying needs behind them.  Ask questions about what was said. </a:t>
            </a:r>
          </a:p>
          <a:p>
            <a:pPr lvl="1"/>
            <a:r>
              <a:rPr lang="en-US" b="1" u="sng" dirty="0"/>
              <a:t>Add</a:t>
            </a:r>
            <a:endParaRPr lang="en-US" dirty="0"/>
          </a:p>
          <a:p>
            <a:pPr marL="384048" lvl="2" indent="0">
              <a:buNone/>
            </a:pPr>
            <a:r>
              <a:rPr lang="en-US" dirty="0"/>
              <a:t>Add information to the conversation.  After seeking to understand, seek to be understood. </a:t>
            </a:r>
          </a:p>
          <a:p>
            <a:endParaRPr lang="en-US" dirty="0"/>
          </a:p>
        </p:txBody>
      </p:sp>
      <p:sp>
        <p:nvSpPr>
          <p:cNvPr id="4" name="Text Placeholder 3">
            <a:extLst>
              <a:ext uri="{FF2B5EF4-FFF2-40B4-BE49-F238E27FC236}">
                <a16:creationId xmlns:a16="http://schemas.microsoft.com/office/drawing/2014/main" id="{59E8DE06-F0B9-714B-A6D3-67B07D772255}"/>
              </a:ext>
            </a:extLst>
          </p:cNvPr>
          <p:cNvSpPr>
            <a:spLocks noGrp="1"/>
          </p:cNvSpPr>
          <p:nvPr>
            <p:ph type="body" sz="half" idx="2"/>
          </p:nvPr>
        </p:nvSpPr>
        <p:spPr/>
        <p:txBody>
          <a:bodyPr/>
          <a:lstStyle/>
          <a:p>
            <a:r>
              <a:rPr lang="en-US" dirty="0"/>
              <a:t>Listen</a:t>
            </a:r>
          </a:p>
          <a:p>
            <a:r>
              <a:rPr lang="en-US" dirty="0"/>
              <a:t>Affirm</a:t>
            </a:r>
          </a:p>
          <a:p>
            <a:r>
              <a:rPr lang="en-US" dirty="0"/>
              <a:t>Respond</a:t>
            </a:r>
          </a:p>
          <a:p>
            <a:r>
              <a:rPr lang="en-US" dirty="0"/>
              <a:t>Add</a:t>
            </a:r>
          </a:p>
        </p:txBody>
      </p:sp>
      <p:cxnSp>
        <p:nvCxnSpPr>
          <p:cNvPr id="6" name="Straight Connector 5">
            <a:extLst>
              <a:ext uri="{FF2B5EF4-FFF2-40B4-BE49-F238E27FC236}">
                <a16:creationId xmlns:a16="http://schemas.microsoft.com/office/drawing/2014/main" id="{DDAA7022-D451-DE49-8ED5-463296C78C36}"/>
              </a:ext>
            </a:extLst>
          </p:cNvPr>
          <p:cNvCxnSpPr/>
          <p:nvPr/>
        </p:nvCxnSpPr>
        <p:spPr>
          <a:xfrm>
            <a:off x="741405" y="3001304"/>
            <a:ext cx="3419627"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824742E0-3AAF-6C4F-94F8-B038E8805E21}"/>
              </a:ext>
            </a:extLst>
          </p:cNvPr>
          <p:cNvSpPr txBox="1"/>
          <p:nvPr/>
        </p:nvSpPr>
        <p:spPr>
          <a:xfrm>
            <a:off x="5656170" y="5472163"/>
            <a:ext cx="3756187" cy="400110"/>
          </a:xfrm>
          <a:prstGeom prst="rect">
            <a:avLst/>
          </a:prstGeom>
          <a:noFill/>
        </p:spPr>
        <p:txBody>
          <a:bodyPr wrap="square" rtlCol="0">
            <a:spAutoFit/>
          </a:bodyPr>
          <a:lstStyle/>
          <a:p>
            <a:r>
              <a:rPr lang="en-US" sz="1000" dirty="0"/>
              <a:t>University of Michigan | Office of Student Conflict</a:t>
            </a:r>
            <a:r>
              <a:rPr lang="en-US" sz="1000" dirty="0">
                <a:sym typeface="Wingdings" pitchFamily="2" charset="2"/>
              </a:rPr>
              <a:t> | </a:t>
            </a:r>
            <a:r>
              <a:rPr lang="en-US" sz="1000" dirty="0">
                <a:sym typeface="Wingdings" pitchFamily="2" charset="2"/>
                <a:hlinkClick r:id="rId2"/>
              </a:rPr>
              <a:t>LINK</a:t>
            </a:r>
            <a:endParaRPr lang="en-US" sz="1000" dirty="0">
              <a:sym typeface="Wingdings" pitchFamily="2" charset="2"/>
            </a:endParaRPr>
          </a:p>
          <a:p>
            <a:endParaRPr lang="en-US" sz="1000" dirty="0"/>
          </a:p>
        </p:txBody>
      </p:sp>
    </p:spTree>
    <p:extLst>
      <p:ext uri="{BB962C8B-B14F-4D97-AF65-F5344CB8AC3E}">
        <p14:creationId xmlns:p14="http://schemas.microsoft.com/office/powerpoint/2010/main" val="21330204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6000"/>
                <a:shade val="99000"/>
                <a:satMod val="140000"/>
              </a:schemeClr>
            </a:gs>
            <a:gs pos="65000">
              <a:schemeClr val="bg1">
                <a:tint val="100000"/>
                <a:shade val="80000"/>
                <a:satMod val="130000"/>
              </a:schemeClr>
            </a:gs>
            <a:gs pos="100000">
              <a:schemeClr val="bg1">
                <a:tint val="100000"/>
                <a:shade val="48000"/>
                <a:satMod val="120000"/>
              </a:schemeClr>
            </a:gs>
          </a:gsLst>
          <a:lin ang="16200000" scaled="0"/>
        </a:gra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416A0E3C-60E6-4F39-BC55-5F7C224E1F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7" name="Straight Connector 26">
            <a:extLst>
              <a:ext uri="{FF2B5EF4-FFF2-40B4-BE49-F238E27FC236}">
                <a16:creationId xmlns:a16="http://schemas.microsoft.com/office/drawing/2014/main" id="{C5025DAC-8B93-4160-B017-3A274A5828C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useBgFill="1">
        <p:nvSpPr>
          <p:cNvPr id="29" name="Rectangle 28">
            <a:extLst>
              <a:ext uri="{FF2B5EF4-FFF2-40B4-BE49-F238E27FC236}">
                <a16:creationId xmlns:a16="http://schemas.microsoft.com/office/drawing/2014/main" id="{0F6F1E82-F603-49E4-9641-09EEA984A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E983A2B-9EB7-6A44-9271-E2AF4BED2442}"/>
              </a:ext>
            </a:extLst>
          </p:cNvPr>
          <p:cNvSpPr>
            <a:spLocks noGrp="1"/>
          </p:cNvSpPr>
          <p:nvPr>
            <p:ph type="title"/>
          </p:nvPr>
        </p:nvSpPr>
        <p:spPr>
          <a:xfrm>
            <a:off x="1097280" y="286603"/>
            <a:ext cx="10058400" cy="1450757"/>
          </a:xfrm>
        </p:spPr>
        <p:txBody>
          <a:bodyPr vert="horz" lIns="91440" tIns="45720" rIns="91440" bIns="45720" rtlCol="0" anchor="b">
            <a:normAutofit/>
          </a:bodyPr>
          <a:lstStyle/>
          <a:p>
            <a:r>
              <a:rPr lang="en-US" sz="4800" dirty="0">
                <a:solidFill>
                  <a:schemeClr val="tx1">
                    <a:lumMod val="75000"/>
                    <a:lumOff val="25000"/>
                  </a:schemeClr>
                </a:solidFill>
              </a:rPr>
              <a:t>Resolution Process</a:t>
            </a:r>
          </a:p>
        </p:txBody>
      </p:sp>
      <p:cxnSp>
        <p:nvCxnSpPr>
          <p:cNvPr id="31" name="Straight Connector 30">
            <a:extLst>
              <a:ext uri="{FF2B5EF4-FFF2-40B4-BE49-F238E27FC236}">
                <a16:creationId xmlns:a16="http://schemas.microsoft.com/office/drawing/2014/main" id="{C81CFD00-FC30-4AFB-A61F-3127B2C90F7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3" name="Rectangle 32">
            <a:extLst>
              <a:ext uri="{FF2B5EF4-FFF2-40B4-BE49-F238E27FC236}">
                <a16:creationId xmlns:a16="http://schemas.microsoft.com/office/drawing/2014/main" id="{9D1595AB-90F6-488F-B5E3-F8CFCC8FAA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21" name="Content Placeholder 3">
            <a:extLst>
              <a:ext uri="{FF2B5EF4-FFF2-40B4-BE49-F238E27FC236}">
                <a16:creationId xmlns:a16="http://schemas.microsoft.com/office/drawing/2014/main" id="{1DCE9D5B-7D9F-4535-864A-5DFC5283129D}"/>
              </a:ext>
            </a:extLst>
          </p:cNvPr>
          <p:cNvGraphicFramePr>
            <a:graphicFrameLocks noGrp="1"/>
          </p:cNvGraphicFramePr>
          <p:nvPr>
            <p:ph idx="1"/>
            <p:extLst>
              <p:ext uri="{D42A27DB-BD31-4B8C-83A1-F6EECF244321}">
                <p14:modId xmlns:p14="http://schemas.microsoft.com/office/powerpoint/2010/main" val="615559138"/>
              </p:ext>
            </p:extLst>
          </p:nvPr>
        </p:nvGraphicFramePr>
        <p:xfrm>
          <a:off x="1096963" y="2098515"/>
          <a:ext cx="10058400" cy="3786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4139690"/>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8" name="Rectangle 47">
            <a:extLst>
              <a:ext uri="{FF2B5EF4-FFF2-40B4-BE49-F238E27FC236}">
                <a16:creationId xmlns:a16="http://schemas.microsoft.com/office/drawing/2014/main" id="{E9BA134F-37B6-498A-B46D-040B86E5DA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2BFE3F30-11E0-4842-8523-7222538C8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 y="0"/>
            <a:ext cx="7547879"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632D3FFB-CD12-2F42-BC6C-6C57D6CC34C1}"/>
              </a:ext>
            </a:extLst>
          </p:cNvPr>
          <p:cNvSpPr>
            <a:spLocks noGrp="1"/>
          </p:cNvSpPr>
          <p:nvPr>
            <p:ph type="title"/>
          </p:nvPr>
        </p:nvSpPr>
        <p:spPr>
          <a:xfrm>
            <a:off x="1097280" y="516835"/>
            <a:ext cx="5977937" cy="1666501"/>
          </a:xfrm>
        </p:spPr>
        <p:txBody>
          <a:bodyPr vert="horz" lIns="91440" tIns="45720" rIns="91440" bIns="45720" rtlCol="0">
            <a:normAutofit/>
          </a:bodyPr>
          <a:lstStyle/>
          <a:p>
            <a:r>
              <a:rPr lang="en-US" sz="4000">
                <a:solidFill>
                  <a:srgbClr val="FFFFFF"/>
                </a:solidFill>
              </a:rPr>
              <a:t>Office of Student Conduct</a:t>
            </a:r>
          </a:p>
        </p:txBody>
      </p:sp>
      <p:cxnSp>
        <p:nvCxnSpPr>
          <p:cNvPr id="52" name="Straight Connector 51">
            <a:extLst>
              <a:ext uri="{FF2B5EF4-FFF2-40B4-BE49-F238E27FC236}">
                <a16:creationId xmlns:a16="http://schemas.microsoft.com/office/drawing/2014/main" id="{67E7D319-545A-41CD-95DF-4DE4FA8A46B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8268" y="2344202"/>
            <a:ext cx="548640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12FE0A6A-5702-4540-9003-4E34DCBFFA00}"/>
              </a:ext>
            </a:extLst>
          </p:cNvPr>
          <p:cNvSpPr>
            <a:spLocks noGrp="1"/>
          </p:cNvSpPr>
          <p:nvPr>
            <p:ph idx="1"/>
          </p:nvPr>
        </p:nvSpPr>
        <p:spPr>
          <a:xfrm>
            <a:off x="1097279" y="2505069"/>
            <a:ext cx="5977938" cy="3383902"/>
          </a:xfrm>
        </p:spPr>
        <p:txBody>
          <a:bodyPr vert="horz" lIns="91440" tIns="45720" rIns="91440" bIns="45720" rtlCol="0">
            <a:normAutofit/>
          </a:bodyPr>
          <a:lstStyle/>
          <a:p>
            <a:pPr marL="0" indent="0">
              <a:buNone/>
            </a:pPr>
            <a:r>
              <a:rPr lang="en-US" cap="all" spc="200" dirty="0">
                <a:solidFill>
                  <a:srgbClr val="FFFFFF"/>
                </a:solidFill>
              </a:rPr>
              <a:t>405.325.1540	</a:t>
            </a:r>
            <a:br>
              <a:rPr lang="en-US" cap="all" spc="200" dirty="0">
                <a:solidFill>
                  <a:srgbClr val="FFFFFF"/>
                </a:solidFill>
              </a:rPr>
            </a:br>
            <a:br>
              <a:rPr lang="en-US" cap="all" spc="200" dirty="0">
                <a:solidFill>
                  <a:srgbClr val="FFFFFF"/>
                </a:solidFill>
              </a:rPr>
            </a:br>
            <a:r>
              <a:rPr lang="en-US" cap="all" spc="200" dirty="0">
                <a:solidFill>
                  <a:srgbClr val="FFFFFF"/>
                </a:solidFill>
                <a:hlinkClick r:id="rId2"/>
              </a:rPr>
              <a:t>studentconduct@ou.edu </a:t>
            </a:r>
            <a:br>
              <a:rPr lang="en-US" cap="all" spc="200" dirty="0">
                <a:solidFill>
                  <a:srgbClr val="FFFFFF"/>
                </a:solidFill>
              </a:rPr>
            </a:br>
            <a:br>
              <a:rPr lang="en-US" cap="all" spc="200" dirty="0">
                <a:solidFill>
                  <a:srgbClr val="FFFFFF"/>
                </a:solidFill>
              </a:rPr>
            </a:br>
            <a:r>
              <a:rPr lang="en-US" cap="all" spc="200" dirty="0">
                <a:solidFill>
                  <a:srgbClr val="FFFFFF"/>
                </a:solidFill>
              </a:rPr>
              <a:t>1406 Asp Avenue</a:t>
            </a:r>
            <a:br>
              <a:rPr lang="en-US" cap="all" spc="200" dirty="0">
                <a:solidFill>
                  <a:srgbClr val="FFFFFF"/>
                </a:solidFill>
              </a:rPr>
            </a:br>
            <a:r>
              <a:rPr lang="en-US" cap="all" spc="200" dirty="0">
                <a:solidFill>
                  <a:srgbClr val="FFFFFF"/>
                </a:solidFill>
              </a:rPr>
              <a:t>Walker Center, Rm 209 West</a:t>
            </a:r>
            <a:br>
              <a:rPr lang="en-US" cap="all" spc="200" dirty="0">
                <a:solidFill>
                  <a:srgbClr val="FFFFFF"/>
                </a:solidFill>
              </a:rPr>
            </a:br>
            <a:r>
              <a:rPr lang="en-US" cap="all" spc="200" dirty="0">
                <a:solidFill>
                  <a:srgbClr val="FFFFFF"/>
                </a:solidFill>
              </a:rPr>
              <a:t>Norman, OK 73019-2150</a:t>
            </a:r>
            <a:br>
              <a:rPr lang="en-US" cap="all" spc="200" dirty="0">
                <a:solidFill>
                  <a:srgbClr val="FFFFFF"/>
                </a:solidFill>
              </a:rPr>
            </a:br>
            <a:br>
              <a:rPr lang="en-US" cap="all" spc="200" dirty="0">
                <a:solidFill>
                  <a:srgbClr val="FFFFFF"/>
                </a:solidFill>
              </a:rPr>
            </a:br>
            <a:r>
              <a:rPr lang="en-US" cap="all" spc="200" dirty="0" err="1">
                <a:solidFill>
                  <a:srgbClr val="FFFFFF"/>
                </a:solidFill>
              </a:rPr>
              <a:t>studentconduct.ou.edu</a:t>
            </a:r>
            <a:br>
              <a:rPr lang="en-US" cap="all" spc="200" dirty="0">
                <a:solidFill>
                  <a:srgbClr val="FFFFFF"/>
                </a:solidFill>
              </a:rPr>
            </a:br>
            <a:endParaRPr lang="en-US" cap="all" spc="200" dirty="0">
              <a:solidFill>
                <a:srgbClr val="FFFFFF"/>
              </a:solidFill>
            </a:endParaRPr>
          </a:p>
        </p:txBody>
      </p:sp>
      <p:pic>
        <p:nvPicPr>
          <p:cNvPr id="36" name="Graphic 35" descr="Employee badge">
            <a:extLst>
              <a:ext uri="{FF2B5EF4-FFF2-40B4-BE49-F238E27FC236}">
                <a16:creationId xmlns:a16="http://schemas.microsoft.com/office/drawing/2014/main" id="{BD67E4B2-8A9B-4E10-8CE7-216702F64A0C}"/>
              </a:ext>
            </a:extLst>
          </p:cNvPr>
          <p:cNvPicPr>
            <a:picLocks noChangeAspect="1"/>
          </p:cNvPicPr>
          <p:nvPr/>
        </p:nvPicPr>
        <p:blipFill>
          <a:blip r:embed="rId3">
            <a:extLst>
              <a:ext uri="{96DAC541-7B7A-43D3-8B79-37D633B846F1}">
                <asvg:svgBlip xmlns:asvg="http://schemas.microsoft.com/office/drawing/2016/SVG/main" r:embed="rId4"/>
              </a:ext>
            </a:extLst>
          </a:blip>
          <a:stretch/>
        </p:blipFill>
        <p:spPr>
          <a:xfrm>
            <a:off x="8251982" y="1770977"/>
            <a:ext cx="3294253" cy="3294253"/>
          </a:xfrm>
          <a:prstGeom prst="rect">
            <a:avLst/>
          </a:prstGeom>
        </p:spPr>
      </p:pic>
    </p:spTree>
    <p:extLst>
      <p:ext uri="{BB962C8B-B14F-4D97-AF65-F5344CB8AC3E}">
        <p14:creationId xmlns:p14="http://schemas.microsoft.com/office/powerpoint/2010/main" val="2217925268"/>
      </p:ext>
    </p:extLst>
  </p:cSld>
  <p:clrMapOvr>
    <a:masterClrMapping/>
  </p:clrMapOvr>
</p:sld>
</file>

<file path=ppt/theme/theme1.xml><?xml version="1.0" encoding="utf-8"?>
<a:theme xmlns:a="http://schemas.openxmlformats.org/drawingml/2006/main" name="RetrospectVTI">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Arial Nova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Nova"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ABE3C30C-0FC0-4450-828E-52DE70F1BCCB}" vid="{A6E2497D-935A-4CFD-B9FD-6DCB15FA68BF}"/>
    </a:ext>
  </a:extLst>
</a:theme>
</file>

<file path=docProps/app.xml><?xml version="1.0" encoding="utf-8"?>
<Properties xmlns="http://schemas.openxmlformats.org/officeDocument/2006/extended-properties" xmlns:vt="http://schemas.openxmlformats.org/officeDocument/2006/docPropsVTypes">
  <TotalTime>1</TotalTime>
  <Words>620</Words>
  <Application>Microsoft Macintosh PowerPoint</Application>
  <PresentationFormat>Widescreen</PresentationFormat>
  <Paragraphs>67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 Nova</vt:lpstr>
      <vt:lpstr>Arial Nova Light</vt:lpstr>
      <vt:lpstr>Calibri</vt:lpstr>
      <vt:lpstr>Wingdings</vt:lpstr>
      <vt:lpstr>RetrospectVTI</vt:lpstr>
      <vt:lpstr>Teaching in Turbulence</vt:lpstr>
      <vt:lpstr>United States Presidential Election</vt:lpstr>
      <vt:lpstr>Debate vs. Dialogue</vt:lpstr>
      <vt:lpstr>LARA Method Action Steps</vt:lpstr>
      <vt:lpstr>Resolution Process</vt:lpstr>
      <vt:lpstr>Office of Student Conduct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Teaching in Turbulence</dc:title>
  <dc:creator>Daves, Brynn A.</dc:creator>
  <cp:lastModifiedBy>Daves, Brynn A.</cp:lastModifiedBy>
  <cp:revision>1</cp:revision>
  <dcterms:created xsi:type="dcterms:W3CDTF">2020-10-30T23:09:23Z</dcterms:created>
  <dcterms:modified xsi:type="dcterms:W3CDTF">2020-10-30T23:11:12Z</dcterms:modified>
</cp:coreProperties>
</file>