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361" r:id="rId3"/>
    <p:sldId id="350" r:id="rId4"/>
    <p:sldId id="362" r:id="rId5"/>
    <p:sldId id="360" r:id="rId6"/>
    <p:sldId id="364" r:id="rId7"/>
    <p:sldId id="365" r:id="rId8"/>
    <p:sldId id="371" r:id="rId9"/>
    <p:sldId id="413" r:id="rId10"/>
    <p:sldId id="414" r:id="rId11"/>
    <p:sldId id="325" r:id="rId12"/>
    <p:sldId id="369" r:id="rId13"/>
    <p:sldId id="372" r:id="rId14"/>
    <p:sldId id="374" r:id="rId15"/>
    <p:sldId id="380" r:id="rId16"/>
    <p:sldId id="381" r:id="rId17"/>
    <p:sldId id="382" r:id="rId18"/>
    <p:sldId id="406" r:id="rId19"/>
    <p:sldId id="383" r:id="rId20"/>
    <p:sldId id="415" r:id="rId21"/>
    <p:sldId id="402" r:id="rId22"/>
    <p:sldId id="387" r:id="rId23"/>
    <p:sldId id="347" r:id="rId24"/>
    <p:sldId id="411" r:id="rId25"/>
    <p:sldId id="404" r:id="rId26"/>
    <p:sldId id="391" r:id="rId27"/>
    <p:sldId id="392" r:id="rId28"/>
    <p:sldId id="395" r:id="rId29"/>
    <p:sldId id="385" r:id="rId30"/>
    <p:sldId id="400" r:id="rId31"/>
    <p:sldId id="348" r:id="rId32"/>
    <p:sldId id="407" r:id="rId33"/>
    <p:sldId id="408" r:id="rId34"/>
    <p:sldId id="352" r:id="rId35"/>
    <p:sldId id="349" r:id="rId36"/>
    <p:sldId id="375" r:id="rId37"/>
    <p:sldId id="409" r:id="rId38"/>
    <p:sldId id="410" r:id="rId39"/>
    <p:sldId id="31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332"/>
    <a:srgbClr val="931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7417"/>
  </p:normalViewPr>
  <p:slideViewPr>
    <p:cSldViewPr snapToGrid="0" snapToObjects="1">
      <p:cViewPr varScale="1">
        <p:scale>
          <a:sx n="69" d="100"/>
          <a:sy n="69" d="100"/>
        </p:scale>
        <p:origin x="114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2015-2020</a:t>
            </a:r>
            <a:r>
              <a:rPr lang="en-US" baseline="0" dirty="0" smtClean="0"/>
              <a:t> </a:t>
            </a:r>
            <a:r>
              <a:rPr lang="en-US" baseline="0" dirty="0"/>
              <a:t>SCM Match Results</a:t>
            </a:r>
            <a:endParaRPr lang="en-US" dirty="0"/>
          </a:p>
        </c:rich>
      </c:tx>
      <c:layout/>
      <c:overlay val="0"/>
      <c:spPr>
        <a:noFill/>
        <a:ln>
          <a:noFill/>
        </a:ln>
        <a:effectLst/>
      </c:spPr>
    </c:title>
    <c:autoTitleDeleted val="0"/>
    <c:plotArea>
      <c:layout/>
      <c:pieChart>
        <c:varyColors val="1"/>
        <c:ser>
          <c:idx val="0"/>
          <c:order val="0"/>
          <c:dPt>
            <c:idx val="0"/>
            <c:bubble3D val="0"/>
            <c:spPr>
              <a:solidFill>
                <a:schemeClr val="tx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320-429C-8C16-0365C6C5EF9A}"/>
              </c:ext>
            </c:extLst>
          </c:dPt>
          <c:dPt>
            <c:idx val="1"/>
            <c:bubble3D val="0"/>
            <c:spPr>
              <a:solidFill>
                <a:srgbClr val="B62C2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320-429C-8C16-0365C6C5EF9A}"/>
              </c:ext>
            </c:extLst>
          </c:dPt>
          <c:dLbls>
            <c:dLbl>
              <c:idx val="0"/>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D1495946-3D4E-44EB-8C85-3AA500BA63DE}" type="PERCENTAGE">
                      <a:rPr lang="en-US" sz="1500" baseline="0"/>
                      <a:pPr>
                        <a:defRPr sz="1000" b="1" i="0" u="none" strike="noStrike" kern="1200" baseline="0">
                          <a:solidFill>
                            <a:schemeClr val="lt1"/>
                          </a:solidFill>
                          <a:latin typeface="+mn-lt"/>
                          <a:ea typeface="+mn-ea"/>
                          <a:cs typeface="+mn-cs"/>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1-E320-429C-8C16-0365C6C5EF9A}"/>
                </c:ext>
              </c:extLst>
            </c:dLbl>
            <c:dLbl>
              <c:idx val="1"/>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DA1D909C-6187-40FD-AB7C-84CB6BA87A17}" type="PERCENTAGE">
                      <a:rPr lang="en-US" sz="1500" baseline="0"/>
                      <a:pPr>
                        <a:defRPr sz="1000" b="1" i="0" u="none" strike="noStrike" kern="1200" baseline="0">
                          <a:solidFill>
                            <a:schemeClr val="lt1"/>
                          </a:solidFill>
                          <a:latin typeface="+mn-lt"/>
                          <a:ea typeface="+mn-ea"/>
                          <a:cs typeface="+mn-cs"/>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3-E320-429C-8C16-0365C6C5EF9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'Charts 2015-19'!$A$25:$A$26</c:f>
              <c:strCache>
                <c:ptCount val="2"/>
                <c:pt idx="0">
                  <c:v>Primary Care</c:v>
                </c:pt>
                <c:pt idx="1">
                  <c:v>Specialty Care</c:v>
                </c:pt>
              </c:strCache>
            </c:strRef>
          </c:cat>
          <c:val>
            <c:numRef>
              <c:f>'Charts 2015-19'!$B$25:$B$26</c:f>
              <c:numCache>
                <c:formatCode>0%</c:formatCode>
                <c:ptCount val="2"/>
                <c:pt idx="0">
                  <c:v>0.51</c:v>
                </c:pt>
                <c:pt idx="1">
                  <c:v>0.49</c:v>
                </c:pt>
              </c:numCache>
            </c:numRef>
          </c:val>
          <c:extLst>
            <c:ext xmlns:c16="http://schemas.microsoft.com/office/drawing/2014/chart" uri="{C3380CC4-5D6E-409C-BE32-E72D297353CC}">
              <c16:uniqueId val="{00000004-E320-429C-8C16-0365C6C5EF9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5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2015-2020 SCM Match Results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6550774743033462"/>
          <c:y val="1.4002485871723216E-2"/>
          <c:w val="0.71933199552173743"/>
          <c:h val="0.94306187087972382"/>
        </c:manualLayout>
      </c:layout>
      <c:barChart>
        <c:barDir val="bar"/>
        <c:grouping val="clustered"/>
        <c:varyColors val="0"/>
        <c:ser>
          <c:idx val="0"/>
          <c:order val="0"/>
          <c:spPr>
            <a:solidFill>
              <a:srgbClr val="CC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'Charts 2015-20'!$E$2:$E$15</c:f>
              <c:strCache>
                <c:ptCount val="14"/>
                <c:pt idx="0">
                  <c:v>Internal Medicine</c:v>
                </c:pt>
                <c:pt idx="1">
                  <c:v>Family Medicine</c:v>
                </c:pt>
                <c:pt idx="2">
                  <c:v>Pediatrics</c:v>
                </c:pt>
                <c:pt idx="3">
                  <c:v>Surgery </c:v>
                </c:pt>
                <c:pt idx="4">
                  <c:v>Emergency Medicine</c:v>
                </c:pt>
                <c:pt idx="5">
                  <c:v>OBGYN</c:v>
                </c:pt>
                <c:pt idx="6">
                  <c:v>Psych</c:v>
                </c:pt>
                <c:pt idx="7">
                  <c:v>ENT</c:v>
                </c:pt>
                <c:pt idx="8">
                  <c:v>Opthalmology</c:v>
                </c:pt>
                <c:pt idx="9">
                  <c:v>Pathology</c:v>
                </c:pt>
                <c:pt idx="10">
                  <c:v>Neurosurgery</c:v>
                </c:pt>
                <c:pt idx="11">
                  <c:v>Anesth/Derm/Radiology</c:v>
                </c:pt>
                <c:pt idx="12">
                  <c:v>Dual Med/Peds</c:v>
                </c:pt>
                <c:pt idx="13">
                  <c:v>Neurology/Ortho Surgery/ Urology</c:v>
                </c:pt>
              </c:strCache>
            </c:strRef>
          </c:cat>
          <c:val>
            <c:numRef>
              <c:f>'Charts 2015-20'!$F$2:$F$15</c:f>
              <c:numCache>
                <c:formatCode>General</c:formatCode>
                <c:ptCount val="14"/>
                <c:pt idx="0">
                  <c:v>34</c:v>
                </c:pt>
                <c:pt idx="1">
                  <c:v>22</c:v>
                </c:pt>
                <c:pt idx="2">
                  <c:v>21</c:v>
                </c:pt>
                <c:pt idx="3">
                  <c:v>15</c:v>
                </c:pt>
                <c:pt idx="4">
                  <c:v>12</c:v>
                </c:pt>
                <c:pt idx="5">
                  <c:v>11</c:v>
                </c:pt>
                <c:pt idx="6">
                  <c:v>10</c:v>
                </c:pt>
                <c:pt idx="7">
                  <c:v>5</c:v>
                </c:pt>
                <c:pt idx="8">
                  <c:v>5</c:v>
                </c:pt>
                <c:pt idx="9">
                  <c:v>4</c:v>
                </c:pt>
                <c:pt idx="10">
                  <c:v>3</c:v>
                </c:pt>
                <c:pt idx="11">
                  <c:v>2</c:v>
                </c:pt>
                <c:pt idx="12">
                  <c:v>2</c:v>
                </c:pt>
                <c:pt idx="13">
                  <c:v>1</c:v>
                </c:pt>
              </c:numCache>
            </c:numRef>
          </c:val>
          <c:extLst>
            <c:ext xmlns:c16="http://schemas.microsoft.com/office/drawing/2014/chart" uri="{C3380CC4-5D6E-409C-BE32-E72D297353CC}">
              <c16:uniqueId val="{00000000-C2FD-49FB-87D8-EED261C95E3D}"/>
            </c:ext>
          </c:extLst>
        </c:ser>
        <c:dLbls>
          <c:dLblPos val="inEnd"/>
          <c:showLegendKey val="0"/>
          <c:showVal val="1"/>
          <c:showCatName val="0"/>
          <c:showSerName val="0"/>
          <c:showPercent val="0"/>
          <c:showBubbleSize val="0"/>
        </c:dLbls>
        <c:gapWidth val="56"/>
        <c:overlap val="9"/>
        <c:axId val="2055447328"/>
        <c:axId val="2055424448"/>
      </c:barChart>
      <c:catAx>
        <c:axId val="20554473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300" b="1" i="0" u="none" strike="noStrike" kern="1200" cap="all" baseline="0">
                <a:solidFill>
                  <a:schemeClr val="dk1">
                    <a:lumMod val="75000"/>
                    <a:lumOff val="25000"/>
                  </a:schemeClr>
                </a:solidFill>
                <a:latin typeface="+mn-lt"/>
                <a:ea typeface="+mn-ea"/>
                <a:cs typeface="+mn-cs"/>
              </a:defRPr>
            </a:pPr>
            <a:endParaRPr lang="en-US"/>
          </a:p>
        </c:txPr>
        <c:crossAx val="2055424448"/>
        <c:crosses val="autoZero"/>
        <c:auto val="1"/>
        <c:lblAlgn val="ctr"/>
        <c:lblOffset val="100"/>
        <c:noMultiLvlLbl val="0"/>
      </c:catAx>
      <c:valAx>
        <c:axId val="205542444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055447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4E3E7-EA22-D04F-BC02-8F03AC881642}" type="datetimeFigureOut">
              <a:rPr lang="en-US" smtClean="0"/>
              <a:t>3/12/2021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5F1AB-5F91-EA45-99C5-0E4D7004221A}" type="slidenum">
              <a:rPr lang="en-US" smtClean="0"/>
              <a:t>‹#›</a:t>
            </a:fld>
            <a:endParaRPr lang="en-US"/>
          </a:p>
        </p:txBody>
      </p:sp>
    </p:spTree>
    <p:extLst>
      <p:ext uri="{BB962C8B-B14F-4D97-AF65-F5344CB8AC3E}">
        <p14:creationId xmlns:p14="http://schemas.microsoft.com/office/powerpoint/2010/main" val="14228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5F1AB-5F91-EA45-99C5-0E4D7004221A}" type="slidenum">
              <a:rPr lang="en-US" smtClean="0"/>
              <a:t>1</a:t>
            </a:fld>
            <a:endParaRPr lang="en-US"/>
          </a:p>
        </p:txBody>
      </p:sp>
    </p:spTree>
    <p:extLst>
      <p:ext uri="{BB962C8B-B14F-4D97-AF65-F5344CB8AC3E}">
        <p14:creationId xmlns:p14="http://schemas.microsoft.com/office/powerpoint/2010/main" val="141811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15F1AB-5F91-EA45-99C5-0E4D7004221A}" type="slidenum">
              <a:rPr lang="en-US" smtClean="0"/>
              <a:t>9</a:t>
            </a:fld>
            <a:endParaRPr lang="en-US"/>
          </a:p>
        </p:txBody>
      </p:sp>
    </p:spTree>
    <p:extLst>
      <p:ext uri="{BB962C8B-B14F-4D97-AF65-F5344CB8AC3E}">
        <p14:creationId xmlns:p14="http://schemas.microsoft.com/office/powerpoint/2010/main" val="316568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C09558F-B864-47E2-86BA-6906C32C2AD3}" type="slidenum">
              <a:rPr lang="en-US" smtClean="0"/>
              <a:pPr/>
              <a:t>18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8034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D120D30-11D3-4C01-835E-C024A7BA03BB}" type="slidenum">
              <a:rPr lang="en-US" smtClean="0"/>
              <a:pPr/>
              <a:t>21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Move to solid</a:t>
            </a:r>
            <a:r>
              <a:rPr lang="en-US" baseline="0" dirty="0" smtClean="0"/>
              <a:t> colored slide </a:t>
            </a:r>
            <a:endParaRPr lang="en-US" dirty="0" smtClean="0"/>
          </a:p>
        </p:txBody>
      </p:sp>
    </p:spTree>
    <p:extLst>
      <p:ext uri="{BB962C8B-B14F-4D97-AF65-F5344CB8AC3E}">
        <p14:creationId xmlns:p14="http://schemas.microsoft.com/office/powerpoint/2010/main" val="53791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D7A5DC-0819-44F1-917C-6ED0126DD565}" type="slidenum">
              <a:rPr lang="en-US" smtClean="0"/>
              <a:pPr/>
              <a:t>26</a:t>
            </a:fld>
            <a:endParaRPr lang="en-US" dirty="0" smtClean="0"/>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6522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D7A5DC-0819-44F1-917C-6ED0126DD565}" type="slidenum">
              <a:rPr lang="en-US" smtClean="0"/>
              <a:pPr/>
              <a:t>27</a:t>
            </a:fld>
            <a:endParaRPr lang="en-US" dirty="0" smtClean="0"/>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7500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15F1AB-5F91-EA45-99C5-0E4D7004221A}" type="slidenum">
              <a:rPr lang="en-US" smtClean="0"/>
              <a:t>39</a:t>
            </a:fld>
            <a:endParaRPr lang="en-US"/>
          </a:p>
        </p:txBody>
      </p:sp>
    </p:spTree>
    <p:extLst>
      <p:ext uri="{BB962C8B-B14F-4D97-AF65-F5344CB8AC3E}">
        <p14:creationId xmlns:p14="http://schemas.microsoft.com/office/powerpoint/2010/main" val="195634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69008D-8FEE-1346-8E0E-6F41131DF84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9008D-8FEE-1346-8E0E-6F41131DF84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9008D-8FEE-1346-8E0E-6F41131DF84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752600"/>
            <a:ext cx="3467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3467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pPr>
              <a:defRPr/>
            </a:pPr>
            <a:fld id="{E65C3D35-90B1-4B61-B0FD-5ABA782DA5CA}" type="slidenum">
              <a:rPr lang="en-US"/>
              <a:pPr>
                <a:defRPr/>
              </a:pPr>
              <a:t>‹#›</a:t>
            </a:fld>
            <a:endParaRPr lang="en-US" dirty="0"/>
          </a:p>
        </p:txBody>
      </p:sp>
    </p:spTree>
    <p:extLst>
      <p:ext uri="{BB962C8B-B14F-4D97-AF65-F5344CB8AC3E}">
        <p14:creationId xmlns:p14="http://schemas.microsoft.com/office/powerpoint/2010/main" val="334822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69008D-8FEE-1346-8E0E-6F41131DF84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69008D-8FEE-1346-8E0E-6F41131DF84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69008D-8FEE-1346-8E0E-6F41131DF84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69008D-8FEE-1346-8E0E-6F41131DF843}"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69008D-8FEE-1346-8E0E-6F41131DF843}"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9008D-8FEE-1346-8E0E-6F41131DF843}"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9008D-8FEE-1346-8E0E-6F41131DF84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9008D-8FEE-1346-8E0E-6F41131DF84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63368-75E2-FC45-965E-03B59886FA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9008D-8FEE-1346-8E0E-6F41131DF843}" type="datetimeFigureOut">
              <a:rPr lang="en-US" smtClean="0"/>
              <a:t>3/12/2021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63368-75E2-FC45-965E-03B59886FA4A}" type="slidenum">
              <a:rPr lang="en-US" smtClean="0"/>
              <a:t>‹#›</a:t>
            </a:fld>
            <a:endParaRPr lang="en-US"/>
          </a:p>
        </p:txBody>
      </p:sp>
    </p:spTree>
    <p:extLst>
      <p:ext uri="{BB962C8B-B14F-4D97-AF65-F5344CB8AC3E}">
        <p14:creationId xmlns:p14="http://schemas.microsoft.com/office/powerpoint/2010/main" val="63537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amc.org/era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u.edu/tulsa/community_medicine/currrent-students/current-students/guidetothematch/important-date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rmp.org/" TargetMode="External"/><Relationship Id="rId2" Type="http://schemas.openxmlformats.org/officeDocument/2006/relationships/hyperlink" Target="https://apps.aamc.org/myeras-web/#/landing" TargetMode="External"/><Relationship Id="rId1" Type="http://schemas.openxmlformats.org/officeDocument/2006/relationships/slideLayout" Target="../slideLayouts/slideLayout2.xml"/><Relationship Id="rId4" Type="http://schemas.openxmlformats.org/officeDocument/2006/relationships/hyperlink" Target="https://students-residents.aamc.org/attending-medical-school/article/visiting-student-learning-opportuniti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k0nrmp3oyqui6wqfm.kinstacdn.com/wp-content/uploads/2020/05/Specialty-by-State-and-Applicant-Type_2020.pdf" TargetMode="External"/><Relationship Id="rId2" Type="http://schemas.openxmlformats.org/officeDocument/2006/relationships/hyperlink" Target="https://mk0nrmp3oyqui6wqfm.kinstacdn.com/wp-content/uploads/2020/06/MM_Results_and-Data_2020-1.pdf" TargetMode="External"/><Relationship Id="rId1" Type="http://schemas.openxmlformats.org/officeDocument/2006/relationships/slideLayout" Target="../slideLayouts/slideLayout2.xml"/><Relationship Id="rId5" Type="http://schemas.openxmlformats.org/officeDocument/2006/relationships/hyperlink" Target="https://mk0nrmp3oyqui6wqfm.kinstacdn.com/wp-content/uploads/2020/05/Impact-Data_All_Sponsored-Apps_2020.pdf" TargetMode="External"/><Relationship Id="rId4" Type="http://schemas.openxmlformats.org/officeDocument/2006/relationships/hyperlink" Target="https://mk0nrmp3oyqui6wqfm.kinstacdn.com/wp-content/uploads/2020/05/Program-Results_2016_2020.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rmp.org/interactive-charting-outcomes-in-the-match/" TargetMode="External"/><Relationship Id="rId2" Type="http://schemas.openxmlformats.org/officeDocument/2006/relationships/hyperlink" Target="https://mk0nrmp3oyqui6wqfm.kinstacdn.com/wp-content/uploads/2020/07/Charting-Outcomes-in-the-Match-2020_MD-Senior_final.pdf" TargetMode="External"/><Relationship Id="rId1" Type="http://schemas.openxmlformats.org/officeDocument/2006/relationships/slideLayout" Target="../slideLayouts/slideLayout2.xml"/><Relationship Id="rId4" Type="http://schemas.openxmlformats.org/officeDocument/2006/relationships/hyperlink" Target="https://mk0nrmpcikgb8jxyd19h.kinstacdn.com/wp-content/uploads/2018/06/Charting-Outcomes-in-the-Match-2018-Senior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k0nrmpcikgb8jxyd19h.kinstacdn.com/wp-content/uploads/2017/09/Applicant-Survey-Report-2017.pdf" TargetMode="External"/><Relationship Id="rId2" Type="http://schemas.openxmlformats.org/officeDocument/2006/relationships/hyperlink" Target="https://mk0nrmp3oyqui6wqfm.kinstacdn.com/wp-content/uploads/2020/08/2020-PD-Survey.pdf" TargetMode="External"/><Relationship Id="rId1" Type="http://schemas.openxmlformats.org/officeDocument/2006/relationships/slideLayout" Target="../slideLayouts/slideLayout2.xml"/><Relationship Id="rId4" Type="http://schemas.openxmlformats.org/officeDocument/2006/relationships/hyperlink" Target="https://mk0nrmp3oyqui6wqfm.kinstacdn.com/wp-content/uploads/2019/06/Applicant-Survey-Report-2019.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ou.edu/tulsa/community_medicine/md-program-scm-track/current-students/guidetothemat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hape 66"/>
          <p:cNvSpPr txBox="1">
            <a:spLocks noGrp="1"/>
          </p:cNvSpPr>
          <p:nvPr>
            <p:ph type="ctrTitle"/>
          </p:nvPr>
        </p:nvSpPr>
        <p:spPr>
          <a:xfrm>
            <a:off x="860899" y="1089891"/>
            <a:ext cx="7932906" cy="1607127"/>
          </a:xfrm>
          <a:prstGeom prst="rect">
            <a:avLst/>
          </a:prstGeom>
        </p:spPr>
        <p:txBody>
          <a:bodyPr wrap="square" lIns="91425" tIns="91425" rIns="91425" bIns="91425" anchor="ctr" anchorCtr="0">
            <a:noAutofit/>
          </a:bodyPr>
          <a:lstStyle/>
          <a:p>
            <a:pPr algn="l">
              <a:lnSpc>
                <a:spcPct val="100000"/>
              </a:lnSpc>
            </a:pPr>
            <a:r>
              <a:rPr lang="en" sz="4000" b="1" dirty="0" smtClean="0">
                <a:solidFill>
                  <a:schemeClr val="bg1"/>
                </a:solidFill>
                <a:ea typeface="Arial" charset="0"/>
                <a:cs typeface="Arial" charset="0"/>
              </a:rPr>
              <a:t>“</a:t>
            </a:r>
            <a:r>
              <a:rPr lang="en" sz="4800" b="1" dirty="0" smtClean="0">
                <a:solidFill>
                  <a:schemeClr val="bg1"/>
                </a:solidFill>
                <a:ea typeface="Arial" charset="0"/>
                <a:cs typeface="Arial" charset="0"/>
              </a:rPr>
              <a:t>Strolling through the M</a:t>
            </a:r>
            <a:r>
              <a:rPr lang="en-US" sz="4800" b="1" dirty="0" smtClean="0">
                <a:solidFill>
                  <a:schemeClr val="bg1"/>
                </a:solidFill>
                <a:ea typeface="Arial" charset="0"/>
                <a:cs typeface="Arial" charset="0"/>
              </a:rPr>
              <a:t>a</a:t>
            </a:r>
            <a:r>
              <a:rPr lang="en" sz="4800" b="1" dirty="0" smtClean="0">
                <a:solidFill>
                  <a:schemeClr val="bg1"/>
                </a:solidFill>
                <a:ea typeface="Arial" charset="0"/>
                <a:cs typeface="Arial" charset="0"/>
              </a:rPr>
              <a:t>tch” </a:t>
            </a:r>
            <a:r>
              <a:rPr lang="en" sz="4000" b="1" dirty="0" smtClean="0">
                <a:solidFill>
                  <a:schemeClr val="bg1"/>
                </a:solidFill>
                <a:ea typeface="Arial" charset="0"/>
                <a:cs typeface="Arial" charset="0"/>
              </a:rPr>
              <a:t/>
            </a:r>
            <a:br>
              <a:rPr lang="en" sz="4000" b="1" dirty="0" smtClean="0">
                <a:solidFill>
                  <a:schemeClr val="bg1"/>
                </a:solidFill>
                <a:ea typeface="Arial" charset="0"/>
                <a:cs typeface="Arial" charset="0"/>
              </a:rPr>
            </a:br>
            <a:r>
              <a:rPr lang="en" sz="4000" b="1" dirty="0" smtClean="0">
                <a:solidFill>
                  <a:schemeClr val="bg1"/>
                </a:solidFill>
                <a:ea typeface="Arial" charset="0"/>
                <a:cs typeface="Arial" charset="0"/>
              </a:rPr>
              <a:t> </a:t>
            </a:r>
            <a:r>
              <a:rPr lang="en" sz="2800" dirty="0" smtClean="0">
                <a:solidFill>
                  <a:schemeClr val="bg1"/>
                </a:solidFill>
                <a:ea typeface="Arial" charset="0"/>
                <a:cs typeface="Arial" charset="0"/>
              </a:rPr>
              <a:t>March 12, 2021</a:t>
            </a:r>
            <a:endParaRPr lang="en" sz="4000" dirty="0">
              <a:solidFill>
                <a:schemeClr val="bg1"/>
              </a:solidFill>
              <a:ea typeface="Arial" charset="0"/>
              <a:cs typeface="Arial" charset="0"/>
            </a:endParaRPr>
          </a:p>
        </p:txBody>
      </p:sp>
    </p:spTree>
    <p:extLst>
      <p:ext uri="{BB962C8B-B14F-4D97-AF65-F5344CB8AC3E}">
        <p14:creationId xmlns:p14="http://schemas.microsoft.com/office/powerpoint/2010/main" val="774309183"/>
      </p:ext>
    </p:extLst>
  </p:cSld>
  <p:clrMapOvr>
    <a:masterClrMapping/>
  </p:clrMapOvr>
  <mc:AlternateContent xmlns:mc="http://schemas.openxmlformats.org/markup-compatibility/2006" xmlns:p14="http://schemas.microsoft.com/office/powerpoint/2010/main">
    <mc:Choice Requires="p14">
      <p:transition spd="slow" p14:dur="2000" advTm="6461">
        <p:split orient="vert"/>
      </p:transition>
    </mc:Choice>
    <mc:Fallback xmlns="">
      <p:transition spd="slow" advTm="6461">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85061" y="191386"/>
          <a:ext cx="8846288" cy="6530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730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pPr marL="0" indent="0">
              <a:buNone/>
            </a:pPr>
            <a:r>
              <a:rPr lang="en-US" sz="3600" dirty="0" smtClean="0"/>
              <a:t>Residency Application Programs:</a:t>
            </a:r>
          </a:p>
          <a:p>
            <a:endParaRPr lang="en-US" dirty="0" smtClean="0"/>
          </a:p>
          <a:p>
            <a:r>
              <a:rPr lang="en-US" b="1" dirty="0" smtClean="0"/>
              <a:t>NRMP </a:t>
            </a:r>
            <a:r>
              <a:rPr lang="en-US" b="1" dirty="0"/>
              <a:t>– National Residency Match Program </a:t>
            </a:r>
          </a:p>
          <a:p>
            <a:r>
              <a:rPr lang="en-US" dirty="0"/>
              <a:t>Military Match* – early match (December)</a:t>
            </a:r>
          </a:p>
          <a:p>
            <a:r>
              <a:rPr lang="en-US" dirty="0"/>
              <a:t>AUA Match* – Urology,  early match (January)</a:t>
            </a:r>
          </a:p>
          <a:p>
            <a:r>
              <a:rPr lang="en-US" dirty="0"/>
              <a:t>San Francisco Match*  - Ophthalmology and Plastic Surgery, early match (January)</a:t>
            </a:r>
          </a:p>
          <a:p>
            <a:endParaRPr lang="en-US" dirty="0"/>
          </a:p>
          <a:p>
            <a:pPr marL="0" indent="0">
              <a:buNone/>
            </a:pPr>
            <a:r>
              <a:rPr lang="en-US" sz="2000" dirty="0"/>
              <a:t>(*Students also register in the  NRMP for prelim spots or Plan B)</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The Application Process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340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2128603"/>
            <a:ext cx="8124393" cy="4591374"/>
          </a:xfrm>
        </p:spPr>
        <p:txBody>
          <a:bodyPr>
            <a:normAutofit/>
          </a:bodyPr>
          <a:lstStyle/>
          <a:p>
            <a:r>
              <a:rPr lang="en-US" dirty="0"/>
              <a:t>The NRMP is a private, not-for-profit corporation established in 1952 to provide a uniform date of appointment to positions in graduate medical education (GME) in the United States.</a:t>
            </a:r>
          </a:p>
          <a:p>
            <a:endParaRPr lang="en-US" dirty="0" smtClean="0"/>
          </a:p>
          <a:p>
            <a:r>
              <a:rPr lang="en-US" dirty="0"/>
              <a:t>T</a:t>
            </a:r>
            <a:r>
              <a:rPr lang="en-US" dirty="0" smtClean="0"/>
              <a:t>he NRMP provides </a:t>
            </a:r>
            <a:r>
              <a:rPr lang="en-US" dirty="0"/>
              <a:t>a uniform system by which residency candidates simultaneously “match” to first and second-year postgraduate training positions accredited by the ACGME. </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What is the NRMP?</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64848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2128603"/>
            <a:ext cx="8124393" cy="4591374"/>
          </a:xfrm>
        </p:spPr>
        <p:txBody>
          <a:bodyPr>
            <a:normAutofit/>
          </a:bodyPr>
          <a:lstStyle/>
          <a:p>
            <a:pPr marL="0" indent="0">
              <a:buNone/>
            </a:pPr>
            <a:r>
              <a:rPr lang="en-US" sz="3200" dirty="0" smtClean="0"/>
              <a:t>Any </a:t>
            </a:r>
            <a:r>
              <a:rPr lang="en-US" sz="3200" dirty="0"/>
              <a:t>program participating in the </a:t>
            </a:r>
            <a:r>
              <a:rPr lang="en-US" sz="3200" b="1" i="1" dirty="0"/>
              <a:t>Main Residency Match</a:t>
            </a:r>
            <a:r>
              <a:rPr lang="en-US" sz="3200" dirty="0"/>
              <a:t> is required to place all residency positions in The Match. </a:t>
            </a:r>
          </a:p>
          <a:p>
            <a:r>
              <a:rPr lang="en-US" sz="3200" dirty="0"/>
              <a:t>Exceptions:   </a:t>
            </a:r>
          </a:p>
          <a:p>
            <a:pPr lvl="1"/>
            <a:r>
              <a:rPr lang="en-US" sz="2800" dirty="0"/>
              <a:t>Rural Scholars Programs</a:t>
            </a:r>
          </a:p>
          <a:p>
            <a:pPr lvl="1"/>
            <a:r>
              <a:rPr lang="en-US" sz="2800" dirty="0"/>
              <a:t>Family Medicine Accelerated Programs</a:t>
            </a:r>
          </a:p>
          <a:p>
            <a:pPr lvl="1"/>
            <a:r>
              <a:rPr lang="en-US" sz="2800" dirty="0"/>
              <a:t>Post-SOAP positions</a:t>
            </a:r>
          </a:p>
          <a:p>
            <a:pPr lvl="1"/>
            <a:r>
              <a:rPr lang="en-US" sz="2800" dirty="0"/>
              <a:t>Off-cycle appointments </a:t>
            </a:r>
          </a:p>
          <a:p>
            <a:pPr lvl="1"/>
            <a:r>
              <a:rPr lang="en-US" sz="2800" dirty="0"/>
              <a:t>Few other unusual circumstances</a:t>
            </a:r>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NRMP</a:t>
            </a:r>
            <a:r>
              <a:rPr lang="en-US" sz="4800" dirty="0">
                <a:solidFill>
                  <a:schemeClr val="bg1"/>
                </a:solidFill>
                <a:latin typeface="+mj-lt"/>
                <a:cs typeface="Times New Roman" panose="02020603050405020304" pitchFamily="18" charset="0"/>
              </a:rPr>
              <a:t> </a:t>
            </a:r>
            <a:r>
              <a:rPr lang="en-US" sz="4800" dirty="0" smtClean="0">
                <a:solidFill>
                  <a:schemeClr val="bg1"/>
                </a:solidFill>
                <a:latin typeface="+mj-lt"/>
                <a:cs typeface="Times New Roman" panose="02020603050405020304" pitchFamily="18" charset="0"/>
              </a:rPr>
              <a:t>– The Rules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58353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871133"/>
            <a:ext cx="8124393" cy="4848844"/>
          </a:xfrm>
        </p:spPr>
        <p:txBody>
          <a:bodyPr>
            <a:normAutofit/>
          </a:bodyPr>
          <a:lstStyle/>
          <a:p>
            <a:pPr>
              <a:spcAft>
                <a:spcPts val="1200"/>
              </a:spcAft>
            </a:pPr>
            <a:r>
              <a:rPr lang="en-US" sz="2000" dirty="0"/>
              <a:t>Any two </a:t>
            </a:r>
            <a:r>
              <a:rPr lang="en-US" sz="2000" dirty="0" smtClean="0"/>
              <a:t>individuals can link (‘couple’) their rank order lists. </a:t>
            </a:r>
            <a:endParaRPr lang="en-US" sz="2000" dirty="0"/>
          </a:p>
          <a:p>
            <a:pPr>
              <a:spcAft>
                <a:spcPts val="1200"/>
              </a:spcAft>
            </a:pPr>
            <a:r>
              <a:rPr lang="en-US" sz="2000" dirty="0"/>
              <a:t>Each </a:t>
            </a:r>
            <a:r>
              <a:rPr lang="en-US" sz="2000" dirty="0" smtClean="0"/>
              <a:t>individual </a:t>
            </a:r>
            <a:r>
              <a:rPr lang="en-US" sz="2000" dirty="0"/>
              <a:t>of a couple must enroll individually in </a:t>
            </a:r>
            <a:r>
              <a:rPr lang="en-US" sz="2000" dirty="0" smtClean="0"/>
              <a:t>the </a:t>
            </a:r>
            <a:r>
              <a:rPr lang="en-US" sz="2000" dirty="0"/>
              <a:t>Match and indicate in the R3</a:t>
            </a:r>
            <a:r>
              <a:rPr lang="en-US" sz="2000" b="1" baseline="30000" dirty="0"/>
              <a:t>®</a:t>
            </a:r>
            <a:r>
              <a:rPr lang="en-US" sz="2000" dirty="0"/>
              <a:t> system that they want to participate in </a:t>
            </a:r>
            <a:r>
              <a:rPr lang="en-US" sz="2000" dirty="0" smtClean="0"/>
              <a:t>Match </a:t>
            </a:r>
            <a:r>
              <a:rPr lang="en-US" sz="2000" dirty="0"/>
              <a:t>as a couple. </a:t>
            </a:r>
            <a:endParaRPr lang="en-US" sz="2000" dirty="0" smtClean="0"/>
          </a:p>
          <a:p>
            <a:pPr>
              <a:spcAft>
                <a:spcPts val="1200"/>
              </a:spcAft>
            </a:pPr>
            <a:r>
              <a:rPr lang="en-US" sz="2000" dirty="0" smtClean="0"/>
              <a:t>Each half of the couple must then send a couple’s request to your partner via the R3 system and they must accept – there is an additional fee</a:t>
            </a:r>
          </a:p>
          <a:p>
            <a:pPr>
              <a:spcAft>
                <a:spcPts val="1200"/>
              </a:spcAft>
            </a:pPr>
            <a:r>
              <a:rPr lang="en-US" sz="2000" dirty="0" smtClean="0"/>
              <a:t>Each </a:t>
            </a:r>
            <a:r>
              <a:rPr lang="en-US" sz="2000" dirty="0"/>
              <a:t>partner creates a list of their preferred residency programs</a:t>
            </a:r>
            <a:r>
              <a:rPr lang="en-US" sz="2000" dirty="0" smtClean="0"/>
              <a:t>.</a:t>
            </a:r>
          </a:p>
          <a:p>
            <a:pPr>
              <a:spcAft>
                <a:spcPts val="1200"/>
              </a:spcAft>
            </a:pPr>
            <a:r>
              <a:rPr lang="en-US" sz="2000" dirty="0"/>
              <a:t>Both participants’ lists are coordinated to form pairs of choices </a:t>
            </a:r>
            <a:r>
              <a:rPr lang="en-US" sz="2000" dirty="0" smtClean="0"/>
              <a:t>for </a:t>
            </a:r>
            <a:r>
              <a:rPr lang="en-US" sz="2000" dirty="0"/>
              <a:t>the matching algorithm considers.</a:t>
            </a:r>
          </a:p>
          <a:p>
            <a:pPr>
              <a:spcAft>
                <a:spcPts val="1200"/>
              </a:spcAft>
            </a:pPr>
            <a:r>
              <a:rPr lang="en-US" sz="2000" dirty="0"/>
              <a:t>The couple will match to the most preferred </a:t>
            </a:r>
            <a:r>
              <a:rPr lang="en-US" sz="2000" b="1" u="sng" dirty="0"/>
              <a:t>pair</a:t>
            </a:r>
            <a:r>
              <a:rPr lang="en-US" sz="2000" dirty="0"/>
              <a:t> of programs on the rank order lists where each partner has been offered a position. </a:t>
            </a:r>
            <a:r>
              <a:rPr lang="en-US" sz="2000" dirty="0" smtClean="0"/>
              <a:t>Each </a:t>
            </a:r>
            <a:r>
              <a:rPr lang="en-US" sz="2000" dirty="0"/>
              <a:t>partner may </a:t>
            </a:r>
            <a:r>
              <a:rPr lang="en-US" sz="2000" dirty="0" smtClean="0"/>
              <a:t>have up to </a:t>
            </a:r>
            <a:r>
              <a:rPr lang="en-US" sz="2000" b="1" dirty="0" smtClean="0"/>
              <a:t>300</a:t>
            </a:r>
            <a:r>
              <a:rPr lang="en-US" sz="2000" dirty="0" smtClean="0"/>
              <a:t> ranks </a:t>
            </a:r>
            <a:r>
              <a:rPr lang="en-US" sz="2000" dirty="0"/>
              <a:t>on their </a:t>
            </a:r>
            <a:r>
              <a:rPr lang="en-US" sz="2000" dirty="0" smtClean="0"/>
              <a:t>individual </a:t>
            </a:r>
            <a:r>
              <a:rPr lang="en-US" sz="2000" dirty="0"/>
              <a:t>rank order lists. </a:t>
            </a:r>
            <a:r>
              <a:rPr lang="en-US" sz="2000" dirty="0" smtClean="0"/>
              <a:t>  </a:t>
            </a:r>
            <a:endParaRPr lang="en-US" sz="2000" dirty="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NRMP – Couples Match</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5918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sz="4800" dirty="0" smtClean="0">
                <a:solidFill>
                  <a:schemeClr val="bg1"/>
                </a:solidFill>
                <a:latin typeface="+mj-lt"/>
                <a:cs typeface="Times New Roman" panose="02020603050405020304" pitchFamily="18" charset="0"/>
              </a:rPr>
              <a:t>Application System for the NRMP</a:t>
            </a:r>
            <a:endParaRPr lang="en-US" sz="4800" dirty="0">
              <a:solidFill>
                <a:schemeClr val="bg1"/>
              </a:solidFill>
              <a:latin typeface="+mj-lt"/>
              <a:cs typeface="Times New Roman" panose="02020603050405020304" pitchFamily="18" charset="0"/>
            </a:endParaRPr>
          </a:p>
        </p:txBody>
      </p:sp>
      <p:sp>
        <p:nvSpPr>
          <p:cNvPr id="2" name="Rectangle 1"/>
          <p:cNvSpPr/>
          <p:nvPr/>
        </p:nvSpPr>
        <p:spPr>
          <a:xfrm>
            <a:off x="748144" y="1890117"/>
            <a:ext cx="7924800" cy="4524315"/>
          </a:xfrm>
          <a:prstGeom prst="rect">
            <a:avLst/>
          </a:prstGeom>
        </p:spPr>
        <p:txBody>
          <a:bodyPr wrap="square">
            <a:spAutoFit/>
          </a:bodyPr>
          <a:lstStyle/>
          <a:p>
            <a:r>
              <a:rPr lang="en-US" sz="3200" dirty="0"/>
              <a:t>ERAS – Electronic Residency Application Service</a:t>
            </a:r>
          </a:p>
          <a:p>
            <a:pPr marL="914400" lvl="1" indent="-457200">
              <a:buFont typeface="Arial" panose="020B0604020202020204" pitchFamily="34" charset="0"/>
              <a:buChar char="•"/>
            </a:pPr>
            <a:r>
              <a:rPr lang="en-US" sz="2800" dirty="0"/>
              <a:t>Introduced by American Association of Medical Colleges in 1995 to automate residency application process</a:t>
            </a:r>
          </a:p>
          <a:p>
            <a:pPr marL="914400" lvl="1" indent="-457200">
              <a:buFont typeface="Arial" panose="020B0604020202020204" pitchFamily="34" charset="0"/>
              <a:buChar char="•"/>
            </a:pPr>
            <a:r>
              <a:rPr lang="en-US" sz="2800" dirty="0"/>
              <a:t>Service uses internet to transmit residency and fellowship applications, letters of recommendation, dean’s letters, transcripts, etc. to residency and fellowship program directors</a:t>
            </a:r>
          </a:p>
        </p:txBody>
      </p:sp>
    </p:spTree>
    <p:extLst>
      <p:ext uri="{BB962C8B-B14F-4D97-AF65-F5344CB8AC3E}">
        <p14:creationId xmlns:p14="http://schemas.microsoft.com/office/powerpoint/2010/main" val="378568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Advantages of ERAS</a:t>
            </a:r>
            <a:endParaRPr lang="en-US" sz="4800" dirty="0">
              <a:solidFill>
                <a:schemeClr val="bg1"/>
              </a:solidFill>
              <a:latin typeface="+mj-lt"/>
              <a:cs typeface="Times New Roman" panose="02020603050405020304" pitchFamily="18" charset="0"/>
            </a:endParaRPr>
          </a:p>
        </p:txBody>
      </p:sp>
      <p:sp>
        <p:nvSpPr>
          <p:cNvPr id="2" name="Rectangle 1"/>
          <p:cNvSpPr/>
          <p:nvPr/>
        </p:nvSpPr>
        <p:spPr>
          <a:xfrm>
            <a:off x="164892" y="1610112"/>
            <a:ext cx="8508052" cy="5016758"/>
          </a:xfrm>
          <a:prstGeom prst="rect">
            <a:avLst/>
          </a:prstGeom>
        </p:spPr>
        <p:txBody>
          <a:bodyPr wrap="square">
            <a:spAutoFit/>
          </a:bodyPr>
          <a:lstStyle/>
          <a:p>
            <a:endParaRPr lang="en-US" sz="3200" dirty="0"/>
          </a:p>
          <a:p>
            <a:pPr marL="914400" lvl="1" indent="-457200">
              <a:buFont typeface="Arial" panose="020B0604020202020204" pitchFamily="34" charset="0"/>
              <a:buChar char="•"/>
            </a:pPr>
            <a:r>
              <a:rPr lang="en-US" sz="3200" dirty="0" smtClean="0"/>
              <a:t>Saves </a:t>
            </a:r>
            <a:r>
              <a:rPr lang="en-US" sz="3200" dirty="0"/>
              <a:t>TIME</a:t>
            </a:r>
          </a:p>
          <a:p>
            <a:pPr marL="1371600" lvl="2" indent="-457200">
              <a:buFont typeface="Arial" panose="020B0604020202020204" pitchFamily="34" charset="0"/>
              <a:buChar char="•"/>
            </a:pPr>
            <a:r>
              <a:rPr lang="en-US" sz="3200" dirty="0" smtClean="0"/>
              <a:t>Allows you to complete </a:t>
            </a:r>
            <a:r>
              <a:rPr lang="en-US" sz="3200" dirty="0"/>
              <a:t>one application and send it to all programs</a:t>
            </a:r>
          </a:p>
          <a:p>
            <a:pPr marL="914400" lvl="1" indent="-457200">
              <a:buFont typeface="Arial" panose="020B0604020202020204" pitchFamily="34" charset="0"/>
              <a:buChar char="•"/>
            </a:pPr>
            <a:r>
              <a:rPr lang="en-US" sz="3200" dirty="0"/>
              <a:t>ERAS is very “user friendly</a:t>
            </a:r>
            <a:r>
              <a:rPr lang="en-US" sz="3200" dirty="0" smtClean="0"/>
              <a:t>” – very similar to AMCAS</a:t>
            </a:r>
            <a:endParaRPr lang="en-US" sz="3200" dirty="0"/>
          </a:p>
          <a:p>
            <a:pPr marL="914400" lvl="1" indent="-457200">
              <a:buFont typeface="Arial" panose="020B0604020202020204" pitchFamily="34" charset="0"/>
              <a:buChar char="•"/>
            </a:pPr>
            <a:r>
              <a:rPr lang="en-US" sz="3200" dirty="0"/>
              <a:t>ERAS offers flexibility</a:t>
            </a:r>
          </a:p>
          <a:p>
            <a:pPr marL="1371600" lvl="2" indent="-457200">
              <a:buFont typeface="Arial" panose="020B0604020202020204" pitchFamily="34" charset="0"/>
              <a:buChar char="•"/>
            </a:pPr>
            <a:r>
              <a:rPr lang="en-US" sz="3200" dirty="0"/>
              <a:t>Can customize your applications with different personal statements, letters of reference, etc.</a:t>
            </a:r>
          </a:p>
        </p:txBody>
      </p:sp>
    </p:spTree>
    <p:extLst>
      <p:ext uri="{BB962C8B-B14F-4D97-AF65-F5344CB8AC3E}">
        <p14:creationId xmlns:p14="http://schemas.microsoft.com/office/powerpoint/2010/main" val="684999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1764145"/>
            <a:ext cx="8662675" cy="4955832"/>
          </a:xfrm>
        </p:spPr>
        <p:txBody>
          <a:bodyPr>
            <a:normAutofit/>
          </a:bodyPr>
          <a:lstStyle/>
          <a:p>
            <a:pPr marL="457200" lvl="1" indent="0">
              <a:buNone/>
            </a:pPr>
            <a:endParaRPr lang="en-US" sz="3200" dirty="0"/>
          </a:p>
          <a:p>
            <a:pPr marL="457200" lvl="1" indent="0">
              <a:buNone/>
            </a:pPr>
            <a:r>
              <a:rPr lang="en-US" sz="3600" dirty="0" smtClean="0"/>
              <a:t>There are 4 </a:t>
            </a:r>
            <a:r>
              <a:rPr lang="en-US" sz="3600" dirty="0"/>
              <a:t>components:</a:t>
            </a:r>
          </a:p>
          <a:p>
            <a:pPr lvl="2">
              <a:lnSpc>
                <a:spcPct val="110000"/>
              </a:lnSpc>
            </a:pPr>
            <a:r>
              <a:rPr lang="en-US" sz="3000" dirty="0" err="1"/>
              <a:t>MyERAS</a:t>
            </a:r>
            <a:r>
              <a:rPr lang="en-US" sz="3000" dirty="0"/>
              <a:t> – applicant’s Web application</a:t>
            </a:r>
          </a:p>
          <a:p>
            <a:pPr lvl="2">
              <a:lnSpc>
                <a:spcPct val="110000"/>
              </a:lnSpc>
            </a:pPr>
            <a:r>
              <a:rPr lang="en-US" sz="3000" dirty="0"/>
              <a:t>DWS – Dean’s Office workstation</a:t>
            </a:r>
          </a:p>
          <a:p>
            <a:pPr lvl="2">
              <a:lnSpc>
                <a:spcPct val="110000"/>
              </a:lnSpc>
            </a:pPr>
            <a:r>
              <a:rPr lang="en-US" sz="3000" dirty="0"/>
              <a:t>PDWS – Program Director’s workstation</a:t>
            </a:r>
          </a:p>
          <a:p>
            <a:pPr lvl="2">
              <a:lnSpc>
                <a:spcPct val="110000"/>
              </a:lnSpc>
            </a:pPr>
            <a:r>
              <a:rPr lang="en-US" sz="3000" dirty="0"/>
              <a:t>ERAS Post Office </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How ERAS Works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4237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57225" y="1678898"/>
            <a:ext cx="7829550" cy="4680678"/>
          </a:xfrm>
        </p:spPr>
        <p:txBody>
          <a:bodyPr>
            <a:noAutofit/>
          </a:bodyPr>
          <a:lstStyle/>
          <a:p>
            <a:pPr>
              <a:lnSpc>
                <a:spcPct val="90000"/>
              </a:lnSpc>
              <a:buFont typeface="Arial" pitchFamily="34" charset="0"/>
              <a:buChar char="•"/>
            </a:pPr>
            <a:r>
              <a:rPr lang="en-US" sz="2000" dirty="0" smtClean="0"/>
              <a:t>Visit SCM Guide to the Match Website and review the content!</a:t>
            </a:r>
          </a:p>
          <a:p>
            <a:pPr>
              <a:lnSpc>
                <a:spcPct val="90000"/>
              </a:lnSpc>
            </a:pPr>
            <a:r>
              <a:rPr lang="en-US" sz="2000" dirty="0" smtClean="0"/>
              <a:t>Prepare a Curriculum Vitae – Writing Center, Career specific mentor, Assoc. Dean, etc..</a:t>
            </a:r>
          </a:p>
          <a:p>
            <a:pPr>
              <a:lnSpc>
                <a:spcPct val="90000"/>
              </a:lnSpc>
            </a:pPr>
            <a:r>
              <a:rPr lang="en-US" sz="2000" dirty="0" smtClean="0"/>
              <a:t>Write a personal statement – OUHSC Writing Center, OU-Tulsa Student Affairs, Career Specific Mentor, Assoc. Dean </a:t>
            </a:r>
          </a:p>
          <a:p>
            <a:pPr>
              <a:lnSpc>
                <a:spcPct val="90000"/>
              </a:lnSpc>
            </a:pPr>
            <a:r>
              <a:rPr lang="en-US" sz="2000" dirty="0" smtClean="0"/>
              <a:t>Request letters of reference </a:t>
            </a:r>
          </a:p>
          <a:p>
            <a:pPr>
              <a:lnSpc>
                <a:spcPct val="90000"/>
              </a:lnSpc>
            </a:pPr>
            <a:r>
              <a:rPr lang="en-US" sz="2000" dirty="0" smtClean="0"/>
              <a:t>Practice Interviewing – OU-Tulsa Student Affairs offers practice interviews, Career specific mentors</a:t>
            </a:r>
          </a:p>
          <a:p>
            <a:pPr>
              <a:lnSpc>
                <a:spcPct val="90000"/>
              </a:lnSpc>
            </a:pPr>
            <a:r>
              <a:rPr lang="en-US" sz="2000" dirty="0" smtClean="0"/>
              <a:t>Complete MSPE Survey Form and submit by June 1st</a:t>
            </a:r>
          </a:p>
          <a:p>
            <a:pPr>
              <a:lnSpc>
                <a:spcPct val="90000"/>
              </a:lnSpc>
              <a:spcAft>
                <a:spcPts val="1200"/>
              </a:spcAft>
            </a:pPr>
            <a:r>
              <a:rPr lang="en-US" sz="2000" dirty="0" smtClean="0"/>
              <a:t>Meet with Associate Dean regarding Medical School Performance Evaluation (MPSE) “Dean’s Letter”</a:t>
            </a:r>
          </a:p>
          <a:p>
            <a:pPr>
              <a:spcAft>
                <a:spcPts val="1200"/>
              </a:spcAft>
            </a:pPr>
            <a:r>
              <a:rPr lang="en-US" sz="2000" dirty="0"/>
              <a:t>Decide which programs you wish to apply </a:t>
            </a:r>
            <a:r>
              <a:rPr lang="en-US" sz="2000" dirty="0" smtClean="0"/>
              <a:t>to – AMA and AAMC resources </a:t>
            </a:r>
            <a:endParaRPr lang="en-US" sz="2000" dirty="0"/>
          </a:p>
          <a:p>
            <a:pPr marL="0" indent="0">
              <a:lnSpc>
                <a:spcPct val="90000"/>
              </a:lnSpc>
              <a:spcAft>
                <a:spcPts val="1200"/>
              </a:spcAft>
              <a:buNone/>
            </a:pPr>
            <a:endParaRPr lang="en-US" sz="2600" dirty="0" smtClean="0"/>
          </a:p>
        </p:txBody>
      </p:sp>
      <p:sp>
        <p:nvSpPr>
          <p:cNvPr id="30722" name="Rectangle 2"/>
          <p:cNvSpPr>
            <a:spLocks noGrp="1" noChangeArrowheads="1"/>
          </p:cNvSpPr>
          <p:nvPr>
            <p:ph type="title"/>
          </p:nvPr>
        </p:nvSpPr>
        <p:spPr>
          <a:xfrm>
            <a:off x="628650" y="230214"/>
            <a:ext cx="7886700" cy="1325563"/>
          </a:xfrm>
          <a:solidFill>
            <a:srgbClr val="A80332"/>
          </a:solidFill>
        </p:spPr>
        <p:txBody>
          <a:bodyPr>
            <a:normAutofit/>
          </a:bodyPr>
          <a:lstStyle/>
          <a:p>
            <a:pPr algn="ctr" fontAlgn="auto">
              <a:spcAft>
                <a:spcPts val="0"/>
              </a:spcAft>
              <a:defRPr/>
            </a:pPr>
            <a:r>
              <a:rPr lang="en-US" sz="4800" dirty="0" smtClean="0">
                <a:solidFill>
                  <a:schemeClr val="bg1"/>
                </a:solidFill>
              </a:rPr>
              <a:t>Application Process Checklist</a:t>
            </a:r>
            <a:endParaRPr lang="en-US" sz="4800" dirty="0">
              <a:solidFill>
                <a:schemeClr val="bg1"/>
              </a:solidFill>
            </a:endParaRPr>
          </a:p>
        </p:txBody>
      </p:sp>
    </p:spTree>
    <p:extLst>
      <p:ext uri="{BB962C8B-B14F-4D97-AF65-F5344CB8AC3E}">
        <p14:creationId xmlns:p14="http://schemas.microsoft.com/office/powerpoint/2010/main" val="129902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r>
              <a:rPr lang="en-US" dirty="0" smtClean="0"/>
              <a:t>Get </a:t>
            </a:r>
            <a:r>
              <a:rPr lang="en-US" dirty="0"/>
              <a:t>your ERAS token for accessing </a:t>
            </a:r>
            <a:r>
              <a:rPr lang="en-US" dirty="0" err="1" smtClean="0"/>
              <a:t>MyERAS</a:t>
            </a:r>
            <a:endParaRPr lang="en-US" dirty="0"/>
          </a:p>
          <a:p>
            <a:r>
              <a:rPr lang="en-US" dirty="0"/>
              <a:t>Go to website </a:t>
            </a:r>
            <a:r>
              <a:rPr lang="en-US" dirty="0">
                <a:hlinkClick r:id="rId2"/>
              </a:rPr>
              <a:t>www.aamc.org/eras</a:t>
            </a:r>
            <a:r>
              <a:rPr lang="en-US" dirty="0"/>
              <a:t> and complete your applications</a:t>
            </a:r>
          </a:p>
          <a:p>
            <a:r>
              <a:rPr lang="en-US" dirty="0"/>
              <a:t>Dean’s office will send </a:t>
            </a:r>
            <a:r>
              <a:rPr lang="en-US" dirty="0" smtClean="0"/>
              <a:t>MSPE </a:t>
            </a:r>
            <a:r>
              <a:rPr lang="en-US" dirty="0"/>
              <a:t>letter and transcripts.</a:t>
            </a:r>
          </a:p>
          <a:p>
            <a:r>
              <a:rPr lang="en-US" dirty="0"/>
              <a:t>You must submit names and information for Letter </a:t>
            </a:r>
            <a:r>
              <a:rPr lang="en-US" dirty="0" smtClean="0"/>
              <a:t>of Recommendation (</a:t>
            </a:r>
            <a:r>
              <a:rPr lang="en-US" dirty="0" err="1" smtClean="0"/>
              <a:t>LoR</a:t>
            </a:r>
            <a:r>
              <a:rPr lang="en-US" dirty="0" smtClean="0"/>
              <a:t>) writers</a:t>
            </a:r>
            <a:r>
              <a:rPr lang="en-US" dirty="0"/>
              <a:t>.  </a:t>
            </a:r>
            <a:r>
              <a:rPr lang="en-US" dirty="0" err="1" smtClean="0"/>
              <a:t>LoR</a:t>
            </a:r>
            <a:r>
              <a:rPr lang="en-US" dirty="0" smtClean="0"/>
              <a:t> writer </a:t>
            </a:r>
            <a:r>
              <a:rPr lang="en-US" dirty="0"/>
              <a:t>uploads letters directly to portal.</a:t>
            </a:r>
          </a:p>
          <a:p>
            <a:r>
              <a:rPr lang="en-US" dirty="0"/>
              <a:t>Applicant Documents Tracking System (ADTS) will use email to acknowledge documents that are downloaded by programs.</a:t>
            </a:r>
          </a:p>
          <a:p>
            <a:pPr algn="ctr">
              <a:buNone/>
            </a:pPr>
            <a:r>
              <a:rPr lang="en-US" dirty="0"/>
              <a:t>CHECK YOUR EMAIL OFTEN!</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ERAS Process Checklist</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3529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hayes1\Documents\Match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9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92500" lnSpcReduction="10000"/>
          </a:bodyPr>
          <a:lstStyle/>
          <a:p>
            <a:r>
              <a:rPr lang="en-US" dirty="0" smtClean="0"/>
              <a:t>Choose the programs you are applying to – Follow all instructions as to what is needed in regard to </a:t>
            </a:r>
            <a:r>
              <a:rPr lang="en-US" dirty="0" err="1" smtClean="0"/>
              <a:t>LoRs</a:t>
            </a:r>
            <a:endParaRPr lang="en-US" dirty="0" smtClean="0"/>
          </a:p>
          <a:p>
            <a:r>
              <a:rPr lang="en-US" dirty="0" smtClean="0"/>
              <a:t>Assign a Personal Statement and </a:t>
            </a:r>
            <a:r>
              <a:rPr lang="en-US" dirty="0" err="1" smtClean="0"/>
              <a:t>LoRs</a:t>
            </a:r>
            <a:r>
              <a:rPr lang="en-US" dirty="0" smtClean="0"/>
              <a:t> (up to 4) to each program’s application – you may individualize per program!</a:t>
            </a:r>
          </a:p>
          <a:p>
            <a:r>
              <a:rPr lang="en-US" dirty="0" smtClean="0"/>
              <a:t>Make sure to request your NBME transcripts – all scores to date will be on that transcript</a:t>
            </a:r>
            <a:endParaRPr lang="en-US" dirty="0"/>
          </a:p>
          <a:p>
            <a:r>
              <a:rPr lang="en-US" dirty="0" smtClean="0"/>
              <a:t>Dean’s </a:t>
            </a:r>
            <a:r>
              <a:rPr lang="en-US" dirty="0"/>
              <a:t>office will </a:t>
            </a:r>
            <a:r>
              <a:rPr lang="en-US" dirty="0" smtClean="0"/>
              <a:t>upload MSPE </a:t>
            </a:r>
            <a:r>
              <a:rPr lang="en-US" dirty="0"/>
              <a:t>letter and </a:t>
            </a:r>
            <a:r>
              <a:rPr lang="en-US" dirty="0" smtClean="0"/>
              <a:t>transcripts</a:t>
            </a:r>
          </a:p>
          <a:p>
            <a:r>
              <a:rPr lang="en-US" dirty="0" smtClean="0"/>
              <a:t>Wait for interviews offers – there is a sweet spot of being able to rank around 15 programs that gives you your highest chance to match in almost every specialty</a:t>
            </a:r>
            <a:endParaRPr lang="en-US" dirty="0"/>
          </a:p>
          <a:p>
            <a:pPr algn="ctr">
              <a:buNone/>
            </a:pPr>
            <a:r>
              <a:rPr lang="en-US" dirty="0" smtClean="0"/>
              <a:t>CHECK </a:t>
            </a:r>
            <a:r>
              <a:rPr lang="en-US" dirty="0"/>
              <a:t>YOUR EMAIL OFTEN!</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Completing your Applications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5446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141" y="228600"/>
            <a:ext cx="8229600" cy="457200"/>
          </a:xfrm>
          <a:solidFill>
            <a:srgbClr val="A80332"/>
          </a:solidFill>
        </p:spPr>
        <p:txBody>
          <a:bodyPr>
            <a:noAutofit/>
          </a:bodyPr>
          <a:lstStyle/>
          <a:p>
            <a:pPr algn="ctr" fontAlgn="auto">
              <a:spcAft>
                <a:spcPts val="0"/>
              </a:spcAft>
              <a:defRPr/>
            </a:pPr>
            <a:r>
              <a:rPr lang="en-US" sz="2800" dirty="0">
                <a:solidFill>
                  <a:schemeClr val="bg1"/>
                </a:solidFill>
              </a:rPr>
              <a:t>General Residency Application Time </a:t>
            </a:r>
            <a:r>
              <a:rPr lang="en-US" sz="2800" dirty="0" smtClean="0">
                <a:solidFill>
                  <a:schemeClr val="bg1"/>
                </a:solidFill>
              </a:rPr>
              <a:t>Line</a:t>
            </a:r>
            <a:endParaRPr lang="en-US" sz="2800" dirty="0">
              <a:solidFill>
                <a:schemeClr val="bg1"/>
              </a:solidFill>
            </a:endParaRPr>
          </a:p>
        </p:txBody>
      </p:sp>
      <p:sp>
        <p:nvSpPr>
          <p:cNvPr id="5" name="Rectangle 4"/>
          <p:cNvSpPr/>
          <p:nvPr/>
        </p:nvSpPr>
        <p:spPr>
          <a:xfrm>
            <a:off x="5134184" y="5451600"/>
            <a:ext cx="4009816" cy="369332"/>
          </a:xfrm>
          <a:prstGeom prst="rect">
            <a:avLst/>
          </a:prstGeom>
        </p:spPr>
        <p:txBody>
          <a:bodyPr wrap="none">
            <a:spAutoFit/>
          </a:bodyPr>
          <a:lstStyle/>
          <a:p>
            <a:r>
              <a:rPr lang="en-US" i="1" dirty="0"/>
              <a:t>From the AAMC’s Roadmap to Residency</a:t>
            </a:r>
          </a:p>
        </p:txBody>
      </p:sp>
      <p:sp>
        <p:nvSpPr>
          <p:cNvPr id="7" name="TextBox 6"/>
          <p:cNvSpPr txBox="1"/>
          <p:nvPr/>
        </p:nvSpPr>
        <p:spPr>
          <a:xfrm>
            <a:off x="316231" y="5842123"/>
            <a:ext cx="8301296" cy="1107996"/>
          </a:xfrm>
          <a:prstGeom prst="rect">
            <a:avLst/>
          </a:prstGeom>
          <a:noFill/>
        </p:spPr>
        <p:txBody>
          <a:bodyPr wrap="square" rtlCol="0">
            <a:spAutoFit/>
          </a:bodyPr>
          <a:lstStyle/>
          <a:p>
            <a:pPr algn="ctr"/>
            <a:r>
              <a:rPr lang="en-US" sz="1500" b="1" dirty="0" smtClean="0"/>
              <a:t>*A more detailed timeline is available on the SCM Guide to Match AAMC and ERAS </a:t>
            </a:r>
            <a:r>
              <a:rPr lang="en-US" sz="1500" b="1" dirty="0" smtClean="0"/>
              <a:t>Websites</a:t>
            </a:r>
          </a:p>
          <a:p>
            <a:pPr algn="ctr"/>
            <a:r>
              <a:rPr lang="en-US" u="sng" dirty="0">
                <a:hlinkClick r:id="rId3"/>
              </a:rPr>
              <a:t>https://www.ou.edu/tulsa/community_medicine/currrent-students/current-students/guidetothematch/important-dates-</a:t>
            </a:r>
            <a:endParaRPr lang="en-US" sz="1500" b="1" dirty="0" smtClean="0"/>
          </a:p>
          <a:p>
            <a:pPr algn="ctr"/>
            <a:endParaRPr lang="en-US" sz="1500" b="1" dirty="0"/>
          </a:p>
        </p:txBody>
      </p:sp>
      <p:pic>
        <p:nvPicPr>
          <p:cNvPr id="1046" name="Picture 22" descr="Roadmap to Residen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2" y="1044288"/>
            <a:ext cx="8537500" cy="441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3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55000" lnSpcReduction="20000"/>
          </a:bodyPr>
          <a:lstStyle/>
          <a:p>
            <a:pPr marL="0" indent="0">
              <a:buNone/>
            </a:pPr>
            <a:endParaRPr lang="en-US" dirty="0"/>
          </a:p>
          <a:p>
            <a:r>
              <a:rPr lang="en-US" sz="5100" b="1" dirty="0"/>
              <a:t>Do not overestimate  yourself  - </a:t>
            </a:r>
            <a:r>
              <a:rPr lang="en-US" sz="5100" dirty="0"/>
              <a:t>look at the characteristics of individuals who successfully match.</a:t>
            </a:r>
          </a:p>
          <a:p>
            <a:r>
              <a:rPr lang="en-US" sz="5100" b="1" dirty="0"/>
              <a:t>Do not underestimate yourself </a:t>
            </a:r>
            <a:r>
              <a:rPr lang="en-US" sz="5100" dirty="0"/>
              <a:t>- talk to people who can objectively assess your competitiveness.</a:t>
            </a:r>
          </a:p>
          <a:p>
            <a:r>
              <a:rPr lang="en-US" sz="5100" b="1" dirty="0"/>
              <a:t>Do not list programs where you feel you will be unhappy – </a:t>
            </a:r>
            <a:r>
              <a:rPr lang="en-US" sz="5100" dirty="0"/>
              <a:t>decide if it’s better to be unmatched than to match where you don’t want to go.</a:t>
            </a:r>
          </a:p>
          <a:p>
            <a:r>
              <a:rPr lang="en-US" sz="5100" b="1" dirty="0"/>
              <a:t>The order is crucial! –</a:t>
            </a:r>
            <a:r>
              <a:rPr lang="en-US" sz="5100" dirty="0"/>
              <a:t> rank by your preference, not by your perceived competitiveness for the program.</a:t>
            </a:r>
          </a:p>
          <a:p>
            <a:r>
              <a:rPr lang="en-US" sz="5100" b="1" dirty="0"/>
              <a:t>Don’t make your list too short – </a:t>
            </a:r>
            <a:r>
              <a:rPr lang="en-US" sz="5100" dirty="0"/>
              <a:t>the more competitive your specialty, the longer your list needs to </a:t>
            </a:r>
            <a:r>
              <a:rPr lang="en-US" sz="5100" dirty="0" smtClean="0"/>
              <a:t>be</a:t>
            </a:r>
            <a:r>
              <a:rPr lang="en-US" sz="5100" dirty="0"/>
              <a:t> </a:t>
            </a:r>
            <a:r>
              <a:rPr lang="en-US" sz="5100" dirty="0" smtClean="0"/>
              <a:t>(which translates to apply to more programs!)</a:t>
            </a:r>
            <a:endParaRPr lang="en-US" sz="5100" b="1"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Success in the Match</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54240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8" y="1764145"/>
            <a:ext cx="8635470" cy="4955832"/>
          </a:xfrm>
        </p:spPr>
        <p:txBody>
          <a:bodyPr>
            <a:normAutofit/>
          </a:bodyPr>
          <a:lstStyle/>
          <a:p>
            <a:pPr marL="457200" lvl="1" indent="0">
              <a:buNone/>
            </a:pPr>
            <a:r>
              <a:rPr lang="en-US" sz="2000" b="1" dirty="0" smtClean="0"/>
              <a:t>Policy # 405 – Updated 7/2020</a:t>
            </a:r>
            <a:endParaRPr lang="en-US" sz="2000" b="1" dirty="0"/>
          </a:p>
          <a:p>
            <a:pPr lvl="1"/>
            <a:r>
              <a:rPr lang="en-US" sz="2000" dirty="0" smtClean="0"/>
              <a:t>Limited to 4 electives in a single department – </a:t>
            </a:r>
            <a:r>
              <a:rPr lang="en-US" sz="2000" dirty="0" err="1" smtClean="0"/>
              <a:t>SubIs</a:t>
            </a:r>
            <a:r>
              <a:rPr lang="en-US" sz="2000" dirty="0" smtClean="0"/>
              <a:t>, department sponsored Specials Studies and Research courses are NOT included in this number</a:t>
            </a:r>
          </a:p>
          <a:p>
            <a:pPr lvl="1"/>
            <a:r>
              <a:rPr lang="en-US" sz="2000" dirty="0" smtClean="0"/>
              <a:t>Limited to 3 Away rotations </a:t>
            </a:r>
          </a:p>
          <a:p>
            <a:pPr lvl="1"/>
            <a:endParaRPr lang="en-US" sz="2000" dirty="0"/>
          </a:p>
          <a:p>
            <a:pPr marL="457200" lvl="1" indent="0">
              <a:buNone/>
            </a:pPr>
            <a:r>
              <a:rPr lang="en-US" sz="2000" b="1" dirty="0" smtClean="0"/>
              <a:t>2021 Coalition for Physician Accountability Guidance:</a:t>
            </a:r>
          </a:p>
          <a:p>
            <a:pPr lvl="1"/>
            <a:r>
              <a:rPr lang="en-US" sz="2000" dirty="0" smtClean="0"/>
              <a:t>Limited to 1 IN-PERSON away rotation, to begin no earlier that 8/1/21</a:t>
            </a:r>
          </a:p>
          <a:p>
            <a:pPr lvl="1"/>
            <a:r>
              <a:rPr lang="en-US" sz="2000" dirty="0" smtClean="0"/>
              <a:t>Applications open 4/15/21</a:t>
            </a:r>
          </a:p>
          <a:p>
            <a:pPr lvl="1"/>
            <a:r>
              <a:rPr lang="en-US" sz="2000" dirty="0" smtClean="0"/>
              <a:t>Programs to begin processing applications 5/1/21</a:t>
            </a:r>
          </a:p>
          <a:p>
            <a:pPr lvl="1"/>
            <a:r>
              <a:rPr lang="en-US" sz="2000" dirty="0" smtClean="0"/>
              <a:t>You may do an additional 2 VIRTUAL away rotations</a:t>
            </a:r>
          </a:p>
          <a:p>
            <a:pPr marL="457200" lvl="1" indent="0" algn="ctr">
              <a:buNone/>
            </a:pPr>
            <a:endParaRPr lang="en-US" sz="2000" dirty="0" smtClean="0"/>
          </a:p>
          <a:p>
            <a:pPr marL="457200" lvl="1" indent="0" algn="ctr">
              <a:buNone/>
            </a:pPr>
            <a:r>
              <a:rPr lang="en-US" sz="2000" dirty="0" smtClean="0"/>
              <a:t>Do I need to do an away rotation?</a:t>
            </a:r>
          </a:p>
          <a:p>
            <a:pPr marL="457200" lvl="1" indent="0" algn="ctr">
              <a:buNone/>
            </a:pPr>
            <a:r>
              <a:rPr lang="en-US" sz="2000" i="1" dirty="0" smtClean="0"/>
              <a:t>Depends on your goals!</a:t>
            </a:r>
            <a:endParaRPr lang="en-US" i="1"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Away Rotations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34603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62500" lnSpcReduction="20000"/>
          </a:bodyPr>
          <a:lstStyle/>
          <a:p>
            <a:pPr marL="457200" lvl="1" indent="0">
              <a:buNone/>
            </a:pPr>
            <a:endParaRPr lang="en-US" sz="2800" dirty="0" smtClean="0"/>
          </a:p>
          <a:p>
            <a:pPr marL="0" indent="0">
              <a:buNone/>
            </a:pPr>
            <a:r>
              <a:rPr lang="en-US" sz="4000" dirty="0" smtClean="0"/>
              <a:t>ERAS – Electronic Residency Application System</a:t>
            </a:r>
          </a:p>
          <a:p>
            <a:pPr marL="0" indent="0">
              <a:buNone/>
            </a:pPr>
            <a:r>
              <a:rPr lang="en-US" sz="4000" dirty="0">
                <a:hlinkClick r:id="rId2"/>
              </a:rPr>
              <a:t>https://apps.aamc.org/myeras-web/#/</a:t>
            </a:r>
            <a:r>
              <a:rPr lang="en-US" sz="4000" dirty="0" smtClean="0">
                <a:hlinkClick r:id="rId2"/>
              </a:rPr>
              <a:t>landing</a:t>
            </a:r>
            <a:endParaRPr lang="en-US" sz="4000" dirty="0" smtClean="0"/>
          </a:p>
          <a:p>
            <a:pPr marL="0" indent="0">
              <a:buNone/>
            </a:pPr>
            <a:endParaRPr lang="en-US" sz="4000" dirty="0" smtClean="0"/>
          </a:p>
          <a:p>
            <a:pPr marL="0" indent="0">
              <a:buNone/>
            </a:pPr>
            <a:r>
              <a:rPr lang="en-US" sz="4000" dirty="0"/>
              <a:t>NRMP – National Residency Match Program</a:t>
            </a:r>
          </a:p>
          <a:p>
            <a:pPr marL="0" indent="0">
              <a:buNone/>
            </a:pPr>
            <a:r>
              <a:rPr lang="en-US" sz="4000" dirty="0">
                <a:hlinkClick r:id="rId3"/>
              </a:rPr>
              <a:t>https://www.nrmp.org/</a:t>
            </a:r>
            <a:endParaRPr lang="en-US" sz="4000" dirty="0"/>
          </a:p>
          <a:p>
            <a:pPr marL="0" indent="0">
              <a:buNone/>
            </a:pPr>
            <a:endParaRPr lang="en-US" sz="4000" dirty="0" smtClean="0"/>
          </a:p>
          <a:p>
            <a:pPr marL="0" indent="0">
              <a:buNone/>
            </a:pPr>
            <a:r>
              <a:rPr lang="en-US" sz="4000" dirty="0" smtClean="0"/>
              <a:t>VSLO – Visiting Student Learning Opportunities</a:t>
            </a:r>
          </a:p>
          <a:p>
            <a:pPr marL="0" indent="0">
              <a:buNone/>
            </a:pPr>
            <a:r>
              <a:rPr lang="en-US" sz="4000" dirty="0">
                <a:hlinkClick r:id="rId4"/>
              </a:rPr>
              <a:t>https://</a:t>
            </a:r>
            <a:r>
              <a:rPr lang="en-US" sz="4000" dirty="0" smtClean="0">
                <a:hlinkClick r:id="rId4"/>
              </a:rPr>
              <a:t>students-residents.aamc.org/attending-medical-school/article/visiting-student-learning-opportunities/</a:t>
            </a:r>
            <a:endParaRPr lang="en-US" sz="4000" dirty="0"/>
          </a:p>
          <a:p>
            <a:pPr marL="0" indent="0">
              <a:buNone/>
            </a:pPr>
            <a:endParaRPr lang="en-US" sz="4000" dirty="0" smtClean="0"/>
          </a:p>
          <a:p>
            <a:pPr marL="0" indent="0">
              <a:buNone/>
            </a:pPr>
            <a:r>
              <a:rPr lang="en-US" sz="4000" dirty="0" smtClean="0"/>
              <a:t>VSAS </a:t>
            </a:r>
            <a:r>
              <a:rPr lang="en-US" sz="4000" dirty="0"/>
              <a:t>– Visiting Student Application </a:t>
            </a:r>
            <a:r>
              <a:rPr lang="en-US" sz="4000" dirty="0" smtClean="0"/>
              <a:t>System – </a:t>
            </a:r>
            <a:r>
              <a:rPr lang="en-US" sz="4000" dirty="0" smtClean="0">
                <a:solidFill>
                  <a:schemeClr val="accent1"/>
                </a:solidFill>
              </a:rPr>
              <a:t>access through VSLO page, use your AAMC UN and PW</a:t>
            </a:r>
            <a:endParaRPr lang="en-US" sz="4000" dirty="0">
              <a:solidFill>
                <a:schemeClr val="accent1"/>
              </a:solidFill>
            </a:endParaRPr>
          </a:p>
          <a:p>
            <a:pPr marL="0" indent="0">
              <a:buNone/>
            </a:pPr>
            <a:endParaRPr lang="en-US" sz="4000" dirty="0" smtClean="0"/>
          </a:p>
          <a:p>
            <a:pPr marL="457200" lvl="1" indent="0">
              <a:buNone/>
            </a:pPr>
            <a:endParaRPr lang="en-US" sz="2000" dirty="0"/>
          </a:p>
          <a:p>
            <a:pPr marL="0" indent="0">
              <a:buNone/>
            </a:pPr>
            <a:endParaRPr lang="en-US" dirty="0" smtClean="0"/>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Important Links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8543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600" dirty="0" smtClean="0"/>
          </a:p>
          <a:p>
            <a:r>
              <a:rPr lang="en-US" sz="3600" dirty="0" smtClean="0"/>
              <a:t>Program </a:t>
            </a:r>
            <a:r>
              <a:rPr lang="en-US" sz="3600" dirty="0"/>
              <a:t>Director’s evaluate  your application through ERAS</a:t>
            </a:r>
          </a:p>
          <a:p>
            <a:r>
              <a:rPr lang="en-US" sz="3600" dirty="0"/>
              <a:t>Issue invitations to students they wish to interview</a:t>
            </a:r>
          </a:p>
          <a:p>
            <a:r>
              <a:rPr lang="en-US" sz="3600" dirty="0"/>
              <a:t>Make a rank list for their residency program</a:t>
            </a:r>
          </a:p>
          <a:p>
            <a:endParaRPr lang="en-US" sz="3500" dirty="0" smtClean="0"/>
          </a:p>
        </p:txBody>
      </p:sp>
      <p:sp>
        <p:nvSpPr>
          <p:cNvPr id="2" name="Title 1"/>
          <p:cNvSpPr>
            <a:spLocks noGrp="1"/>
          </p:cNvSpPr>
          <p:nvPr>
            <p:ph type="title"/>
          </p:nvPr>
        </p:nvSpPr>
        <p:spPr>
          <a:solidFill>
            <a:srgbClr val="A80332"/>
          </a:solidFill>
        </p:spPr>
        <p:txBody>
          <a:bodyPr>
            <a:normAutofit/>
          </a:bodyPr>
          <a:lstStyle/>
          <a:p>
            <a:pPr lvl="1" algn="ctr" rtl="0">
              <a:spcBef>
                <a:spcPct val="0"/>
              </a:spcBef>
            </a:pPr>
            <a:r>
              <a:rPr lang="en-US" sz="4800" dirty="0" smtClean="0">
                <a:solidFill>
                  <a:schemeClr val="bg1"/>
                </a:solidFill>
                <a:latin typeface="+mj-lt"/>
              </a:rPr>
              <a:t>Program Director’s Role</a:t>
            </a:r>
            <a:endParaRPr lang="en-US" sz="4800" dirty="0"/>
          </a:p>
        </p:txBody>
      </p:sp>
    </p:spTree>
    <p:extLst>
      <p:ext uri="{BB962C8B-B14F-4D97-AF65-F5344CB8AC3E}">
        <p14:creationId xmlns:p14="http://schemas.microsoft.com/office/powerpoint/2010/main" val="10849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550718" y="336550"/>
            <a:ext cx="8153400" cy="1206500"/>
          </a:xfrm>
          <a:prstGeom prst="rect">
            <a:avLst/>
          </a:prstGeom>
          <a:solidFill>
            <a:srgbClr val="A80332"/>
          </a:solidFill>
          <a:ln w="12700" cap="sq" algn="ctr">
            <a:noFill/>
            <a:miter lim="800000"/>
            <a:headEnd type="none" w="sm" len="sm"/>
            <a:tailEnd type="none" w="sm" len="sm"/>
          </a:ln>
        </p:spPr>
        <p:txBody>
          <a:bodyPr anchor="ctr"/>
          <a:lstStyle/>
          <a:p>
            <a:pPr algn="ctr"/>
            <a:r>
              <a:rPr lang="en-US" sz="4000" dirty="0" smtClean="0">
                <a:solidFill>
                  <a:schemeClr val="bg1"/>
                </a:solidFill>
                <a:latin typeface="+mj-lt"/>
              </a:rPr>
              <a:t>2018 NRMP Program Director Survey</a:t>
            </a:r>
            <a:endParaRPr lang="en-US" sz="4000" dirty="0">
              <a:solidFill>
                <a:schemeClr val="bg1"/>
              </a:solidFill>
              <a:latin typeface="+mj-lt"/>
            </a:endParaRPr>
          </a:p>
        </p:txBody>
      </p:sp>
      <p:sp>
        <p:nvSpPr>
          <p:cNvPr id="2" name="TextBox 1"/>
          <p:cNvSpPr txBox="1"/>
          <p:nvPr/>
        </p:nvSpPr>
        <p:spPr>
          <a:xfrm>
            <a:off x="315191" y="1600200"/>
            <a:ext cx="8458200" cy="5524589"/>
          </a:xfrm>
          <a:prstGeom prst="rect">
            <a:avLst/>
          </a:prstGeom>
          <a:noFill/>
        </p:spPr>
        <p:txBody>
          <a:bodyPr wrap="square" rtlCol="0">
            <a:spAutoFit/>
          </a:bodyPr>
          <a:lstStyle/>
          <a:p>
            <a:pPr algn="ctr">
              <a:spcAft>
                <a:spcPts val="1200"/>
              </a:spcAft>
            </a:pPr>
            <a:r>
              <a:rPr lang="en-US" sz="2800" dirty="0" smtClean="0">
                <a:latin typeface="Calibri" panose="020F0502020204030204" pitchFamily="34" charset="0"/>
              </a:rPr>
              <a:t>USMLE </a:t>
            </a:r>
            <a:r>
              <a:rPr lang="en-US" sz="2800" dirty="0">
                <a:latin typeface="Calibri" panose="020F0502020204030204" pitchFamily="34" charset="0"/>
              </a:rPr>
              <a:t>Step 1 and Step 2-CK scores open the residency doors, </a:t>
            </a:r>
            <a:r>
              <a:rPr lang="en-US" sz="2800" dirty="0" smtClean="0">
                <a:latin typeface="Calibri" panose="020F0502020204030204" pitchFamily="34" charset="0"/>
              </a:rPr>
              <a:t>but it is the interview that lands you the residency.</a:t>
            </a:r>
          </a:p>
          <a:p>
            <a:pPr algn="ctr">
              <a:spcAft>
                <a:spcPts val="1200"/>
              </a:spcAft>
            </a:pPr>
            <a:r>
              <a:rPr lang="en-US" sz="3200" b="1" cap="all" dirty="0" smtClean="0">
                <a:latin typeface="Calibri" panose="020F0502020204030204" pitchFamily="34" charset="0"/>
              </a:rPr>
              <a:t>The top factors </a:t>
            </a:r>
            <a:r>
              <a:rPr lang="en-US" sz="3200" b="1" cap="all" dirty="0">
                <a:latin typeface="Calibri" panose="020F0502020204030204" pitchFamily="34" charset="0"/>
              </a:rPr>
              <a:t>in </a:t>
            </a:r>
            <a:r>
              <a:rPr lang="en-US" sz="3200" b="1" u="sng" cap="all" dirty="0" smtClean="0">
                <a:latin typeface="Calibri" panose="020F0502020204030204" pitchFamily="34" charset="0"/>
              </a:rPr>
              <a:t>Offering interviews </a:t>
            </a:r>
            <a:r>
              <a:rPr lang="en-US" sz="3200" b="1" cap="all" dirty="0" smtClean="0">
                <a:latin typeface="Calibri" panose="020F0502020204030204" pitchFamily="34" charset="0"/>
              </a:rPr>
              <a:t>to </a:t>
            </a:r>
            <a:r>
              <a:rPr lang="en-US" sz="3200" b="1" cap="all" dirty="0">
                <a:latin typeface="Calibri" panose="020F0502020204030204" pitchFamily="34" charset="0"/>
              </a:rPr>
              <a:t>a</a:t>
            </a:r>
            <a:r>
              <a:rPr lang="en-US" sz="3200" b="1" cap="all" dirty="0" smtClean="0">
                <a:latin typeface="Calibri" panose="020F0502020204030204" pitchFamily="34" charset="0"/>
              </a:rPr>
              <a:t>pplicants</a:t>
            </a:r>
          </a:p>
          <a:p>
            <a:pPr marL="342900" indent="-342900">
              <a:spcAft>
                <a:spcPts val="600"/>
              </a:spcAft>
              <a:buFont typeface="+mj-lt"/>
              <a:buAutoNum type="arabicPeriod"/>
            </a:pPr>
            <a:r>
              <a:rPr lang="en-US" sz="2800" dirty="0" smtClean="0">
                <a:latin typeface="Calibri" panose="020F0502020204030204" pitchFamily="34" charset="0"/>
              </a:rPr>
              <a:t>USMLE Step 1/</a:t>
            </a:r>
            <a:r>
              <a:rPr lang="en-US" sz="2800" dirty="0" err="1" smtClean="0">
                <a:latin typeface="Calibri" panose="020F0502020204030204" pitchFamily="34" charset="0"/>
              </a:rPr>
              <a:t>Comlex</a:t>
            </a:r>
            <a:r>
              <a:rPr lang="en-US" sz="2800" dirty="0" smtClean="0">
                <a:latin typeface="Calibri" panose="020F0502020204030204" pitchFamily="34" charset="0"/>
              </a:rPr>
              <a:t> Level 1 scores</a:t>
            </a:r>
            <a:endParaRPr lang="en-US" sz="2800" dirty="0">
              <a:latin typeface="Calibri" panose="020F0502020204030204" pitchFamily="34" charset="0"/>
            </a:endParaRPr>
          </a:p>
          <a:p>
            <a:pPr marL="342900" indent="-342900">
              <a:spcAft>
                <a:spcPts val="600"/>
              </a:spcAft>
              <a:buFont typeface="+mj-lt"/>
              <a:buAutoNum type="arabicPeriod"/>
            </a:pPr>
            <a:r>
              <a:rPr lang="en-US" sz="2800" dirty="0" smtClean="0">
                <a:latin typeface="Calibri" panose="020F0502020204030204" pitchFamily="34" charset="0"/>
              </a:rPr>
              <a:t>Letters of Recommendation</a:t>
            </a:r>
            <a:endParaRPr lang="en-US" sz="2800" dirty="0">
              <a:latin typeface="Calibri" panose="020F0502020204030204" pitchFamily="34" charset="0"/>
            </a:endParaRPr>
          </a:p>
          <a:p>
            <a:pPr marL="342900" indent="-342900">
              <a:spcAft>
                <a:spcPts val="600"/>
              </a:spcAft>
              <a:buFont typeface="+mj-lt"/>
              <a:buAutoNum type="arabicPeriod"/>
            </a:pPr>
            <a:r>
              <a:rPr lang="en-US" sz="2800" dirty="0" smtClean="0">
                <a:latin typeface="Calibri" panose="020F0502020204030204" pitchFamily="34" charset="0"/>
              </a:rPr>
              <a:t>MSPE ‘Dean’s’ letters</a:t>
            </a:r>
            <a:endParaRPr lang="en-US" sz="2800" dirty="0">
              <a:latin typeface="Calibri" panose="020F0502020204030204" pitchFamily="34" charset="0"/>
            </a:endParaRPr>
          </a:p>
          <a:p>
            <a:pPr marL="342900" indent="-342900">
              <a:spcAft>
                <a:spcPts val="600"/>
              </a:spcAft>
              <a:buFont typeface="+mj-lt"/>
              <a:buAutoNum type="arabicPeriod"/>
            </a:pPr>
            <a:r>
              <a:rPr lang="en-US" sz="2800" dirty="0" smtClean="0">
                <a:latin typeface="Calibri" panose="020F0502020204030204" pitchFamily="34" charset="0"/>
              </a:rPr>
              <a:t>Step 2 CK / </a:t>
            </a:r>
            <a:r>
              <a:rPr lang="en-US" sz="2800" dirty="0" err="1" smtClean="0">
                <a:latin typeface="Calibri" panose="020F0502020204030204" pitchFamily="34" charset="0"/>
              </a:rPr>
              <a:t>Comlex</a:t>
            </a:r>
            <a:r>
              <a:rPr lang="en-US" sz="2800" dirty="0" smtClean="0">
                <a:latin typeface="Calibri" panose="020F0502020204030204" pitchFamily="34" charset="0"/>
              </a:rPr>
              <a:t> Level 2 scores</a:t>
            </a:r>
            <a:endParaRPr lang="en-US" sz="2800" dirty="0">
              <a:latin typeface="Calibri" panose="020F0502020204030204" pitchFamily="34" charset="0"/>
            </a:endParaRPr>
          </a:p>
          <a:p>
            <a:pPr marL="342900" indent="-342900">
              <a:spcAft>
                <a:spcPts val="600"/>
              </a:spcAft>
              <a:buFont typeface="+mj-lt"/>
              <a:buAutoNum type="arabicPeriod"/>
            </a:pPr>
            <a:r>
              <a:rPr lang="en-US" sz="2800" dirty="0" smtClean="0">
                <a:latin typeface="Calibri" panose="020F0502020204030204" pitchFamily="34" charset="0"/>
              </a:rPr>
              <a:t>Personal statement</a:t>
            </a:r>
            <a:endParaRPr lang="en-US" sz="2800" dirty="0">
              <a:latin typeface="Calibri" panose="020F0502020204030204" pitchFamily="34" charset="0"/>
            </a:endParaRPr>
          </a:p>
          <a:p>
            <a:pPr algn="ctr">
              <a:spcAft>
                <a:spcPts val="1200"/>
              </a:spcAft>
            </a:pPr>
            <a:endParaRPr lang="en-US" sz="2000" b="1" u="sng" dirty="0" smtClean="0">
              <a:latin typeface="Calibri" panose="020F0502020204030204" pitchFamily="34" charset="0"/>
            </a:endParaRPr>
          </a:p>
        </p:txBody>
      </p:sp>
    </p:spTree>
    <p:extLst>
      <p:ext uri="{BB962C8B-B14F-4D97-AF65-F5344CB8AC3E}">
        <p14:creationId xmlns:p14="http://schemas.microsoft.com/office/powerpoint/2010/main" val="3278864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550718" y="336550"/>
            <a:ext cx="8153400" cy="1206500"/>
          </a:xfrm>
          <a:prstGeom prst="rect">
            <a:avLst/>
          </a:prstGeom>
          <a:solidFill>
            <a:srgbClr val="A80332"/>
          </a:solidFill>
          <a:ln w="12700" cap="sq" algn="ctr">
            <a:noFill/>
            <a:miter lim="800000"/>
            <a:headEnd type="none" w="sm" len="sm"/>
            <a:tailEnd type="none" w="sm" len="sm"/>
          </a:ln>
        </p:spPr>
        <p:txBody>
          <a:bodyPr anchor="ctr"/>
          <a:lstStyle/>
          <a:p>
            <a:pPr algn="ctr"/>
            <a:r>
              <a:rPr lang="en-US" sz="4000" dirty="0" smtClean="0">
                <a:solidFill>
                  <a:schemeClr val="bg1"/>
                </a:solidFill>
                <a:latin typeface="+mj-lt"/>
              </a:rPr>
              <a:t>2018 NRMP Program Director Survey</a:t>
            </a:r>
            <a:endParaRPr lang="en-US" sz="4000" dirty="0">
              <a:solidFill>
                <a:schemeClr val="bg1"/>
              </a:solidFill>
              <a:latin typeface="+mj-lt"/>
            </a:endParaRPr>
          </a:p>
        </p:txBody>
      </p:sp>
      <p:sp>
        <p:nvSpPr>
          <p:cNvPr id="2" name="TextBox 1"/>
          <p:cNvSpPr txBox="1"/>
          <p:nvPr/>
        </p:nvSpPr>
        <p:spPr>
          <a:xfrm>
            <a:off x="315191" y="1600200"/>
            <a:ext cx="8458200" cy="5001369"/>
          </a:xfrm>
          <a:prstGeom prst="rect">
            <a:avLst/>
          </a:prstGeom>
          <a:noFill/>
        </p:spPr>
        <p:txBody>
          <a:bodyPr wrap="square" rtlCol="0">
            <a:spAutoFit/>
          </a:bodyPr>
          <a:lstStyle/>
          <a:p>
            <a:pPr algn="ctr">
              <a:spcAft>
                <a:spcPts val="1200"/>
              </a:spcAft>
            </a:pPr>
            <a:r>
              <a:rPr lang="en-US" sz="2800" dirty="0" smtClean="0">
                <a:latin typeface="Calibri" panose="020F0502020204030204" pitchFamily="34" charset="0"/>
              </a:rPr>
              <a:t>USMLE </a:t>
            </a:r>
            <a:r>
              <a:rPr lang="en-US" sz="2800" dirty="0">
                <a:latin typeface="Calibri" panose="020F0502020204030204" pitchFamily="34" charset="0"/>
              </a:rPr>
              <a:t>Step 1 and Step 2-CK scores open the residency doors, </a:t>
            </a:r>
            <a:r>
              <a:rPr lang="en-US" sz="2800" dirty="0" smtClean="0">
                <a:latin typeface="Calibri" panose="020F0502020204030204" pitchFamily="34" charset="0"/>
              </a:rPr>
              <a:t>but it is the interview that lands you the residency.</a:t>
            </a:r>
          </a:p>
          <a:p>
            <a:pPr algn="ctr">
              <a:spcAft>
                <a:spcPts val="1200"/>
              </a:spcAft>
            </a:pPr>
            <a:r>
              <a:rPr lang="en-US" sz="3200" b="1" cap="all" dirty="0" smtClean="0">
                <a:latin typeface="Calibri" panose="020F0502020204030204" pitchFamily="34" charset="0"/>
              </a:rPr>
              <a:t>The top factors </a:t>
            </a:r>
            <a:r>
              <a:rPr lang="en-US" sz="3200" b="1" cap="all" dirty="0">
                <a:latin typeface="Calibri" panose="020F0502020204030204" pitchFamily="34" charset="0"/>
              </a:rPr>
              <a:t>in </a:t>
            </a:r>
            <a:r>
              <a:rPr lang="en-US" sz="3200" b="1" u="sng" cap="all" dirty="0" smtClean="0">
                <a:latin typeface="Calibri" panose="020F0502020204030204" pitchFamily="34" charset="0"/>
              </a:rPr>
              <a:t>ranking</a:t>
            </a:r>
            <a:r>
              <a:rPr lang="en-US" sz="3200" b="1" cap="all" dirty="0" smtClean="0">
                <a:latin typeface="Calibri" panose="020F0502020204030204" pitchFamily="34" charset="0"/>
              </a:rPr>
              <a:t> </a:t>
            </a:r>
            <a:r>
              <a:rPr lang="en-US" sz="3200" b="1" cap="all" dirty="0">
                <a:latin typeface="Calibri" panose="020F0502020204030204" pitchFamily="34" charset="0"/>
              </a:rPr>
              <a:t>a</a:t>
            </a:r>
            <a:r>
              <a:rPr lang="en-US" sz="3200" b="1" cap="all" dirty="0" smtClean="0">
                <a:latin typeface="Calibri" panose="020F0502020204030204" pitchFamily="34" charset="0"/>
              </a:rPr>
              <a:t>pplicants</a:t>
            </a:r>
          </a:p>
          <a:p>
            <a:pPr marL="342900" indent="-342900">
              <a:spcAft>
                <a:spcPts val="600"/>
              </a:spcAft>
              <a:buFont typeface="+mj-lt"/>
              <a:buAutoNum type="arabicPeriod"/>
            </a:pPr>
            <a:r>
              <a:rPr lang="en-US" sz="2800" dirty="0" smtClean="0">
                <a:latin typeface="Calibri" panose="020F0502020204030204" pitchFamily="34" charset="0"/>
              </a:rPr>
              <a:t>Interactions </a:t>
            </a:r>
            <a:r>
              <a:rPr lang="en-US" sz="2800" dirty="0">
                <a:latin typeface="Calibri" panose="020F0502020204030204" pitchFamily="34" charset="0"/>
              </a:rPr>
              <a:t>with faculty during interview and visit</a:t>
            </a:r>
          </a:p>
          <a:p>
            <a:pPr marL="342900" indent="-342900">
              <a:spcAft>
                <a:spcPts val="600"/>
              </a:spcAft>
              <a:buFont typeface="+mj-lt"/>
              <a:buAutoNum type="arabicPeriod"/>
            </a:pPr>
            <a:r>
              <a:rPr lang="en-US" sz="2800" dirty="0">
                <a:latin typeface="Calibri" panose="020F0502020204030204" pitchFamily="34" charset="0"/>
              </a:rPr>
              <a:t>Interpersonal skills</a:t>
            </a:r>
          </a:p>
          <a:p>
            <a:pPr marL="342900" indent="-342900">
              <a:spcAft>
                <a:spcPts val="600"/>
              </a:spcAft>
              <a:buFont typeface="+mj-lt"/>
              <a:buAutoNum type="arabicPeriod"/>
            </a:pPr>
            <a:r>
              <a:rPr lang="en-US" sz="2800" dirty="0">
                <a:latin typeface="Calibri" panose="020F0502020204030204" pitchFamily="34" charset="0"/>
              </a:rPr>
              <a:t>Interactions with housestaff during interview and visit</a:t>
            </a:r>
          </a:p>
          <a:p>
            <a:pPr marL="342900" indent="-342900">
              <a:spcAft>
                <a:spcPts val="600"/>
              </a:spcAft>
              <a:buFont typeface="+mj-lt"/>
              <a:buAutoNum type="arabicPeriod"/>
            </a:pPr>
            <a:r>
              <a:rPr lang="en-US" sz="2800" dirty="0">
                <a:latin typeface="Calibri" panose="020F0502020204030204" pitchFamily="34" charset="0"/>
              </a:rPr>
              <a:t>Feedback from current residents</a:t>
            </a:r>
          </a:p>
          <a:p>
            <a:pPr marL="342900" indent="-342900">
              <a:spcAft>
                <a:spcPts val="600"/>
              </a:spcAft>
              <a:buFont typeface="+mj-lt"/>
              <a:buAutoNum type="arabicPeriod"/>
            </a:pPr>
            <a:r>
              <a:rPr lang="en-US" sz="2800" dirty="0">
                <a:latin typeface="Calibri" panose="020F0502020204030204" pitchFamily="34" charset="0"/>
              </a:rPr>
              <a:t>USMLE/COMLEX Step 1 score</a:t>
            </a:r>
          </a:p>
          <a:p>
            <a:pPr algn="ctr">
              <a:spcAft>
                <a:spcPts val="1200"/>
              </a:spcAft>
            </a:pPr>
            <a:endParaRPr lang="en-US" sz="2000" b="1" u="sng" dirty="0" smtClean="0">
              <a:latin typeface="Calibri" panose="020F0502020204030204" pitchFamily="34" charset="0"/>
            </a:endParaRPr>
          </a:p>
        </p:txBody>
      </p:sp>
    </p:spTree>
    <p:extLst>
      <p:ext uri="{BB962C8B-B14F-4D97-AF65-F5344CB8AC3E}">
        <p14:creationId xmlns:p14="http://schemas.microsoft.com/office/powerpoint/2010/main" val="4079975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500" dirty="0" smtClean="0"/>
          </a:p>
          <a:p>
            <a:r>
              <a:rPr lang="en-US" sz="3500" dirty="0" smtClean="0"/>
              <a:t>MSPE dean’s letter and transcripts to programs’ “mailboxes”</a:t>
            </a:r>
          </a:p>
          <a:p>
            <a:r>
              <a:rPr lang="en-US" sz="3500" dirty="0" smtClean="0"/>
              <a:t>Offer advice, support, and nagging</a:t>
            </a:r>
          </a:p>
          <a:p>
            <a:r>
              <a:rPr lang="en-US" sz="3500" dirty="0" smtClean="0"/>
              <a:t>We want you to succeed and match with  the residency program that is right for you!</a:t>
            </a:r>
            <a:endParaRPr lang="en-US" sz="3500" dirty="0"/>
          </a:p>
        </p:txBody>
      </p:sp>
      <p:sp>
        <p:nvSpPr>
          <p:cNvPr id="2" name="Title 1"/>
          <p:cNvSpPr>
            <a:spLocks noGrp="1"/>
          </p:cNvSpPr>
          <p:nvPr>
            <p:ph type="title"/>
          </p:nvPr>
        </p:nvSpPr>
        <p:spPr>
          <a:solidFill>
            <a:srgbClr val="A80332"/>
          </a:solidFill>
        </p:spPr>
        <p:txBody>
          <a:bodyPr>
            <a:normAutofit/>
          </a:bodyPr>
          <a:lstStyle/>
          <a:p>
            <a:pPr lvl="1" algn="ctr" rtl="0">
              <a:spcBef>
                <a:spcPct val="0"/>
              </a:spcBef>
            </a:pPr>
            <a:r>
              <a:rPr lang="en-US" sz="4000" dirty="0" smtClean="0">
                <a:solidFill>
                  <a:schemeClr val="bg1"/>
                </a:solidFill>
                <a:latin typeface="+mj-lt"/>
              </a:rPr>
              <a:t>Dean’s</a:t>
            </a:r>
            <a:r>
              <a:rPr lang="en-US" sz="4000" dirty="0" smtClean="0">
                <a:solidFill>
                  <a:schemeClr val="bg1"/>
                </a:solidFill>
              </a:rPr>
              <a:t> </a:t>
            </a:r>
            <a:r>
              <a:rPr lang="en-US" sz="4000" dirty="0" smtClean="0">
                <a:solidFill>
                  <a:schemeClr val="bg1"/>
                </a:solidFill>
                <a:latin typeface="+mj-lt"/>
              </a:rPr>
              <a:t>Office/Student</a:t>
            </a:r>
            <a:r>
              <a:rPr lang="en-US" sz="4000" dirty="0" smtClean="0">
                <a:solidFill>
                  <a:schemeClr val="bg1"/>
                </a:solidFill>
              </a:rPr>
              <a:t> </a:t>
            </a:r>
            <a:r>
              <a:rPr lang="en-US" sz="4000" dirty="0" smtClean="0">
                <a:solidFill>
                  <a:schemeClr val="bg1"/>
                </a:solidFill>
                <a:latin typeface="+mj-lt"/>
              </a:rPr>
              <a:t>Services Role</a:t>
            </a:r>
            <a:endParaRPr lang="en-US" dirty="0"/>
          </a:p>
        </p:txBody>
      </p:sp>
    </p:spTree>
    <p:extLst>
      <p:ext uri="{BB962C8B-B14F-4D97-AF65-F5344CB8AC3E}">
        <p14:creationId xmlns:p14="http://schemas.microsoft.com/office/powerpoint/2010/main" val="1113727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92500" lnSpcReduction="20000"/>
          </a:bodyPr>
          <a:lstStyle/>
          <a:p>
            <a:pPr marL="0" indent="0" algn="ctr">
              <a:spcAft>
                <a:spcPts val="600"/>
              </a:spcAft>
              <a:buNone/>
            </a:pPr>
            <a:r>
              <a:rPr lang="en-US" sz="3000" b="1" dirty="0" smtClean="0">
                <a:latin typeface="Calibri" panose="020F0502020204030204" pitchFamily="34" charset="0"/>
              </a:rPr>
              <a:t>SOAP - Supplemental </a:t>
            </a:r>
            <a:r>
              <a:rPr lang="en-US" sz="3000" b="1" dirty="0">
                <a:latin typeface="Calibri" panose="020F0502020204030204" pitchFamily="34" charset="0"/>
              </a:rPr>
              <a:t>Offer and Acceptance Program</a:t>
            </a:r>
            <a:endParaRPr lang="en-US" sz="3000" dirty="0">
              <a:latin typeface="Calibri" panose="020F0502020204030204" pitchFamily="34" charset="0"/>
            </a:endParaRPr>
          </a:p>
          <a:p>
            <a:pPr marL="285750" indent="-285750">
              <a:spcAft>
                <a:spcPts val="600"/>
              </a:spcAft>
            </a:pPr>
            <a:r>
              <a:rPr lang="en-US" dirty="0">
                <a:latin typeface="Calibri" panose="020F0502020204030204" pitchFamily="34" charset="0"/>
              </a:rPr>
              <a:t>Unmatched applicants apply for unfilled residency positions through ERAS.   </a:t>
            </a:r>
          </a:p>
          <a:p>
            <a:pPr marL="285750" indent="-285750">
              <a:spcAft>
                <a:spcPts val="600"/>
              </a:spcAft>
            </a:pPr>
            <a:r>
              <a:rPr lang="en-US" dirty="0">
                <a:latin typeface="Calibri" panose="020F0502020204030204" pitchFamily="34" charset="0"/>
              </a:rPr>
              <a:t>Unmatched students will be notified on Monday of Match </a:t>
            </a:r>
            <a:r>
              <a:rPr lang="en-US" dirty="0" smtClean="0">
                <a:latin typeface="Calibri" panose="020F0502020204030204" pitchFamily="34" charset="0"/>
              </a:rPr>
              <a:t>week and a list of unfilled programs is released.</a:t>
            </a:r>
            <a:endParaRPr lang="en-US" dirty="0">
              <a:latin typeface="Calibri" panose="020F0502020204030204" pitchFamily="34" charset="0"/>
            </a:endParaRPr>
          </a:p>
          <a:p>
            <a:pPr marL="285750" indent="-285750">
              <a:spcAft>
                <a:spcPts val="600"/>
              </a:spcAft>
            </a:pPr>
            <a:r>
              <a:rPr lang="en-US" dirty="0">
                <a:latin typeface="Calibri" panose="020F0502020204030204" pitchFamily="34" charset="0"/>
              </a:rPr>
              <a:t>Students </a:t>
            </a:r>
            <a:r>
              <a:rPr lang="en-US" dirty="0" smtClean="0">
                <a:latin typeface="Calibri" panose="020F0502020204030204" pitchFamily="34" charset="0"/>
              </a:rPr>
              <a:t>apply to preferred unfilled programs </a:t>
            </a:r>
            <a:r>
              <a:rPr lang="en-US" dirty="0">
                <a:latin typeface="Calibri" panose="020F0502020204030204" pitchFamily="34" charset="0"/>
              </a:rPr>
              <a:t>via ERAS.  </a:t>
            </a:r>
          </a:p>
          <a:p>
            <a:pPr marL="285750" indent="-285750">
              <a:spcAft>
                <a:spcPts val="600"/>
              </a:spcAft>
            </a:pPr>
            <a:r>
              <a:rPr lang="en-US" dirty="0">
                <a:latin typeface="Calibri" panose="020F0502020204030204" pitchFamily="34" charset="0"/>
              </a:rPr>
              <a:t>Programs </a:t>
            </a:r>
            <a:r>
              <a:rPr lang="en-US" dirty="0" smtClean="0">
                <a:latin typeface="Calibri" panose="020F0502020204030204" pitchFamily="34" charset="0"/>
              </a:rPr>
              <a:t>will </a:t>
            </a:r>
            <a:r>
              <a:rPr lang="en-US" dirty="0">
                <a:latin typeface="Calibri" panose="020F0502020204030204" pitchFamily="34" charset="0"/>
              </a:rPr>
              <a:t>conduct phone or </a:t>
            </a:r>
            <a:r>
              <a:rPr lang="en-US" dirty="0" smtClean="0">
                <a:latin typeface="Calibri" panose="020F0502020204030204" pitchFamily="34" charset="0"/>
              </a:rPr>
              <a:t>zoom </a:t>
            </a:r>
            <a:r>
              <a:rPr lang="en-US" dirty="0">
                <a:latin typeface="Calibri" panose="020F0502020204030204" pitchFamily="34" charset="0"/>
              </a:rPr>
              <a:t>interviews with applicants Tuesday and </a:t>
            </a:r>
            <a:r>
              <a:rPr lang="en-US" dirty="0" smtClean="0">
                <a:latin typeface="Calibri" panose="020F0502020204030204" pitchFamily="34" charset="0"/>
              </a:rPr>
              <a:t>Wednesday morning.  </a:t>
            </a:r>
            <a:endParaRPr lang="en-US" dirty="0">
              <a:latin typeface="Calibri" panose="020F0502020204030204" pitchFamily="34" charset="0"/>
            </a:endParaRPr>
          </a:p>
          <a:p>
            <a:pPr marL="285750" indent="-285750">
              <a:spcAft>
                <a:spcPts val="600"/>
              </a:spcAft>
            </a:pPr>
            <a:r>
              <a:rPr lang="en-US" dirty="0">
                <a:latin typeface="Calibri" panose="020F0502020204030204" pitchFamily="34" charset="0"/>
              </a:rPr>
              <a:t>Wednesday afternoon through Thursday, </a:t>
            </a:r>
            <a:r>
              <a:rPr lang="en-US" dirty="0" smtClean="0">
                <a:latin typeface="Calibri" panose="020F0502020204030204" pitchFamily="34" charset="0"/>
              </a:rPr>
              <a:t>several rounds of offers </a:t>
            </a:r>
            <a:r>
              <a:rPr lang="en-US" dirty="0">
                <a:latin typeface="Calibri" panose="020F0502020204030204" pitchFamily="34" charset="0"/>
              </a:rPr>
              <a:t>from programs to </a:t>
            </a:r>
            <a:r>
              <a:rPr lang="en-US" dirty="0" smtClean="0">
                <a:latin typeface="Calibri" panose="020F0502020204030204" pitchFamily="34" charset="0"/>
              </a:rPr>
              <a:t>candidates occur – interviews may continue to occur.</a:t>
            </a:r>
          </a:p>
          <a:p>
            <a:pPr marL="0" indent="0" algn="ctr">
              <a:spcAft>
                <a:spcPts val="600"/>
              </a:spcAft>
              <a:buNone/>
            </a:pPr>
            <a:r>
              <a:rPr lang="en-US" b="1" dirty="0" smtClean="0">
                <a:latin typeface="Calibri" panose="020F0502020204030204" pitchFamily="34" charset="0"/>
              </a:rPr>
              <a:t>DO NOT USE SOAP AS A BACK UP PLAN!</a:t>
            </a:r>
            <a:endParaRPr lang="en-US" b="1" dirty="0">
              <a:latin typeface="Calibri" panose="020F0502020204030204" pitchFamily="34" charset="0"/>
            </a:endParaRPr>
          </a:p>
          <a:p>
            <a:pPr marL="0" indent="0">
              <a:spcAft>
                <a:spcPts val="600"/>
              </a:spcAft>
              <a:buNone/>
            </a:pPr>
            <a:endParaRPr lang="en-US" dirty="0">
              <a:latin typeface="Calibri" panose="020F0502020204030204" pitchFamily="34" charset="0"/>
            </a:endParaRP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What if I don’t match?</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1446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48721"/>
            <a:ext cx="7924799" cy="4771256"/>
          </a:xfrm>
        </p:spPr>
        <p:txBody>
          <a:bodyPr>
            <a:normAutofit/>
          </a:bodyPr>
          <a:lstStyle/>
          <a:p>
            <a:pPr marL="0" indent="0">
              <a:buNone/>
            </a:pPr>
            <a:r>
              <a:rPr lang="en-US" sz="4000" dirty="0" smtClean="0"/>
              <a:t>Will I match? </a:t>
            </a:r>
          </a:p>
          <a:p>
            <a:pPr marL="0" indent="0" algn="ctr">
              <a:buNone/>
            </a:pPr>
            <a:r>
              <a:rPr lang="en-US" sz="4800" dirty="0" smtClean="0">
                <a:solidFill>
                  <a:srgbClr val="FF0000"/>
                </a:solidFill>
              </a:rPr>
              <a:t>Most </a:t>
            </a:r>
            <a:r>
              <a:rPr lang="en-US" sz="4800" dirty="0">
                <a:solidFill>
                  <a:srgbClr val="FF0000"/>
                </a:solidFill>
              </a:rPr>
              <a:t>likely!</a:t>
            </a:r>
            <a:endParaRPr lang="en-US" sz="4800" dirty="0"/>
          </a:p>
          <a:p>
            <a:r>
              <a:rPr lang="en-US" sz="3600" dirty="0" smtClean="0"/>
              <a:t>18,108 </a:t>
            </a:r>
            <a:r>
              <a:rPr lang="en-US" sz="3600" dirty="0"/>
              <a:t>U.S. Seniors matched in </a:t>
            </a:r>
            <a:r>
              <a:rPr lang="en-US" sz="3600" dirty="0" smtClean="0"/>
              <a:t>2020, </a:t>
            </a:r>
            <a:r>
              <a:rPr lang="en-US" sz="3600" dirty="0"/>
              <a:t>out of </a:t>
            </a:r>
            <a:r>
              <a:rPr lang="en-US" sz="3600" dirty="0" smtClean="0"/>
              <a:t>19,326 </a:t>
            </a:r>
            <a:r>
              <a:rPr lang="en-US" sz="3600" dirty="0"/>
              <a:t>active applicants</a:t>
            </a:r>
          </a:p>
          <a:p>
            <a:r>
              <a:rPr lang="en-US" sz="3600" dirty="0" smtClean="0"/>
              <a:t>93.7% success rate (historic range of 92-95%) </a:t>
            </a:r>
            <a:endParaRPr lang="en-US" sz="3600" dirty="0"/>
          </a:p>
          <a:p>
            <a:r>
              <a:rPr lang="en-US" sz="3600" dirty="0" smtClean="0"/>
              <a:t>95.6% </a:t>
            </a:r>
            <a:r>
              <a:rPr lang="en-US" sz="3600" dirty="0"/>
              <a:t>of couples were matched-</a:t>
            </a:r>
            <a:r>
              <a:rPr lang="en-US" sz="3600" i="1" dirty="0"/>
              <a:t>highest ever</a:t>
            </a:r>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2482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7696200" cy="4267200"/>
          </a:xfrm>
        </p:spPr>
        <p:txBody>
          <a:bodyPr>
            <a:noAutofit/>
          </a:bodyPr>
          <a:lstStyle/>
          <a:p>
            <a:pPr marL="0" indent="0">
              <a:buNone/>
            </a:pPr>
            <a:r>
              <a:rPr lang="en-US" sz="3600" dirty="0" smtClean="0"/>
              <a:t>Things to consider:</a:t>
            </a:r>
            <a:endParaRPr lang="en-US" dirty="0" smtClean="0"/>
          </a:p>
          <a:p>
            <a:pPr lvl="1"/>
            <a:r>
              <a:rPr lang="en-US" sz="2800" dirty="0" smtClean="0"/>
              <a:t>What </a:t>
            </a:r>
            <a:r>
              <a:rPr lang="en-US" sz="2800" dirty="0"/>
              <a:t>were your original </a:t>
            </a:r>
            <a:r>
              <a:rPr lang="en-US" sz="2800" dirty="0" smtClean="0"/>
              <a:t>goals</a:t>
            </a:r>
            <a:endParaRPr lang="en-US" sz="2800" dirty="0"/>
          </a:p>
          <a:p>
            <a:pPr lvl="1"/>
            <a:r>
              <a:rPr lang="en-US" sz="2800" dirty="0" smtClean="0"/>
              <a:t>Size of the program</a:t>
            </a:r>
          </a:p>
          <a:p>
            <a:pPr lvl="1"/>
            <a:r>
              <a:rPr lang="en-US" sz="2800" dirty="0" smtClean="0"/>
              <a:t>Large academic program vs </a:t>
            </a:r>
            <a:r>
              <a:rPr lang="en-US" sz="2800" dirty="0"/>
              <a:t>c</a:t>
            </a:r>
            <a:r>
              <a:rPr lang="en-US" sz="2800" dirty="0" smtClean="0"/>
              <a:t>ommunity based</a:t>
            </a:r>
          </a:p>
          <a:p>
            <a:pPr lvl="1"/>
            <a:r>
              <a:rPr lang="en-US" sz="2800" dirty="0" smtClean="0"/>
              <a:t>Competitiveness of the program</a:t>
            </a:r>
          </a:p>
          <a:p>
            <a:pPr lvl="1"/>
            <a:r>
              <a:rPr lang="en-US" sz="2800" dirty="0" smtClean="0"/>
              <a:t>Geographic location</a:t>
            </a:r>
          </a:p>
          <a:p>
            <a:pPr lvl="1"/>
            <a:r>
              <a:rPr lang="en-US" sz="2800" dirty="0" smtClean="0"/>
              <a:t>Opportunities for fellowship exposure</a:t>
            </a:r>
          </a:p>
          <a:p>
            <a:pPr lvl="1"/>
            <a:r>
              <a:rPr lang="en-US" sz="2800" dirty="0" smtClean="0"/>
              <a:t>Opportunities for doing procedures</a:t>
            </a:r>
          </a:p>
          <a:p>
            <a:pPr lvl="1"/>
            <a:r>
              <a:rPr lang="en-US" sz="2800" dirty="0" smtClean="0"/>
              <a:t>Family and relationship considerations</a:t>
            </a:r>
            <a:endParaRPr lang="en-US" sz="2800" dirty="0"/>
          </a:p>
        </p:txBody>
      </p:sp>
      <p:sp>
        <p:nvSpPr>
          <p:cNvPr id="2" name="Title 1"/>
          <p:cNvSpPr>
            <a:spLocks noGrp="1"/>
          </p:cNvSpPr>
          <p:nvPr>
            <p:ph type="title"/>
          </p:nvPr>
        </p:nvSpPr>
        <p:spPr>
          <a:solidFill>
            <a:srgbClr val="A80332"/>
          </a:solidFill>
        </p:spPr>
        <p:txBody>
          <a:bodyPr/>
          <a:lstStyle/>
          <a:p>
            <a:pPr algn="ctr"/>
            <a:r>
              <a:rPr lang="en-US" dirty="0" smtClean="0">
                <a:solidFill>
                  <a:schemeClr val="bg1"/>
                </a:solidFill>
              </a:rPr>
              <a:t>Choosing a Residency Program</a:t>
            </a:r>
            <a:endParaRPr lang="en-US" dirty="0">
              <a:solidFill>
                <a:schemeClr val="bg1"/>
              </a:solidFill>
            </a:endParaRPr>
          </a:p>
        </p:txBody>
      </p:sp>
    </p:spTree>
    <p:extLst>
      <p:ext uri="{BB962C8B-B14F-4D97-AF65-F5344CB8AC3E}">
        <p14:creationId xmlns:p14="http://schemas.microsoft.com/office/powerpoint/2010/main" val="729738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NRMP Resources</a:t>
            </a:r>
            <a:endParaRPr lang="en-US" sz="4800" dirty="0">
              <a:solidFill>
                <a:schemeClr val="bg1"/>
              </a:solidFill>
              <a:latin typeface="+mj-lt"/>
              <a:cs typeface="Times New Roman" panose="02020603050405020304" pitchFamily="18" charset="0"/>
            </a:endParaRPr>
          </a:p>
        </p:txBody>
      </p:sp>
      <p:sp>
        <p:nvSpPr>
          <p:cNvPr id="4" name="Content Placeholder 3"/>
          <p:cNvSpPr>
            <a:spLocks noGrp="1"/>
          </p:cNvSpPr>
          <p:nvPr>
            <p:ph idx="1"/>
          </p:nvPr>
        </p:nvSpPr>
        <p:spPr>
          <a:xfrm>
            <a:off x="637886" y="2019589"/>
            <a:ext cx="7886700" cy="4351338"/>
          </a:xfrm>
        </p:spPr>
        <p:txBody>
          <a:bodyPr>
            <a:normAutofit fontScale="25000" lnSpcReduction="20000"/>
          </a:bodyPr>
          <a:lstStyle/>
          <a:p>
            <a:pPr marL="0" indent="0">
              <a:buNone/>
            </a:pPr>
            <a:r>
              <a:rPr lang="en-US" sz="11200" dirty="0" smtClean="0"/>
              <a:t>DATA REPORTS:</a:t>
            </a:r>
          </a:p>
          <a:p>
            <a:pPr fontAlgn="base"/>
            <a:r>
              <a:rPr lang="en-US" sz="8000" b="1" dirty="0">
                <a:hlinkClick r:id="rId2"/>
              </a:rPr>
              <a:t>Results and Data: 2020 Main Residency Match</a:t>
            </a:r>
            <a:r>
              <a:rPr lang="en-US" sz="8000" b="1" dirty="0"/>
              <a:t> </a:t>
            </a:r>
            <a:r>
              <a:rPr lang="en-US" sz="8000" dirty="0"/>
              <a:t>(</a:t>
            </a:r>
            <a:r>
              <a:rPr lang="en-US" sz="8000" i="1" dirty="0"/>
              <a:t>PDF, 128 pages</a:t>
            </a:r>
            <a:r>
              <a:rPr lang="en-US" sz="8000" dirty="0"/>
              <a:t>) This report contains statistical tables and graphs for the Main Residency </a:t>
            </a:r>
            <a:r>
              <a:rPr lang="en-US" sz="8000" dirty="0" err="1"/>
              <a:t>Match</a:t>
            </a:r>
            <a:r>
              <a:rPr lang="en-US" sz="8000" baseline="30000" dirty="0" err="1"/>
              <a:t>®</a:t>
            </a:r>
            <a:r>
              <a:rPr lang="en-US" sz="8000" dirty="0" err="1"/>
              <a:t>and</a:t>
            </a:r>
            <a:r>
              <a:rPr lang="en-US" sz="8000" dirty="0"/>
              <a:t> lists by state and sponsoring institution every participating program, the number of positions offered, and the number filled</a:t>
            </a:r>
            <a:r>
              <a:rPr lang="en-US" sz="8000" dirty="0" smtClean="0"/>
              <a:t>.</a:t>
            </a:r>
          </a:p>
          <a:p>
            <a:pPr fontAlgn="base"/>
            <a:r>
              <a:rPr lang="en-US" sz="8000" b="1" dirty="0" smtClean="0">
                <a:hlinkClick r:id="rId3"/>
              </a:rPr>
              <a:t>2020 </a:t>
            </a:r>
            <a:r>
              <a:rPr lang="en-US" sz="8000" b="1" dirty="0">
                <a:hlinkClick r:id="rId3"/>
              </a:rPr>
              <a:t>Match Results by State, Specialty, and Applicant Type </a:t>
            </a:r>
            <a:r>
              <a:rPr lang="en-US" sz="8000" dirty="0"/>
              <a:t>(</a:t>
            </a:r>
            <a:r>
              <a:rPr lang="en-US" sz="8000" i="1" dirty="0"/>
              <a:t>PDF, 17 pages</a:t>
            </a:r>
            <a:r>
              <a:rPr lang="en-US" sz="8000" dirty="0"/>
              <a:t>) This report includes the numbers of positions offered and filled by state, specialty, and applicant type for the 2020 Main Residency Match.</a:t>
            </a:r>
          </a:p>
          <a:p>
            <a:pPr fontAlgn="base"/>
            <a:r>
              <a:rPr lang="en-US" sz="8000" b="1" dirty="0">
                <a:hlinkClick r:id="rId4"/>
              </a:rPr>
              <a:t>Program Results, 2016-2020 </a:t>
            </a:r>
            <a:r>
              <a:rPr lang="en-US" sz="8000" dirty="0"/>
              <a:t>(</a:t>
            </a:r>
            <a:r>
              <a:rPr lang="en-US" sz="8000" i="1" dirty="0"/>
              <a:t>PDF, 176 pages</a:t>
            </a:r>
            <a:r>
              <a:rPr lang="en-US" sz="8000" dirty="0"/>
              <a:t>) This report includes the numbers of positions offered and filled for all programs participating in the Main Residency Match between 2016 and 2020</a:t>
            </a:r>
            <a:r>
              <a:rPr lang="en-US" sz="8000" dirty="0" smtClean="0"/>
              <a:t>.</a:t>
            </a:r>
          </a:p>
          <a:p>
            <a:pPr fontAlgn="base"/>
            <a:r>
              <a:rPr lang="en-US" sz="8000" b="1" u="sng" dirty="0">
                <a:hlinkClick r:id="rId5"/>
              </a:rPr>
              <a:t>Impact of Length of Rank Order List on Match Results 2002-2020 Main Residency Match </a:t>
            </a:r>
            <a:r>
              <a:rPr lang="en-US" sz="8000" dirty="0"/>
              <a:t> (</a:t>
            </a:r>
            <a:r>
              <a:rPr lang="en-US" sz="8000" i="1" dirty="0"/>
              <a:t>PDF, 5 pages</a:t>
            </a:r>
            <a:r>
              <a:rPr lang="en-US" sz="8000" dirty="0"/>
              <a:t>) </a:t>
            </a:r>
          </a:p>
          <a:p>
            <a:endParaRPr lang="en-US" dirty="0"/>
          </a:p>
        </p:txBody>
      </p:sp>
    </p:spTree>
    <p:extLst>
      <p:ext uri="{BB962C8B-B14F-4D97-AF65-F5344CB8AC3E}">
        <p14:creationId xmlns:p14="http://schemas.microsoft.com/office/powerpoint/2010/main" val="3367243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2078181"/>
            <a:ext cx="8124393" cy="4955832"/>
          </a:xfrm>
        </p:spPr>
        <p:txBody>
          <a:bodyPr>
            <a:normAutofit/>
          </a:bodyPr>
          <a:lstStyle/>
          <a:p>
            <a:pPr marL="0" indent="0" fontAlgn="base">
              <a:buNone/>
            </a:pPr>
            <a:r>
              <a:rPr lang="en-US" cap="all" dirty="0" smtClean="0"/>
              <a:t>Research reports:</a:t>
            </a:r>
            <a:endParaRPr lang="en-US" cap="all" dirty="0"/>
          </a:p>
          <a:p>
            <a:pPr fontAlgn="base"/>
            <a:r>
              <a:rPr lang="en-US" sz="2000" b="1" u="sng" dirty="0">
                <a:hlinkClick r:id="rId2"/>
              </a:rPr>
              <a:t>Charting Outcomes in the Match: Senior Students of U.S. MD Medical Schools</a:t>
            </a:r>
            <a:r>
              <a:rPr lang="en-US" sz="2000" b="1" dirty="0"/>
              <a:t> – Characteristics of U.S. MD Seniors Who Matched to Their Preferred Specialty in the 2020 Main Residency Match (2nd edition) </a:t>
            </a:r>
            <a:r>
              <a:rPr lang="en-US" sz="2000" i="1" dirty="0"/>
              <a:t>(PDF, 215 pages</a:t>
            </a:r>
            <a:r>
              <a:rPr lang="en-US" sz="2000" i="1" dirty="0" smtClean="0"/>
              <a:t>)</a:t>
            </a:r>
            <a:r>
              <a:rPr lang="en-US" sz="2000" dirty="0"/>
              <a:t> Report documents how applicant qualifications affect match success, including USMLE Step 1 and Step 2 CK scores, number of research experiences, publications, and work and volunteer experiences.</a:t>
            </a:r>
          </a:p>
          <a:p>
            <a:pPr fontAlgn="base"/>
            <a:r>
              <a:rPr lang="en-US" sz="2000" b="1" u="sng" dirty="0">
                <a:hlinkClick r:id="rId3"/>
              </a:rPr>
              <a:t>Interactive Charting Outcomes in the Match</a:t>
            </a:r>
            <a:r>
              <a:rPr lang="en-US" sz="2000" dirty="0"/>
              <a:t>: Updated with 2020 data, this tool is intended to assist Match applicants in determining their goodness of fit for specialties. Built using data visualization software, it draws from the same data sources as the NRMP’s publication </a:t>
            </a:r>
            <a:r>
              <a:rPr lang="en-US" sz="2000" i="1" dirty="0"/>
              <a:t>Charting Outcomes in the Match</a:t>
            </a:r>
            <a:r>
              <a:rPr lang="en-US" sz="2000" dirty="0"/>
              <a:t>.</a:t>
            </a:r>
          </a:p>
          <a:p>
            <a:pPr fontAlgn="base"/>
            <a:endParaRPr lang="en-US" sz="2600" dirty="0" smtClean="0">
              <a:hlinkClick r:id="rId4"/>
            </a:endParaRP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NRMP Resources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76750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2152072"/>
            <a:ext cx="8124393" cy="4955832"/>
          </a:xfrm>
        </p:spPr>
        <p:txBody>
          <a:bodyPr>
            <a:normAutofit/>
          </a:bodyPr>
          <a:lstStyle/>
          <a:p>
            <a:pPr marL="0" indent="0" fontAlgn="base">
              <a:buNone/>
            </a:pPr>
            <a:r>
              <a:rPr lang="en-US" cap="all" dirty="0" smtClean="0"/>
              <a:t>SURVEY </a:t>
            </a:r>
            <a:r>
              <a:rPr lang="en-US" cap="all" dirty="0"/>
              <a:t>REPORTS:</a:t>
            </a:r>
          </a:p>
          <a:p>
            <a:pPr fontAlgn="base"/>
            <a:r>
              <a:rPr lang="en-US" sz="2000" b="1" u="sng" dirty="0">
                <a:hlinkClick r:id="rId2"/>
              </a:rPr>
              <a:t>Results of the 2020 NRMP Program Director Survey</a:t>
            </a:r>
            <a:r>
              <a:rPr lang="en-US" sz="2000" dirty="0"/>
              <a:t> </a:t>
            </a:r>
            <a:r>
              <a:rPr lang="en-US" sz="2000" i="1" dirty="0"/>
              <a:t>(PDF, 172 pages)</a:t>
            </a:r>
            <a:r>
              <a:rPr lang="en-US" sz="2000" dirty="0"/>
              <a:t> This report examines the factors program directors use to select applicants to interview and rank. Data are reported for 22 specialties and the transitional year in the Main Residency Match.</a:t>
            </a:r>
            <a:endParaRPr lang="en-US" sz="2000" b="1" dirty="0" smtClean="0">
              <a:hlinkClick r:id="rId3"/>
            </a:endParaRPr>
          </a:p>
          <a:p>
            <a:r>
              <a:rPr lang="en-US" sz="2000" b="1" u="sng" dirty="0">
                <a:hlinkClick r:id="rId4"/>
              </a:rPr>
              <a:t>Results of the 2019 NRMP Applicant Survey</a:t>
            </a:r>
            <a:r>
              <a:rPr lang="en-US" sz="2000" b="1" dirty="0"/>
              <a:t> </a:t>
            </a:r>
            <a:r>
              <a:rPr lang="en-US" sz="2000" i="1" dirty="0"/>
              <a:t>(PDF, 181 pages) </a:t>
            </a:r>
            <a:r>
              <a:rPr lang="en-US" sz="2000" dirty="0"/>
              <a:t>This report presents the results of selected items from the 2019 NRMP Applicant Survey. The report documents factors that applicants weigh in selecting programs (1) at which to interview and (2) to rank in the Main Residency Match.</a:t>
            </a:r>
          </a:p>
          <a:p>
            <a:pPr marL="0" indent="0">
              <a:buNone/>
            </a:pPr>
            <a:endParaRPr lang="en-US" dirty="0" smtClean="0"/>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NRMP Resources</a:t>
            </a:r>
            <a:endParaRPr lang="en-US" sz="480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43169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77500" lnSpcReduction="20000"/>
          </a:bodyPr>
          <a:lstStyle/>
          <a:p>
            <a:pPr marL="0" indent="0">
              <a:buNone/>
            </a:pPr>
            <a:endParaRPr lang="en-US" dirty="0" smtClean="0"/>
          </a:p>
          <a:p>
            <a:pPr marL="0" indent="0">
              <a:buNone/>
            </a:pPr>
            <a:r>
              <a:rPr lang="en-US" sz="3200" dirty="0"/>
              <a:t>FREIDA:</a:t>
            </a:r>
          </a:p>
          <a:p>
            <a:r>
              <a:rPr lang="en-US" dirty="0"/>
              <a:t>All residencies and fellowships accredited by the Accreditation Council for Graduate Medical Education are searchable on FREIDA </a:t>
            </a:r>
          </a:p>
          <a:p>
            <a:r>
              <a:rPr lang="en-US" dirty="0"/>
              <a:t>All programs have an Overview, which includes contact information, accredited length, start dates, participating institutions, and a map of training locations</a:t>
            </a:r>
          </a:p>
          <a:p>
            <a:r>
              <a:rPr lang="en-US" dirty="0"/>
              <a:t>Programs with an Expanded listing include application information, USMLE/COMLEX scores, program faculty and trainee data, work/call schedule, and other educational and employee information that will help you determine the best program for your training.</a:t>
            </a:r>
          </a:p>
          <a:p>
            <a:r>
              <a:rPr lang="en-US" dirty="0"/>
              <a:t>Search by specialty and state, or narrow your search with additional optional filters </a:t>
            </a:r>
          </a:p>
          <a:p>
            <a:r>
              <a:rPr lang="en-US" dirty="0"/>
              <a:t>Compare key program features with the Comparison list.</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AMA Resources</a:t>
            </a:r>
            <a:endParaRPr lang="en-US" sz="480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74434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92500" lnSpcReduction="10000"/>
          </a:bodyPr>
          <a:lstStyle/>
          <a:p>
            <a:pPr marL="0" indent="0">
              <a:buNone/>
            </a:pPr>
            <a:r>
              <a:rPr lang="en-US" sz="3000" dirty="0" smtClean="0"/>
              <a:t>AAMC -  Careers in Medicine:</a:t>
            </a:r>
            <a:endParaRPr lang="en-US" sz="3000" dirty="0"/>
          </a:p>
          <a:p>
            <a:r>
              <a:rPr lang="en-US" sz="2400" dirty="0"/>
              <a:t>descriptions of and data for more than 120 U.S. M.D. and D.O. specialties, including</a:t>
            </a:r>
          </a:p>
          <a:p>
            <a:pPr lvl="1"/>
            <a:r>
              <a:rPr lang="en-US" dirty="0"/>
              <a:t>competitiveness data including USMLE and COMLEX scores</a:t>
            </a:r>
          </a:p>
          <a:p>
            <a:pPr lvl="1"/>
            <a:r>
              <a:rPr lang="en-US" dirty="0"/>
              <a:t>prerequisites and length of training for ACGME- and AOA-accredited residency and fellowship programs</a:t>
            </a:r>
          </a:p>
          <a:p>
            <a:pPr lvl="1"/>
            <a:r>
              <a:rPr lang="en-US" dirty="0"/>
              <a:t>salary and lifestyle information</a:t>
            </a:r>
          </a:p>
          <a:p>
            <a:pPr lvl="1"/>
            <a:r>
              <a:rPr lang="en-US" dirty="0"/>
              <a:t>patient profiles</a:t>
            </a:r>
          </a:p>
          <a:p>
            <a:r>
              <a:rPr lang="en-US" sz="2400" dirty="0"/>
              <a:t>advice for successfully navigating the U.S. residency application and match process</a:t>
            </a:r>
          </a:p>
          <a:p>
            <a:r>
              <a:rPr lang="en-US" sz="2400" dirty="0"/>
              <a:t>career self-assessments to help connect you to your preferred specialties</a:t>
            </a:r>
          </a:p>
          <a:p>
            <a:r>
              <a:rPr lang="en-US" sz="2400" dirty="0"/>
              <a:t>a database of all active ACGME-accredited residency and fellowship programs</a:t>
            </a:r>
          </a:p>
          <a:p>
            <a:pPr marL="0" indent="0">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AAMC Resources</a:t>
            </a:r>
            <a:endParaRPr lang="en-US" sz="4800" dirty="0">
              <a:solidFill>
                <a:schemeClr val="bg1"/>
              </a:solidFill>
              <a:latin typeface="+mj-lt"/>
              <a:cs typeface="Times New Roman" panose="02020603050405020304" pitchFamily="18" charset="0"/>
            </a:endParaRPr>
          </a:p>
        </p:txBody>
      </p:sp>
      <p:sp>
        <p:nvSpPr>
          <p:cNvPr id="2" name="Rectangle 1"/>
          <p:cNvSpPr/>
          <p:nvPr/>
        </p:nvSpPr>
        <p:spPr>
          <a:xfrm>
            <a:off x="748144" y="1074510"/>
            <a:ext cx="7693892" cy="1015663"/>
          </a:xfrm>
          <a:prstGeom prst="rect">
            <a:avLst/>
          </a:prstGeom>
        </p:spPr>
        <p:txBody>
          <a:bodyPr wrap="square">
            <a:spAutoFit/>
          </a:bodyPr>
          <a:lstStyle/>
          <a:p>
            <a:endParaRPr lang="en-US" sz="3000" dirty="0" smtClean="0"/>
          </a:p>
          <a:p>
            <a:endParaRPr lang="en-US" sz="3000" dirty="0"/>
          </a:p>
        </p:txBody>
      </p:sp>
    </p:spTree>
    <p:extLst>
      <p:ext uri="{BB962C8B-B14F-4D97-AF65-F5344CB8AC3E}">
        <p14:creationId xmlns:p14="http://schemas.microsoft.com/office/powerpoint/2010/main" val="2239604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fontScale="40000" lnSpcReduction="20000"/>
          </a:bodyPr>
          <a:lstStyle/>
          <a:p>
            <a:pPr marL="0" indent="0">
              <a:buNone/>
            </a:pPr>
            <a:r>
              <a:rPr lang="en-US" sz="8000" dirty="0" smtClean="0"/>
              <a:t> SCM Departmental </a:t>
            </a:r>
            <a:r>
              <a:rPr lang="en-US" sz="8000" dirty="0"/>
              <a:t>Career Specific Mentors:</a:t>
            </a:r>
          </a:p>
          <a:p>
            <a:endParaRPr lang="en-US" sz="3600" dirty="0" smtClean="0"/>
          </a:p>
          <a:p>
            <a:r>
              <a:rPr lang="en-US" sz="5900" dirty="0" smtClean="0"/>
              <a:t>Emergency </a:t>
            </a:r>
            <a:r>
              <a:rPr lang="en-US" sz="5900" dirty="0"/>
              <a:t>Medicine – Emily Fisher</a:t>
            </a:r>
          </a:p>
          <a:p>
            <a:r>
              <a:rPr lang="en-US" sz="5900" dirty="0"/>
              <a:t>Family Medicine – Jason Deck</a:t>
            </a:r>
          </a:p>
          <a:p>
            <a:r>
              <a:rPr lang="en-US" sz="5900" dirty="0"/>
              <a:t>Internal Medicine – Oliver </a:t>
            </a:r>
            <a:r>
              <a:rPr lang="en-US" sz="5900" dirty="0" smtClean="0"/>
              <a:t>Cerqueira</a:t>
            </a:r>
            <a:endParaRPr lang="en-US" sz="5900" dirty="0"/>
          </a:p>
          <a:p>
            <a:r>
              <a:rPr lang="en-US" sz="5900" dirty="0"/>
              <a:t>Med/</a:t>
            </a:r>
            <a:r>
              <a:rPr lang="en-US" sz="5900" dirty="0" err="1"/>
              <a:t>Peds</a:t>
            </a:r>
            <a:r>
              <a:rPr lang="en-US" sz="5900" dirty="0"/>
              <a:t> – Will Butron</a:t>
            </a:r>
          </a:p>
          <a:p>
            <a:r>
              <a:rPr lang="en-US" sz="5900" dirty="0"/>
              <a:t>OB/GYN – </a:t>
            </a:r>
            <a:r>
              <a:rPr lang="en-US" sz="5900" dirty="0" smtClean="0"/>
              <a:t>Monica Henning</a:t>
            </a:r>
            <a:endParaRPr lang="en-US" sz="5900" dirty="0"/>
          </a:p>
          <a:p>
            <a:r>
              <a:rPr lang="en-US" sz="5900" dirty="0"/>
              <a:t>Pediatrics – Matt Tandy</a:t>
            </a:r>
          </a:p>
          <a:p>
            <a:r>
              <a:rPr lang="en-US" sz="5900" dirty="0"/>
              <a:t>Psychiatry – Andrew Liew</a:t>
            </a:r>
          </a:p>
          <a:p>
            <a:r>
              <a:rPr lang="en-US" sz="5900" dirty="0"/>
              <a:t>Surgery – Peter Nelson</a:t>
            </a:r>
          </a:p>
          <a:p>
            <a:endParaRPr lang="en-US" sz="4400" dirty="0"/>
          </a:p>
          <a:p>
            <a:pPr marL="0" indent="0">
              <a:buNone/>
            </a:pPr>
            <a:r>
              <a:rPr lang="en-US" sz="4400" dirty="0"/>
              <a:t>OKC Departmental Mentors – See database in Hippocrates</a:t>
            </a:r>
          </a:p>
          <a:p>
            <a:pPr marL="0" indent="0">
              <a:buNone/>
            </a:pPr>
            <a:endParaRPr lang="en-US" dirty="0" smtClean="0"/>
          </a:p>
          <a:p>
            <a:pPr marL="0" indent="0">
              <a:buNone/>
            </a:pPr>
            <a:r>
              <a:rPr lang="en-US" dirty="0" smtClean="0"/>
              <a:t> </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SCM Resources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85013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pPr marL="0" indent="0">
              <a:buNone/>
            </a:pPr>
            <a:endParaRPr lang="en-US" dirty="0" smtClean="0"/>
          </a:p>
          <a:p>
            <a:pPr marL="0" indent="0" algn="ctr">
              <a:buNone/>
            </a:pPr>
            <a:endParaRPr lang="en-US" sz="6000" dirty="0" smtClean="0"/>
          </a:p>
          <a:p>
            <a:pPr marL="0" indent="0" algn="ctr">
              <a:buNone/>
            </a:pPr>
            <a:r>
              <a:rPr lang="en-US" sz="4000" dirty="0" smtClean="0"/>
              <a:t>Guide </a:t>
            </a:r>
            <a:r>
              <a:rPr lang="en-US" sz="4000" dirty="0"/>
              <a:t>to the Match</a:t>
            </a:r>
          </a:p>
          <a:p>
            <a:pPr marL="0" indent="0">
              <a:buNone/>
            </a:pPr>
            <a:endParaRPr lang="en-US" dirty="0"/>
          </a:p>
          <a:p>
            <a:pPr marL="0" indent="0" algn="ctr">
              <a:buNone/>
            </a:pPr>
            <a:r>
              <a:rPr lang="en-US" sz="2400" dirty="0">
                <a:hlinkClick r:id="rId2"/>
              </a:rPr>
              <a:t>http://www.ou.edu/tulsa/community_medicine/md-program-scm-track/current-students/guidetothematch</a:t>
            </a:r>
            <a:r>
              <a:rPr lang="en-US" sz="2400" dirty="0"/>
              <a:t> </a:t>
            </a:r>
          </a:p>
          <a:p>
            <a:pPr marL="0" indent="0">
              <a:buNone/>
            </a:pPr>
            <a:endParaRPr lang="en-US" dirty="0" smtClean="0"/>
          </a:p>
          <a:p>
            <a:pPr marL="0" indent="0">
              <a:buNone/>
            </a:pPr>
            <a:r>
              <a:rPr lang="en-US" dirty="0" smtClean="0"/>
              <a:t> </a:t>
            </a:r>
          </a:p>
          <a:p>
            <a:pPr marL="0" indent="0">
              <a:buNone/>
            </a:pPr>
            <a:endParaRPr lang="en-US" dirty="0"/>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SCM Resources</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29035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4" y="1764145"/>
            <a:ext cx="8124393" cy="4955832"/>
          </a:xfrm>
        </p:spPr>
        <p:txBody>
          <a:bodyPr>
            <a:normAutofit/>
          </a:bodyPr>
          <a:lstStyle/>
          <a:p>
            <a:pPr marL="0" indent="0">
              <a:buNone/>
            </a:pPr>
            <a:endParaRPr lang="en-US" dirty="0" smtClean="0"/>
          </a:p>
          <a:p>
            <a:pPr marL="0" indent="0">
              <a:buNone/>
            </a:pPr>
            <a:r>
              <a:rPr lang="en-US" dirty="0" smtClean="0"/>
              <a:t> </a:t>
            </a:r>
          </a:p>
          <a:p>
            <a:pPr marL="0" indent="0">
              <a:buNone/>
            </a:pPr>
            <a:endParaRPr lang="en-US" dirty="0"/>
          </a:p>
          <a:p>
            <a:pPr marL="0" indent="0" algn="ctr">
              <a:buNone/>
            </a:pPr>
            <a:r>
              <a:rPr lang="en-US" sz="4800" dirty="0" smtClean="0"/>
              <a:t>MS4 Estimated Costs</a:t>
            </a:r>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What will this cost me?</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03664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E2332B-CD38-BE4E-BB95-B1B4C616D2AD}"/>
              </a:ext>
            </a:extLst>
          </p:cNvPr>
          <p:cNvSpPr txBox="1"/>
          <p:nvPr/>
        </p:nvSpPr>
        <p:spPr>
          <a:xfrm>
            <a:off x="3423139" y="6459415"/>
            <a:ext cx="2579078" cy="276999"/>
          </a:xfrm>
          <a:prstGeom prst="rect">
            <a:avLst/>
          </a:prstGeom>
          <a:noFill/>
        </p:spPr>
        <p:txBody>
          <a:bodyPr wrap="square" rtlCol="0">
            <a:spAutoFit/>
          </a:bodyPr>
          <a:lstStyle/>
          <a:p>
            <a:pPr algn="r"/>
            <a:r>
              <a:rPr lang="en-US" sz="1200" b="1" i="1" dirty="0" err="1">
                <a:solidFill>
                  <a:srgbClr val="C00000"/>
                </a:solidFill>
                <a:latin typeface="Arial" charset="0"/>
                <a:ea typeface="Arial" charset="0"/>
                <a:cs typeface="Arial" charset="0"/>
              </a:rPr>
              <a:t>ou.edu</a:t>
            </a:r>
            <a:r>
              <a:rPr lang="en-US" sz="1200" b="1" i="1" dirty="0">
                <a:solidFill>
                  <a:srgbClr val="C00000"/>
                </a:solidFill>
                <a:latin typeface="Arial" charset="0"/>
                <a:ea typeface="Arial" charset="0"/>
                <a:cs typeface="Arial" charset="0"/>
              </a:rPr>
              <a:t>/</a:t>
            </a:r>
            <a:r>
              <a:rPr lang="en-US" sz="1200" b="1" i="1" dirty="0" err="1">
                <a:solidFill>
                  <a:srgbClr val="C00000"/>
                </a:solidFill>
                <a:latin typeface="Arial" charset="0"/>
                <a:ea typeface="Arial" charset="0"/>
                <a:cs typeface="Arial" charset="0"/>
              </a:rPr>
              <a:t>communitymedicine.com</a:t>
            </a:r>
            <a:endParaRPr lang="en-US" sz="1200" b="1" i="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430328660"/>
      </p:ext>
    </p:extLst>
  </p:cSld>
  <p:clrMapOvr>
    <a:masterClrMapping/>
  </p:clrMapOvr>
  <mc:AlternateContent xmlns:mc="http://schemas.openxmlformats.org/markup-compatibility/2006" xmlns:p14="http://schemas.microsoft.com/office/powerpoint/2010/main">
    <mc:Choice Requires="p14">
      <p:transition spd="slow" p14:dur="2000" advTm="6654"/>
    </mc:Choice>
    <mc:Fallback xmlns="">
      <p:transition spd="slow" advTm="665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48721"/>
            <a:ext cx="7924800" cy="4771256"/>
          </a:xfrm>
        </p:spPr>
        <p:txBody>
          <a:bodyPr>
            <a:normAutofit/>
          </a:bodyPr>
          <a:lstStyle/>
          <a:p>
            <a:pPr marL="0" indent="0">
              <a:buNone/>
            </a:pPr>
            <a:r>
              <a:rPr lang="en-US" sz="4000" dirty="0" smtClean="0"/>
              <a:t>Will I be able to go where I want?</a:t>
            </a:r>
          </a:p>
          <a:p>
            <a:pPr marL="0" indent="0" algn="ctr">
              <a:buNone/>
            </a:pPr>
            <a:r>
              <a:rPr lang="en-US" sz="4800" dirty="0" smtClean="0"/>
              <a:t> </a:t>
            </a:r>
            <a:r>
              <a:rPr lang="en-US" sz="4800" dirty="0" smtClean="0">
                <a:solidFill>
                  <a:srgbClr val="FF0000"/>
                </a:solidFill>
              </a:rPr>
              <a:t>Probably!</a:t>
            </a:r>
            <a:endParaRPr lang="en-US" sz="4800" dirty="0"/>
          </a:p>
          <a:p>
            <a:r>
              <a:rPr lang="en-US" sz="3600" dirty="0" smtClean="0"/>
              <a:t>71.1% </a:t>
            </a:r>
            <a:r>
              <a:rPr lang="en-US" sz="3600" dirty="0"/>
              <a:t>of U.S. seniors got their first, second or third ranked </a:t>
            </a:r>
            <a:r>
              <a:rPr lang="en-US" sz="3600" dirty="0" smtClean="0"/>
              <a:t>program (49.2% got their 1</a:t>
            </a:r>
            <a:r>
              <a:rPr lang="en-US" sz="3600" baseline="30000" dirty="0" smtClean="0"/>
              <a:t>st</a:t>
            </a:r>
            <a:r>
              <a:rPr lang="en-US" sz="3600" dirty="0" smtClean="0"/>
              <a:t>!)</a:t>
            </a:r>
            <a:endParaRPr lang="en-US" sz="3600" dirty="0"/>
          </a:p>
          <a:p>
            <a:r>
              <a:rPr lang="en-US" sz="3600" dirty="0"/>
              <a:t>Only </a:t>
            </a:r>
            <a:r>
              <a:rPr lang="en-US" sz="3600" dirty="0" smtClean="0"/>
              <a:t>17.6% </a:t>
            </a:r>
            <a:r>
              <a:rPr lang="en-US" sz="3600" dirty="0"/>
              <a:t>got </a:t>
            </a:r>
            <a:r>
              <a:rPr lang="en-US" sz="3600" u="sng" dirty="0"/>
              <a:t>&gt;</a:t>
            </a:r>
            <a:r>
              <a:rPr lang="en-US" sz="3600" dirty="0"/>
              <a:t>fourth rank</a:t>
            </a:r>
          </a:p>
          <a:p>
            <a:pPr marL="0" indent="0" algn="ctr">
              <a:buNone/>
            </a:pPr>
            <a:endParaRPr lang="en-US" sz="48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93689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18741"/>
            <a:ext cx="8060469" cy="4801236"/>
          </a:xfrm>
        </p:spPr>
        <p:txBody>
          <a:bodyPr>
            <a:normAutofit fontScale="92500"/>
          </a:bodyPr>
          <a:lstStyle/>
          <a:p>
            <a:pPr marL="0" indent="0" algn="ctr">
              <a:buNone/>
            </a:pPr>
            <a:r>
              <a:rPr lang="en-US" sz="5200" dirty="0" smtClean="0"/>
              <a:t>Top 5 Specialties for US Seniors</a:t>
            </a:r>
          </a:p>
          <a:p>
            <a:r>
              <a:rPr lang="en-US" sz="3900" dirty="0" smtClean="0"/>
              <a:t>Internal </a:t>
            </a:r>
            <a:r>
              <a:rPr lang="en-US" sz="3900" dirty="0"/>
              <a:t>Medicine, categorical </a:t>
            </a:r>
            <a:r>
              <a:rPr lang="en-US" sz="3900" dirty="0" smtClean="0"/>
              <a:t>(19.3%)</a:t>
            </a:r>
            <a:endParaRPr lang="en-US" sz="3900" dirty="0"/>
          </a:p>
          <a:p>
            <a:r>
              <a:rPr lang="en-US" sz="3900" dirty="0"/>
              <a:t>Pediatrics, categorical </a:t>
            </a:r>
            <a:r>
              <a:rPr lang="en-US" sz="3900" dirty="0" smtClean="0"/>
              <a:t>(9.6%) </a:t>
            </a:r>
            <a:endParaRPr lang="en-US" sz="3900" dirty="0"/>
          </a:p>
          <a:p>
            <a:r>
              <a:rPr lang="en-US" sz="3900" dirty="0"/>
              <a:t>Emergency Medicine </a:t>
            </a:r>
            <a:r>
              <a:rPr lang="en-US" sz="3900" dirty="0" smtClean="0"/>
              <a:t>(9.5)</a:t>
            </a:r>
            <a:endParaRPr lang="en-US" sz="3900" dirty="0"/>
          </a:p>
          <a:p>
            <a:r>
              <a:rPr lang="en-US" sz="3900" dirty="0"/>
              <a:t>Family Medicine </a:t>
            </a:r>
            <a:r>
              <a:rPr lang="en-US" sz="3900" dirty="0" smtClean="0"/>
              <a:t>(8.5)</a:t>
            </a:r>
            <a:endParaRPr lang="en-US" sz="3900" dirty="0"/>
          </a:p>
          <a:p>
            <a:r>
              <a:rPr lang="en-US" sz="3900" dirty="0" smtClean="0"/>
              <a:t>Internal Medicine, prelim (7.3)</a:t>
            </a:r>
            <a:endParaRPr lang="en-US" sz="3900" dirty="0"/>
          </a:p>
          <a:p>
            <a:pPr marL="0" indent="0">
              <a:buNone/>
            </a:pPr>
            <a:r>
              <a:rPr lang="en-US" sz="3900" dirty="0"/>
              <a:t>	Psychiatry </a:t>
            </a:r>
            <a:r>
              <a:rPr lang="en-US" sz="3900" dirty="0" smtClean="0"/>
              <a:t>(6.3%)      Surgery </a:t>
            </a:r>
            <a:r>
              <a:rPr lang="en-US" sz="3900" dirty="0"/>
              <a:t>(</a:t>
            </a:r>
            <a:r>
              <a:rPr lang="en-US" sz="3900" dirty="0" smtClean="0"/>
              <a:t>5.7%)</a:t>
            </a:r>
            <a:endParaRPr lang="en-US" sz="39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3102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18741"/>
            <a:ext cx="8060469" cy="4801236"/>
          </a:xfrm>
        </p:spPr>
        <p:txBody>
          <a:bodyPr>
            <a:normAutofit fontScale="92500"/>
          </a:bodyPr>
          <a:lstStyle/>
          <a:p>
            <a:pPr marL="0" indent="0" algn="ctr">
              <a:buNone/>
            </a:pPr>
            <a:r>
              <a:rPr lang="en-US" sz="5200" dirty="0" smtClean="0"/>
              <a:t>Top 5 Specialties for OU Seniors</a:t>
            </a:r>
          </a:p>
          <a:p>
            <a:r>
              <a:rPr lang="en-US" sz="3900" dirty="0"/>
              <a:t>Internal Medicine - </a:t>
            </a:r>
            <a:r>
              <a:rPr lang="en-US" sz="3900" dirty="0" smtClean="0"/>
              <a:t>categorical(18.9%)</a:t>
            </a:r>
          </a:p>
          <a:p>
            <a:r>
              <a:rPr lang="en-US" sz="3900" dirty="0" smtClean="0"/>
              <a:t>Family </a:t>
            </a:r>
            <a:r>
              <a:rPr lang="en-US" sz="3900" dirty="0"/>
              <a:t>Medicine </a:t>
            </a:r>
            <a:r>
              <a:rPr lang="en-US" sz="3900" dirty="0" smtClean="0"/>
              <a:t>(17.0%)</a:t>
            </a:r>
            <a:endParaRPr lang="en-US" sz="3900" dirty="0"/>
          </a:p>
          <a:p>
            <a:r>
              <a:rPr lang="en-US" sz="3900" dirty="0"/>
              <a:t>Pediatrics - </a:t>
            </a:r>
            <a:r>
              <a:rPr lang="en-US" sz="3900" dirty="0" smtClean="0"/>
              <a:t>categorical(12.6%)</a:t>
            </a:r>
            <a:endParaRPr lang="en-US" sz="3900" dirty="0"/>
          </a:p>
          <a:p>
            <a:r>
              <a:rPr lang="en-US" sz="3900" dirty="0"/>
              <a:t>General Surgery </a:t>
            </a:r>
            <a:r>
              <a:rPr lang="en-US" sz="3900" dirty="0" smtClean="0"/>
              <a:t>(12.6%)</a:t>
            </a:r>
            <a:endParaRPr lang="en-US" sz="3900" dirty="0"/>
          </a:p>
          <a:p>
            <a:r>
              <a:rPr lang="en-US" sz="3900" dirty="0" smtClean="0"/>
              <a:t>Anesthesia (8.2%)</a:t>
            </a:r>
            <a:endParaRPr lang="en-US" sz="3900" dirty="0"/>
          </a:p>
          <a:p>
            <a:pPr marL="0" indent="0">
              <a:buNone/>
            </a:pPr>
            <a:r>
              <a:rPr lang="en-US" sz="3900" dirty="0"/>
              <a:t>	Psychiatry </a:t>
            </a:r>
            <a:r>
              <a:rPr lang="en-US" sz="3900" dirty="0" smtClean="0"/>
              <a:t>(4.4%)</a:t>
            </a:r>
            <a:r>
              <a:rPr lang="en-US" sz="3900" dirty="0"/>
              <a:t>	OB/GYN </a:t>
            </a:r>
            <a:r>
              <a:rPr lang="en-US" sz="3900" dirty="0" smtClean="0"/>
              <a:t>(4.4%)</a:t>
            </a:r>
            <a:endParaRPr lang="en-US" sz="3900" dirty="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5489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18741"/>
            <a:ext cx="8060469" cy="4801236"/>
          </a:xfrm>
        </p:spPr>
        <p:txBody>
          <a:bodyPr>
            <a:normAutofit fontScale="92500" lnSpcReduction="10000"/>
          </a:bodyPr>
          <a:lstStyle/>
          <a:p>
            <a:pPr marL="0" indent="0" algn="ctr">
              <a:buNone/>
            </a:pPr>
            <a:r>
              <a:rPr lang="en-US" sz="5200" dirty="0" smtClean="0"/>
              <a:t>SCM Match - Class of 2020</a:t>
            </a:r>
          </a:p>
          <a:p>
            <a:pPr marL="0" indent="0" algn="ctr">
              <a:buNone/>
            </a:pPr>
            <a:endParaRPr lang="en-US" sz="3600" dirty="0" smtClean="0"/>
          </a:p>
          <a:p>
            <a:pPr marL="1143000" marR="0" indent="-685800">
              <a:spcBef>
                <a:spcPts val="0"/>
              </a:spcBef>
              <a:spcAft>
                <a:spcPts val="0"/>
              </a:spcAft>
            </a:pPr>
            <a:r>
              <a:rPr lang="en-US" sz="3000" dirty="0">
                <a:ea typeface="Calibri"/>
                <a:cs typeface="Calibri" panose="020F0502020204030204" pitchFamily="34" charset="0"/>
              </a:rPr>
              <a:t>Internal Medicine – </a:t>
            </a:r>
            <a:r>
              <a:rPr lang="en-US" sz="3000" dirty="0" smtClean="0">
                <a:ea typeface="Calibri"/>
                <a:cs typeface="Calibri" panose="020F0502020204030204" pitchFamily="34" charset="0"/>
              </a:rPr>
              <a:t>11 (42.3%)</a:t>
            </a:r>
          </a:p>
          <a:p>
            <a:pPr marL="1143000" marR="0" indent="-685800">
              <a:spcBef>
                <a:spcPts val="0"/>
              </a:spcBef>
              <a:spcAft>
                <a:spcPts val="0"/>
              </a:spcAft>
            </a:pPr>
            <a:r>
              <a:rPr lang="en-US" sz="3000" dirty="0">
                <a:ea typeface="Calibri"/>
                <a:cs typeface="Calibri" panose="020F0502020204030204" pitchFamily="34" charset="0"/>
              </a:rPr>
              <a:t>Pediatrics – 4 </a:t>
            </a:r>
            <a:r>
              <a:rPr lang="en-US" sz="3000" dirty="0" smtClean="0">
                <a:ea typeface="Calibri"/>
                <a:cs typeface="Calibri" panose="020F0502020204030204" pitchFamily="34" charset="0"/>
              </a:rPr>
              <a:t>(15.4%)</a:t>
            </a:r>
            <a:endParaRPr lang="en-US" sz="3000" dirty="0">
              <a:ea typeface="Calibri"/>
              <a:cs typeface="Calibri" panose="020F0502020204030204" pitchFamily="34" charset="0"/>
            </a:endParaRPr>
          </a:p>
          <a:p>
            <a:pPr marL="1143000" marR="0" indent="-685800">
              <a:spcBef>
                <a:spcPts val="0"/>
              </a:spcBef>
              <a:spcAft>
                <a:spcPts val="0"/>
              </a:spcAft>
            </a:pPr>
            <a:r>
              <a:rPr lang="en-US" sz="3000" dirty="0">
                <a:ea typeface="Calibri"/>
                <a:cs typeface="Calibri" panose="020F0502020204030204" pitchFamily="34" charset="0"/>
              </a:rPr>
              <a:t>Psychiatry – 4 </a:t>
            </a:r>
            <a:r>
              <a:rPr lang="en-US" sz="3000" dirty="0" smtClean="0">
                <a:ea typeface="Calibri"/>
                <a:cs typeface="Calibri" panose="020F0502020204030204" pitchFamily="34" charset="0"/>
              </a:rPr>
              <a:t>(15.4%)</a:t>
            </a:r>
            <a:endParaRPr lang="en-US" sz="3000" dirty="0">
              <a:ea typeface="Calibri"/>
              <a:cs typeface="Calibri" panose="020F0502020204030204" pitchFamily="34" charset="0"/>
            </a:endParaRPr>
          </a:p>
          <a:p>
            <a:pPr marL="1143000" marR="0" indent="-685800">
              <a:spcBef>
                <a:spcPts val="0"/>
              </a:spcBef>
              <a:spcAft>
                <a:spcPts val="0"/>
              </a:spcAft>
            </a:pPr>
            <a:r>
              <a:rPr lang="en-US" sz="3000" dirty="0">
                <a:ea typeface="Calibri"/>
                <a:cs typeface="Calibri" panose="020F0502020204030204" pitchFamily="34" charset="0"/>
              </a:rPr>
              <a:t>General Surgery – </a:t>
            </a:r>
            <a:r>
              <a:rPr lang="en-US" sz="3000" dirty="0" smtClean="0">
                <a:ea typeface="Calibri"/>
                <a:cs typeface="Calibri" panose="020F0502020204030204" pitchFamily="34" charset="0"/>
              </a:rPr>
              <a:t>2(7.6%)</a:t>
            </a:r>
            <a:endParaRPr lang="en-US" sz="3000" dirty="0">
              <a:ea typeface="Calibri"/>
              <a:cs typeface="Calibri" panose="020F0502020204030204" pitchFamily="34" charset="0"/>
            </a:endParaRPr>
          </a:p>
          <a:p>
            <a:pPr marL="1143000" indent="-685800">
              <a:spcBef>
                <a:spcPts val="0"/>
              </a:spcBef>
              <a:spcAft>
                <a:spcPts val="0"/>
              </a:spcAft>
            </a:pPr>
            <a:r>
              <a:rPr lang="en-US" sz="3000" dirty="0">
                <a:ea typeface="Calibri"/>
                <a:cs typeface="Calibri" panose="020F0502020204030204" pitchFamily="34" charset="0"/>
              </a:rPr>
              <a:t>Family Medicine – </a:t>
            </a:r>
            <a:r>
              <a:rPr lang="en-US" sz="3000" dirty="0" smtClean="0">
                <a:ea typeface="Calibri"/>
                <a:cs typeface="Calibri" panose="020F0502020204030204" pitchFamily="34" charset="0"/>
              </a:rPr>
              <a:t>1 (3.8%)</a:t>
            </a:r>
            <a:endParaRPr lang="en-US" sz="3000" dirty="0">
              <a:ea typeface="Calibri"/>
              <a:cs typeface="Calibri" panose="020F0502020204030204" pitchFamily="34" charset="0"/>
            </a:endParaRPr>
          </a:p>
          <a:p>
            <a:pPr marL="1143000" marR="0" indent="-685800">
              <a:spcBef>
                <a:spcPts val="0"/>
              </a:spcBef>
              <a:spcAft>
                <a:spcPts val="0"/>
              </a:spcAft>
            </a:pPr>
            <a:r>
              <a:rPr lang="en-US" sz="3000" dirty="0" smtClean="0">
                <a:ea typeface="Calibri"/>
                <a:cs typeface="Calibri" panose="020F0502020204030204" pitchFamily="34" charset="0"/>
              </a:rPr>
              <a:t>IM Prelim/Ophthalmology </a:t>
            </a:r>
            <a:r>
              <a:rPr lang="en-US" sz="3000" dirty="0">
                <a:ea typeface="Calibri"/>
                <a:cs typeface="Calibri" panose="020F0502020204030204" pitchFamily="34" charset="0"/>
              </a:rPr>
              <a:t>– </a:t>
            </a:r>
            <a:r>
              <a:rPr lang="en-US" sz="3000" dirty="0" smtClean="0">
                <a:ea typeface="Calibri"/>
                <a:cs typeface="Calibri" panose="020F0502020204030204" pitchFamily="34" charset="0"/>
              </a:rPr>
              <a:t>1(3.8%)</a:t>
            </a:r>
            <a:endParaRPr lang="en-US" sz="3000" dirty="0">
              <a:ea typeface="Calibri"/>
              <a:cs typeface="Calibri" panose="020F0502020204030204" pitchFamily="34" charset="0"/>
            </a:endParaRPr>
          </a:p>
          <a:p>
            <a:pPr marL="1143000" marR="0" indent="-685800">
              <a:spcBef>
                <a:spcPts val="0"/>
              </a:spcBef>
              <a:spcAft>
                <a:spcPts val="0"/>
              </a:spcAft>
            </a:pPr>
            <a:r>
              <a:rPr lang="en-US" sz="3000" dirty="0" smtClean="0">
                <a:ea typeface="Calibri"/>
                <a:cs typeface="Calibri" panose="020F0502020204030204" pitchFamily="34" charset="0"/>
              </a:rPr>
              <a:t>IM Prelim/Dermatology– 1(3.8)</a:t>
            </a:r>
            <a:endParaRPr lang="en-US" sz="3000" dirty="0">
              <a:ea typeface="Calibri"/>
              <a:cs typeface="Calibri" panose="020F0502020204030204" pitchFamily="34" charset="0"/>
            </a:endParaRPr>
          </a:p>
          <a:p>
            <a:pPr marL="1143000" marR="0" indent="-685800">
              <a:spcBef>
                <a:spcPts val="0"/>
              </a:spcBef>
              <a:spcAft>
                <a:spcPts val="0"/>
              </a:spcAft>
            </a:pPr>
            <a:r>
              <a:rPr lang="en-US" sz="3000" dirty="0" smtClean="0">
                <a:ea typeface="Calibri"/>
                <a:cs typeface="Calibri" panose="020F0502020204030204" pitchFamily="34" charset="0"/>
              </a:rPr>
              <a:t>Anesthesia </a:t>
            </a:r>
            <a:r>
              <a:rPr lang="en-US" sz="3000" dirty="0">
                <a:ea typeface="Calibri"/>
                <a:cs typeface="Calibri" panose="020F0502020204030204" pitchFamily="34" charset="0"/>
              </a:rPr>
              <a:t>– </a:t>
            </a:r>
            <a:r>
              <a:rPr lang="en-US" sz="3000" dirty="0" smtClean="0">
                <a:ea typeface="Calibri"/>
                <a:cs typeface="Calibri" panose="020F0502020204030204" pitchFamily="34" charset="0"/>
              </a:rPr>
              <a:t>1(3.8)</a:t>
            </a:r>
            <a:endParaRPr lang="en-US" sz="3000" dirty="0">
              <a:ea typeface="Calibri"/>
              <a:cs typeface="Calibri" panose="020F0502020204030204" pitchFamily="34" charset="0"/>
            </a:endParaRPr>
          </a:p>
          <a:p>
            <a:pPr marL="1143000" indent="-685800">
              <a:spcBef>
                <a:spcPts val="0"/>
              </a:spcBef>
            </a:pPr>
            <a:r>
              <a:rPr lang="en-US" sz="3000" dirty="0" smtClean="0">
                <a:ea typeface="Calibri"/>
                <a:cs typeface="Calibri" panose="020F0502020204030204" pitchFamily="34" charset="0"/>
              </a:rPr>
              <a:t>Pathology– 1(3.8) </a:t>
            </a:r>
          </a:p>
          <a:p>
            <a:pPr marL="457200" indent="0" algn="ctr">
              <a:spcBef>
                <a:spcPts val="0"/>
              </a:spcBef>
              <a:buNone/>
            </a:pPr>
            <a:r>
              <a:rPr lang="en-US" sz="3000" dirty="0" smtClean="0">
                <a:ea typeface="Calibri"/>
                <a:cs typeface="Calibri" panose="020F0502020204030204" pitchFamily="34" charset="0"/>
              </a:rPr>
              <a:t>(OB/GYN and EM – 0)</a:t>
            </a:r>
            <a:endParaRPr lang="en-US" sz="3000" dirty="0">
              <a:ea typeface="Calibri"/>
              <a:cs typeface="Calibri" panose="020F0502020204030204" pitchFamily="34" charset="0"/>
            </a:endParaRPr>
          </a:p>
          <a:p>
            <a:pPr marL="1143000" marR="0" indent="-685800">
              <a:spcBef>
                <a:spcPts val="0"/>
              </a:spcBef>
              <a:spcAft>
                <a:spcPts val="0"/>
              </a:spcAft>
            </a:pPr>
            <a:endParaRPr lang="en-US" sz="5900" dirty="0" smtClean="0">
              <a:ea typeface="Calibri"/>
              <a:cs typeface="Calibri" panose="020F0502020204030204" pitchFamily="34" charset="0"/>
            </a:endParaRPr>
          </a:p>
          <a:p>
            <a:pPr marL="1143000" marR="0" indent="-685800">
              <a:spcBef>
                <a:spcPts val="0"/>
              </a:spcBef>
              <a:spcAft>
                <a:spcPts val="0"/>
              </a:spcAft>
            </a:pPr>
            <a:endParaRPr lang="en-US" sz="5900" dirty="0">
              <a:ea typeface="Calibri"/>
              <a:cs typeface="Calibri" panose="020F0502020204030204" pitchFamily="34" charset="0"/>
            </a:endParaRPr>
          </a:p>
          <a:p>
            <a:pPr marL="0" indent="0">
              <a:buNone/>
            </a:pPr>
            <a:endParaRPr lang="en-US" sz="5200" dirty="0" smtClean="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97802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836" y="1918741"/>
            <a:ext cx="8060469" cy="4801236"/>
          </a:xfrm>
        </p:spPr>
        <p:txBody>
          <a:bodyPr>
            <a:normAutofit/>
          </a:bodyPr>
          <a:lstStyle/>
          <a:p>
            <a:pPr marL="0" indent="0" algn="ctr">
              <a:buNone/>
            </a:pPr>
            <a:r>
              <a:rPr lang="en-US" sz="4000" dirty="0" smtClean="0"/>
              <a:t>SCM Match - Class of 2020</a:t>
            </a:r>
          </a:p>
          <a:p>
            <a:pPr marR="0">
              <a:spcBef>
                <a:spcPts val="0"/>
              </a:spcBef>
              <a:spcAft>
                <a:spcPts val="0"/>
              </a:spcAft>
            </a:pPr>
            <a:endParaRPr lang="en-US" sz="3200" dirty="0" smtClean="0">
              <a:ea typeface="Calibri"/>
              <a:cs typeface="Times New Roman"/>
            </a:endParaRPr>
          </a:p>
          <a:p>
            <a:pPr marR="0">
              <a:spcBef>
                <a:spcPts val="0"/>
              </a:spcBef>
              <a:spcAft>
                <a:spcPts val="0"/>
              </a:spcAft>
            </a:pPr>
            <a:r>
              <a:rPr lang="en-US" dirty="0" smtClean="0">
                <a:ea typeface="Calibri"/>
                <a:cs typeface="Times New Roman"/>
              </a:rPr>
              <a:t>Locations</a:t>
            </a:r>
            <a:r>
              <a:rPr lang="en-US" dirty="0">
                <a:ea typeface="Calibri"/>
                <a:cs typeface="Times New Roman"/>
              </a:rPr>
              <a:t>:</a:t>
            </a:r>
          </a:p>
          <a:p>
            <a:pPr lvl="1">
              <a:spcBef>
                <a:spcPts val="0"/>
              </a:spcBef>
              <a:spcAft>
                <a:spcPts val="0"/>
              </a:spcAft>
            </a:pPr>
            <a:r>
              <a:rPr lang="en-US" sz="2800" dirty="0" smtClean="0">
                <a:ea typeface="Calibri"/>
                <a:cs typeface="Times New Roman"/>
              </a:rPr>
              <a:t>13 </a:t>
            </a:r>
            <a:r>
              <a:rPr lang="en-US" sz="2800" dirty="0">
                <a:ea typeface="Calibri"/>
                <a:cs typeface="Times New Roman"/>
              </a:rPr>
              <a:t>– </a:t>
            </a:r>
            <a:r>
              <a:rPr lang="en-US" sz="2800" dirty="0" smtClean="0">
                <a:ea typeface="Calibri"/>
                <a:cs typeface="Times New Roman"/>
              </a:rPr>
              <a:t>Oklahoma (8 Tulsa, 3 OKC, 2 IM Prelims - 1 </a:t>
            </a:r>
            <a:r>
              <a:rPr lang="en-US" sz="2800" dirty="0" err="1" smtClean="0">
                <a:ea typeface="Calibri"/>
                <a:cs typeface="Times New Roman"/>
              </a:rPr>
              <a:t>Tul</a:t>
            </a:r>
            <a:r>
              <a:rPr lang="en-US" sz="2800" dirty="0" smtClean="0">
                <a:ea typeface="Calibri"/>
                <a:cs typeface="Times New Roman"/>
              </a:rPr>
              <a:t> ,1 OKC)</a:t>
            </a:r>
            <a:endParaRPr lang="en-US" sz="2800" dirty="0">
              <a:ea typeface="Calibri"/>
              <a:cs typeface="Times New Roman"/>
            </a:endParaRPr>
          </a:p>
          <a:p>
            <a:pPr lvl="1">
              <a:spcBef>
                <a:spcPts val="0"/>
              </a:spcBef>
            </a:pPr>
            <a:r>
              <a:rPr lang="en-US" sz="2800" dirty="0" smtClean="0">
                <a:ea typeface="Calibri"/>
                <a:cs typeface="Times New Roman"/>
              </a:rPr>
              <a:t>2 </a:t>
            </a:r>
            <a:r>
              <a:rPr lang="en-US" sz="2800" dirty="0">
                <a:ea typeface="Calibri"/>
                <a:cs typeface="Times New Roman"/>
              </a:rPr>
              <a:t>– Colorado</a:t>
            </a:r>
          </a:p>
          <a:p>
            <a:pPr lvl="1">
              <a:spcBef>
                <a:spcPts val="0"/>
              </a:spcBef>
              <a:spcAft>
                <a:spcPts val="0"/>
              </a:spcAft>
            </a:pPr>
            <a:r>
              <a:rPr lang="en-US" sz="2800" dirty="0" smtClean="0">
                <a:ea typeface="Calibri"/>
                <a:cs typeface="Times New Roman"/>
              </a:rPr>
              <a:t>1 each – AL, AZ, CT, FL, IL, KS, MA, MN, MO, NC, TN, UT, VA</a:t>
            </a:r>
          </a:p>
          <a:p>
            <a:pPr marL="457200" lvl="1" indent="0">
              <a:spcBef>
                <a:spcPts val="0"/>
              </a:spcBef>
              <a:spcAft>
                <a:spcPts val="0"/>
              </a:spcAft>
              <a:buNone/>
            </a:pPr>
            <a:endParaRPr lang="en-US" sz="2800" i="1" dirty="0" smtClean="0">
              <a:ea typeface="Calibri"/>
              <a:cs typeface="Times New Roman"/>
            </a:endParaRPr>
          </a:p>
          <a:p>
            <a:pPr marL="457200" lvl="1" indent="0">
              <a:spcBef>
                <a:spcPts val="0"/>
              </a:spcBef>
              <a:spcAft>
                <a:spcPts val="0"/>
              </a:spcAft>
              <a:buNone/>
            </a:pPr>
            <a:r>
              <a:rPr lang="en-US" i="1" dirty="0" smtClean="0">
                <a:ea typeface="Calibri"/>
                <a:cs typeface="Times New Roman"/>
              </a:rPr>
              <a:t>2009 to 2020  Match Results are available for your review! </a:t>
            </a:r>
            <a:endParaRPr lang="en-US" i="1" dirty="0">
              <a:ea typeface="Calibri"/>
              <a:cs typeface="Times New Roman"/>
            </a:endParaRPr>
          </a:p>
          <a:p>
            <a:pPr marL="0" indent="0" algn="ctr">
              <a:buNone/>
            </a:pPr>
            <a:endParaRPr lang="en-US" sz="7300" dirty="0" smtClean="0"/>
          </a:p>
          <a:p>
            <a:pPr marL="0" indent="0">
              <a:buNone/>
            </a:pPr>
            <a:endParaRPr lang="en-US" sz="5200" dirty="0" smtClean="0"/>
          </a:p>
          <a:p>
            <a:pPr marL="0" indent="0" algn="ctr">
              <a:buNone/>
            </a:pPr>
            <a:endParaRPr lang="en-US" sz="4800" dirty="0" smtClean="0"/>
          </a:p>
        </p:txBody>
      </p:sp>
      <p:sp>
        <p:nvSpPr>
          <p:cNvPr id="5" name="Title 3"/>
          <p:cNvSpPr>
            <a:spLocks noGrp="1"/>
          </p:cNvSpPr>
          <p:nvPr>
            <p:ph type="title"/>
          </p:nvPr>
        </p:nvSpPr>
        <p:spPr>
          <a:xfrm>
            <a:off x="618836" y="277090"/>
            <a:ext cx="7924800" cy="1316675"/>
          </a:xfrm>
          <a:solidFill>
            <a:srgbClr val="A8033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sz="4800" dirty="0" smtClean="0">
                <a:solidFill>
                  <a:schemeClr val="bg1"/>
                </a:solidFill>
                <a:latin typeface="+mj-lt"/>
                <a:cs typeface="Times New Roman" panose="02020603050405020304" pitchFamily="18" charset="0"/>
              </a:rPr>
              <a:t>2020 Match Data</a:t>
            </a:r>
            <a:endParaRPr 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2520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
          <p:cNvSpPr txBox="1">
            <a:spLocks/>
          </p:cNvSpPr>
          <p:nvPr/>
        </p:nvSpPr>
        <p:spPr>
          <a:xfrm>
            <a:off x="840341" y="495387"/>
            <a:ext cx="7106055" cy="11598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Arial" panose="020B0604020202020204" pitchFamily="34" charset="0"/>
                <a:cs typeface="Arial" panose="020B0604020202020204" pitchFamily="34" charset="0"/>
              </a:rPr>
              <a:t>Our Outcomes: The Match</a:t>
            </a:r>
            <a:endParaRPr lang="en-US" sz="28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999237" y="1420161"/>
          <a:ext cx="7594573" cy="526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49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Institute_MondayAgenda.pptx" id="{3D940403-F481-458D-97B4-C0222C2B091D}" vid="{28EA465A-353A-4267-80CA-0ACCF2C598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SCM</Template>
  <TotalTime>1561</TotalTime>
  <Words>2345</Words>
  <Application>Microsoft Office PowerPoint</Application>
  <PresentationFormat>On-screen Show (4:3)</PresentationFormat>
  <Paragraphs>296</Paragraphs>
  <Slides>39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“Strolling through the Match”   March 12, 2021</vt:lpstr>
      <vt:lpstr>PowerPoint Presentation</vt:lpstr>
      <vt:lpstr>2020 Match Data</vt:lpstr>
      <vt:lpstr>2020 Match Data</vt:lpstr>
      <vt:lpstr>2020 Match Data</vt:lpstr>
      <vt:lpstr>2020 Match Data</vt:lpstr>
      <vt:lpstr>2020 Match Data</vt:lpstr>
      <vt:lpstr>2020 Match Data</vt:lpstr>
      <vt:lpstr>PowerPoint Presentation</vt:lpstr>
      <vt:lpstr>PowerPoint Presentation</vt:lpstr>
      <vt:lpstr>The Application Process</vt:lpstr>
      <vt:lpstr>What is the NRMP?</vt:lpstr>
      <vt:lpstr>NRMP – The Rules</vt:lpstr>
      <vt:lpstr>NRMP – Couples Match</vt:lpstr>
      <vt:lpstr>Application System for the NRMP</vt:lpstr>
      <vt:lpstr>Advantages of ERAS</vt:lpstr>
      <vt:lpstr>How ERAS Works</vt:lpstr>
      <vt:lpstr>Application Process Checklist</vt:lpstr>
      <vt:lpstr>ERAS Process Checklist</vt:lpstr>
      <vt:lpstr>Completing your Applications</vt:lpstr>
      <vt:lpstr>General Residency Application Time Line</vt:lpstr>
      <vt:lpstr>Success in the Match</vt:lpstr>
      <vt:lpstr>Away Rotations</vt:lpstr>
      <vt:lpstr>Important Links</vt:lpstr>
      <vt:lpstr>Program Director’s Role</vt:lpstr>
      <vt:lpstr>PowerPoint Presentation</vt:lpstr>
      <vt:lpstr>PowerPoint Presentation</vt:lpstr>
      <vt:lpstr>Dean’s Office/Student Services Role</vt:lpstr>
      <vt:lpstr>What if I don’t match?</vt:lpstr>
      <vt:lpstr>Choosing a Residency Program</vt:lpstr>
      <vt:lpstr>NRMP Resources</vt:lpstr>
      <vt:lpstr>NRMP Resources</vt:lpstr>
      <vt:lpstr>NRMP Resources</vt:lpstr>
      <vt:lpstr>AMA Resources</vt:lpstr>
      <vt:lpstr>AAMC Resources</vt:lpstr>
      <vt:lpstr>SCM Resources</vt:lpstr>
      <vt:lpstr>SCM Resources</vt:lpstr>
      <vt:lpstr>What will this cost me?</vt:lpstr>
      <vt:lpstr>PowerPoint Presentation</vt:lpstr>
    </vt:vector>
  </TitlesOfParts>
  <Company>OU Tulsa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SCM Integrated Residency Program</dc:title>
  <dc:creator>Talley, Meredith D (HSC)</dc:creator>
  <cp:lastModifiedBy>Hayes, Jeanne O.  (HSC)</cp:lastModifiedBy>
  <cp:revision>107</cp:revision>
  <dcterms:created xsi:type="dcterms:W3CDTF">2019-01-24T17:55:54Z</dcterms:created>
  <dcterms:modified xsi:type="dcterms:W3CDTF">2021-03-12T18:59:57Z</dcterms:modified>
</cp:coreProperties>
</file>