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58" r:id="rId3"/>
    <p:sldId id="260" r:id="rId4"/>
    <p:sldId id="259" r:id="rId5"/>
    <p:sldId id="262" r:id="rId6"/>
    <p:sldId id="263" r:id="rId7"/>
    <p:sldId id="264" r:id="rId8"/>
    <p:sldId id="265" r:id="rId9"/>
    <p:sldId id="266" r:id="rId10"/>
    <p:sldId id="267" r:id="rId11"/>
    <p:sldId id="269" r:id="rId12"/>
    <p:sldId id="270" r:id="rId13"/>
    <p:sldId id="272" r:id="rId14"/>
    <p:sldId id="273" r:id="rId15"/>
    <p:sldId id="274" r:id="rId16"/>
    <p:sldId id="275" r:id="rId17"/>
    <p:sldId id="276" r:id="rId18"/>
    <p:sldId id="283" r:id="rId19"/>
    <p:sldId id="277" r:id="rId20"/>
    <p:sldId id="278" r:id="rId21"/>
    <p:sldId id="279" r:id="rId22"/>
    <p:sldId id="281" r:id="rId23"/>
    <p:sldId id="282" r:id="rId24"/>
    <p:sldId id="299" r:id="rId25"/>
    <p:sldId id="300" r:id="rId26"/>
    <p:sldId id="298" r:id="rId27"/>
    <p:sldId id="304" r:id="rId28"/>
    <p:sldId id="305" r:id="rId29"/>
    <p:sldId id="312" r:id="rId30"/>
    <p:sldId id="306" r:id="rId31"/>
    <p:sldId id="307" r:id="rId32"/>
    <p:sldId id="317" r:id="rId33"/>
    <p:sldId id="308" r:id="rId34"/>
    <p:sldId id="309" r:id="rId35"/>
    <p:sldId id="313" r:id="rId36"/>
    <p:sldId id="314" r:id="rId37"/>
    <p:sldId id="289" r:id="rId38"/>
    <p:sldId id="290" r:id="rId39"/>
    <p:sldId id="291" r:id="rId40"/>
    <p:sldId id="301" r:id="rId41"/>
    <p:sldId id="302" r:id="rId42"/>
    <p:sldId id="303" r:id="rId43"/>
    <p:sldId id="292" r:id="rId44"/>
    <p:sldId id="293" r:id="rId45"/>
    <p:sldId id="294" r:id="rId46"/>
    <p:sldId id="295" r:id="rId47"/>
    <p:sldId id="316" r:id="rId48"/>
    <p:sldId id="284" r:id="rId49"/>
    <p:sldId id="285" r:id="rId50"/>
    <p:sldId id="286" r:id="rId51"/>
    <p:sldId id="296" r:id="rId52"/>
    <p:sldId id="297" r:id="rId53"/>
    <p:sldId id="288" r:id="rId54"/>
    <p:sldId id="318" r:id="rId55"/>
    <p:sldId id="310" r:id="rId56"/>
    <p:sldId id="319" r:id="rId57"/>
    <p:sldId id="320" r:id="rId58"/>
    <p:sldId id="321" r:id="rId59"/>
    <p:sldId id="322" r:id="rId60"/>
    <p:sldId id="323" r:id="rId61"/>
    <p:sldId id="325" r:id="rId62"/>
    <p:sldId id="324" r:id="rId63"/>
    <p:sldId id="326" r:id="rId64"/>
    <p:sldId id="31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4A84"/>
    <a:srgbClr val="00AFE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414" autoAdjust="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vazq\Desktop\The%20Prism%20Project\Links\Charts\The-Prism-Project-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vazq\Desktop\The%20Prism%20Project\Links\Charts\The-Prism-Project-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vazq\Desktop\The%20Prism%20Project\Links\Charts\The-Prism-Project-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vazq\Desktop\The%20Prism%20Project\Links\Charts\The-Prism-Project-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76555754054326E-2"/>
          <c:y val="1.0484926473421124E-2"/>
          <c:w val="0.96208885107931019"/>
          <c:h val="0.90144774543809381"/>
        </c:manualLayout>
      </c:layout>
      <c:barChart>
        <c:barDir val="col"/>
        <c:grouping val="clustered"/>
        <c:varyColors val="0"/>
        <c:ser>
          <c:idx val="0"/>
          <c:order val="0"/>
          <c:tx>
            <c:strRef>
              <c:f>'Table 15'!$B$1</c:f>
              <c:strCache>
                <c:ptCount val="1"/>
                <c:pt idx="0">
                  <c:v>Sample</c:v>
                </c:pt>
              </c:strCache>
            </c:strRef>
          </c:tx>
          <c:spPr>
            <a:solidFill>
              <a:srgbClr val="A34A8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2">
                        <a:lumMod val="50000"/>
                      </a:schemeClr>
                    </a:solidFill>
                    <a:latin typeface="Myriad Pro" panose="020B05030304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15'!$A$2:$A$5</c:f>
              <c:strCache>
                <c:ptCount val="4"/>
                <c:pt idx="0">
                  <c:v>0 ACES</c:v>
                </c:pt>
                <c:pt idx="1">
                  <c:v>1 ACE</c:v>
                </c:pt>
                <c:pt idx="2">
                  <c:v>2-3 ACES</c:v>
                </c:pt>
                <c:pt idx="3">
                  <c:v>4 or more ACES</c:v>
                </c:pt>
              </c:strCache>
            </c:strRef>
          </c:cat>
          <c:val>
            <c:numRef>
              <c:f>'Table 15'!$B$2:$B$5</c:f>
              <c:numCache>
                <c:formatCode>0.0%</c:formatCode>
                <c:ptCount val="4"/>
                <c:pt idx="0">
                  <c:v>0.20899999999999999</c:v>
                </c:pt>
                <c:pt idx="1">
                  <c:v>0.17199999999999999</c:v>
                </c:pt>
                <c:pt idx="2">
                  <c:v>0.249</c:v>
                </c:pt>
                <c:pt idx="3">
                  <c:v>0.37</c:v>
                </c:pt>
              </c:numCache>
            </c:numRef>
          </c:val>
          <c:extLst>
            <c:ext xmlns:c16="http://schemas.microsoft.com/office/drawing/2014/chart" uri="{C3380CC4-5D6E-409C-BE32-E72D297353CC}">
              <c16:uniqueId val="{00000000-23C0-4FA7-A406-5C31CDF93A46}"/>
            </c:ext>
          </c:extLst>
        </c:ser>
        <c:ser>
          <c:idx val="1"/>
          <c:order val="1"/>
          <c:tx>
            <c:strRef>
              <c:f>'Table 15'!$C$1</c:f>
              <c:strCache>
                <c:ptCount val="1"/>
                <c:pt idx="0">
                  <c:v>Oklahoma</c:v>
                </c:pt>
              </c:strCache>
            </c:strRef>
          </c:tx>
          <c:spPr>
            <a:solidFill>
              <a:srgbClr val="BF80A9"/>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2">
                        <a:lumMod val="50000"/>
                      </a:schemeClr>
                    </a:solidFill>
                    <a:latin typeface="Myriad Pro" panose="020B05030304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15'!$A$2:$A$5</c:f>
              <c:strCache>
                <c:ptCount val="4"/>
                <c:pt idx="0">
                  <c:v>0 ACES</c:v>
                </c:pt>
                <c:pt idx="1">
                  <c:v>1 ACE</c:v>
                </c:pt>
                <c:pt idx="2">
                  <c:v>2-3 ACES</c:v>
                </c:pt>
                <c:pt idx="3">
                  <c:v>4 or more ACES</c:v>
                </c:pt>
              </c:strCache>
            </c:strRef>
          </c:cat>
          <c:val>
            <c:numRef>
              <c:f>'Table 15'!$C$2:$C$5</c:f>
              <c:numCache>
                <c:formatCode>0.0%</c:formatCode>
                <c:ptCount val="4"/>
                <c:pt idx="0">
                  <c:v>0.436</c:v>
                </c:pt>
                <c:pt idx="1">
                  <c:v>0.22700000000000001</c:v>
                </c:pt>
                <c:pt idx="2">
                  <c:v>0.191</c:v>
                </c:pt>
                <c:pt idx="3">
                  <c:v>0.14599999999999999</c:v>
                </c:pt>
              </c:numCache>
            </c:numRef>
          </c:val>
          <c:extLst>
            <c:ext xmlns:c16="http://schemas.microsoft.com/office/drawing/2014/chart" uri="{C3380CC4-5D6E-409C-BE32-E72D297353CC}">
              <c16:uniqueId val="{00000001-23C0-4FA7-A406-5C31CDF93A46}"/>
            </c:ext>
          </c:extLst>
        </c:ser>
        <c:ser>
          <c:idx val="2"/>
          <c:order val="2"/>
          <c:tx>
            <c:strRef>
              <c:f>'Table 15'!$D$1</c:f>
              <c:strCache>
                <c:ptCount val="1"/>
                <c:pt idx="0">
                  <c:v>US</c:v>
                </c:pt>
              </c:strCache>
            </c:strRef>
          </c:tx>
          <c:spPr>
            <a:solidFill>
              <a:srgbClr val="DAB7CE">
                <a:alpha val="90000"/>
              </a:srgbClr>
            </a:solidFill>
            <a:ln>
              <a:noFill/>
            </a:ln>
            <a:effectLst/>
          </c:spPr>
          <c:invertIfNegative val="0"/>
          <c:dLbls>
            <c:dLbl>
              <c:idx val="1"/>
              <c:layout>
                <c:manualLayout>
                  <c:x val="0"/>
                  <c:y val="-1.04849264734211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C0-4FA7-A406-5C31CDF93A46}"/>
                </c:ext>
              </c:extLst>
            </c:dLbl>
            <c:spPr>
              <a:noFill/>
              <a:ln>
                <a:noFill/>
              </a:ln>
              <a:effectLst/>
            </c:spPr>
            <c:txPr>
              <a:bodyPr rot="0" spcFirstLastPara="1" vertOverflow="ellipsis" vert="horz" wrap="square" anchor="ctr" anchorCtr="1"/>
              <a:lstStyle/>
              <a:p>
                <a:pPr>
                  <a:defRPr sz="1800" b="1" i="0" u="none" strike="noStrike" kern="1200" baseline="0">
                    <a:solidFill>
                      <a:schemeClr val="bg2">
                        <a:lumMod val="50000"/>
                      </a:schemeClr>
                    </a:solidFill>
                    <a:latin typeface="Myriad Pro" panose="020B05030304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'Table 15'!$A$2:$A$5</c:f>
              <c:strCache>
                <c:ptCount val="4"/>
                <c:pt idx="0">
                  <c:v>0 ACES</c:v>
                </c:pt>
                <c:pt idx="1">
                  <c:v>1 ACE</c:v>
                </c:pt>
                <c:pt idx="2">
                  <c:v>2-3 ACES</c:v>
                </c:pt>
                <c:pt idx="3">
                  <c:v>4 or more ACES</c:v>
                </c:pt>
              </c:strCache>
            </c:strRef>
          </c:cat>
          <c:val>
            <c:numRef>
              <c:f>'Table 15'!$D$2:$D$5</c:f>
              <c:numCache>
                <c:formatCode>0.0%</c:formatCode>
                <c:ptCount val="4"/>
                <c:pt idx="0">
                  <c:v>0.38500000000000001</c:v>
                </c:pt>
                <c:pt idx="1">
                  <c:v>0.23499999999999999</c:v>
                </c:pt>
                <c:pt idx="2">
                  <c:v>0.222</c:v>
                </c:pt>
                <c:pt idx="3">
                  <c:v>0.158</c:v>
                </c:pt>
              </c:numCache>
            </c:numRef>
          </c:val>
          <c:extLst>
            <c:ext xmlns:c16="http://schemas.microsoft.com/office/drawing/2014/chart" uri="{C3380CC4-5D6E-409C-BE32-E72D297353CC}">
              <c16:uniqueId val="{00000003-23C0-4FA7-A406-5C31CDF93A46}"/>
            </c:ext>
          </c:extLst>
        </c:ser>
        <c:dLbls>
          <c:dLblPos val="outEnd"/>
          <c:showLegendKey val="0"/>
          <c:showVal val="1"/>
          <c:showCatName val="0"/>
          <c:showSerName val="0"/>
          <c:showPercent val="0"/>
          <c:showBubbleSize val="0"/>
        </c:dLbls>
        <c:gapWidth val="70"/>
        <c:overlap val="-10"/>
        <c:axId val="644778208"/>
        <c:axId val="644777880"/>
      </c:barChart>
      <c:catAx>
        <c:axId val="64477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lumMod val="50000"/>
                  </a:schemeClr>
                </a:solidFill>
                <a:latin typeface="Myriad Pro" panose="020B0503030403020204" pitchFamily="34" charset="0"/>
                <a:ea typeface="+mn-ea"/>
                <a:cs typeface="+mn-cs"/>
              </a:defRPr>
            </a:pPr>
            <a:endParaRPr lang="en-US"/>
          </a:p>
        </c:txPr>
        <c:crossAx val="644777880"/>
        <c:crosses val="autoZero"/>
        <c:auto val="1"/>
        <c:lblAlgn val="ctr"/>
        <c:lblOffset val="100"/>
        <c:noMultiLvlLbl val="0"/>
      </c:catAx>
      <c:valAx>
        <c:axId val="644777880"/>
        <c:scaling>
          <c:orientation val="minMax"/>
        </c:scaling>
        <c:delete val="1"/>
        <c:axPos val="l"/>
        <c:numFmt formatCode="0.0%" sourceLinked="1"/>
        <c:majorTickMark val="none"/>
        <c:minorTickMark val="none"/>
        <c:tickLblPos val="nextTo"/>
        <c:crossAx val="644778208"/>
        <c:crosses val="autoZero"/>
        <c:crossBetween val="between"/>
      </c:valAx>
      <c:spPr>
        <a:noFill/>
        <a:ln>
          <a:noFill/>
        </a:ln>
        <a:effectLst/>
      </c:spPr>
    </c:plotArea>
    <c:legend>
      <c:legendPos val="b"/>
      <c:layout>
        <c:manualLayout>
          <c:xMode val="edge"/>
          <c:yMode val="edge"/>
          <c:x val="0.49281100480668449"/>
          <c:y val="8.3746332667780435E-2"/>
          <c:w val="0.48069269858373809"/>
          <c:h val="6.671110147317345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2">
                  <a:lumMod val="50000"/>
                </a:schemeClr>
              </a:solidFill>
              <a:latin typeface="Myriad Pro" panose="020B0503030403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b="0">
          <a:solidFill>
            <a:schemeClr val="bg2">
              <a:lumMod val="50000"/>
            </a:schemeClr>
          </a:solidFill>
          <a:latin typeface="Myriad Pro" panose="020B0503030403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34A8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yriad Pro" panose="020B05030304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27'!$A$1:$A$7</c:f>
              <c:strCache>
                <c:ptCount val="7"/>
                <c:pt idx="0">
                  <c:v>19 &amp; under</c:v>
                </c:pt>
                <c:pt idx="1">
                  <c:v>20-29</c:v>
                </c:pt>
                <c:pt idx="2">
                  <c:v>30-39</c:v>
                </c:pt>
                <c:pt idx="3">
                  <c:v>40-49</c:v>
                </c:pt>
                <c:pt idx="4">
                  <c:v>50-59</c:v>
                </c:pt>
                <c:pt idx="5">
                  <c:v>60-69</c:v>
                </c:pt>
                <c:pt idx="6">
                  <c:v>70 &amp; over</c:v>
                </c:pt>
              </c:strCache>
            </c:strRef>
          </c:cat>
          <c:val>
            <c:numRef>
              <c:f>'Table 27'!$B$1:$B$7</c:f>
              <c:numCache>
                <c:formatCode>0.0%</c:formatCode>
                <c:ptCount val="7"/>
                <c:pt idx="0">
                  <c:v>0.629</c:v>
                </c:pt>
                <c:pt idx="1">
                  <c:v>0.379</c:v>
                </c:pt>
                <c:pt idx="2">
                  <c:v>0.25900000000000001</c:v>
                </c:pt>
                <c:pt idx="3">
                  <c:v>0.154</c:v>
                </c:pt>
                <c:pt idx="4">
                  <c:v>0.123</c:v>
                </c:pt>
                <c:pt idx="5">
                  <c:v>0.111</c:v>
                </c:pt>
                <c:pt idx="6">
                  <c:v>3.7999999999999999E-2</c:v>
                </c:pt>
              </c:numCache>
            </c:numRef>
          </c:val>
          <c:extLst>
            <c:ext xmlns:c16="http://schemas.microsoft.com/office/drawing/2014/chart" uri="{C3380CC4-5D6E-409C-BE32-E72D297353CC}">
              <c16:uniqueId val="{00000000-C082-4FF6-BB60-0DA209A74B2B}"/>
            </c:ext>
          </c:extLst>
        </c:ser>
        <c:dLbls>
          <c:dLblPos val="outEnd"/>
          <c:showLegendKey val="0"/>
          <c:showVal val="1"/>
          <c:showCatName val="0"/>
          <c:showSerName val="0"/>
          <c:showPercent val="0"/>
          <c:showBubbleSize val="0"/>
        </c:dLbls>
        <c:gapWidth val="40"/>
        <c:overlap val="-27"/>
        <c:axId val="629353160"/>
        <c:axId val="629356440"/>
      </c:barChart>
      <c:catAx>
        <c:axId val="62935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yriad Pro" panose="020B0503030403020204" pitchFamily="34" charset="0"/>
                <a:ea typeface="+mn-ea"/>
                <a:cs typeface="+mn-cs"/>
              </a:defRPr>
            </a:pPr>
            <a:endParaRPr lang="en-US"/>
          </a:p>
        </c:txPr>
        <c:crossAx val="629356440"/>
        <c:crosses val="autoZero"/>
        <c:auto val="1"/>
        <c:lblAlgn val="ctr"/>
        <c:lblOffset val="100"/>
        <c:noMultiLvlLbl val="0"/>
      </c:catAx>
      <c:valAx>
        <c:axId val="629356440"/>
        <c:scaling>
          <c:orientation val="minMax"/>
        </c:scaling>
        <c:delete val="1"/>
        <c:axPos val="l"/>
        <c:numFmt formatCode="0.0%" sourceLinked="1"/>
        <c:majorTickMark val="none"/>
        <c:minorTickMark val="none"/>
        <c:tickLblPos val="nextTo"/>
        <c:crossAx val="6293531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a:latin typeface="Myriad Pro" panose="020B0503030403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00606879393542E-2"/>
          <c:y val="5.0925925925925923E-2"/>
          <c:w val="0.93279878624121293"/>
          <c:h val="0.82042723826188391"/>
        </c:manualLayout>
      </c:layout>
      <c:barChart>
        <c:barDir val="col"/>
        <c:grouping val="clustered"/>
        <c:varyColors val="0"/>
        <c:ser>
          <c:idx val="0"/>
          <c:order val="0"/>
          <c:tx>
            <c:strRef>
              <c:f>'Table 29'!$B$1</c:f>
              <c:strCache>
                <c:ptCount val="1"/>
                <c:pt idx="0">
                  <c:v>Sample</c:v>
                </c:pt>
              </c:strCache>
            </c:strRef>
          </c:tx>
          <c:spPr>
            <a:solidFill>
              <a:srgbClr val="A34A8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2">
                        <a:lumMod val="25000"/>
                      </a:schemeClr>
                    </a:solidFill>
                    <a:latin typeface="Myriad Pro" panose="020B05030304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29'!$A$2:$A$4</c:f>
              <c:strCache>
                <c:ptCount val="3"/>
                <c:pt idx="0">
                  <c:v>Suidical Ideation</c:v>
                </c:pt>
                <c:pt idx="1">
                  <c:v>Suicide Plan</c:v>
                </c:pt>
                <c:pt idx="2">
                  <c:v>Suicide Attempt</c:v>
                </c:pt>
              </c:strCache>
            </c:strRef>
          </c:cat>
          <c:val>
            <c:numRef>
              <c:f>'Table 29'!$B$2:$B$4</c:f>
              <c:numCache>
                <c:formatCode>0.0%</c:formatCode>
                <c:ptCount val="3"/>
                <c:pt idx="0">
                  <c:v>0.216</c:v>
                </c:pt>
                <c:pt idx="1">
                  <c:v>0.14799999999999999</c:v>
                </c:pt>
                <c:pt idx="2">
                  <c:v>3.7999999999999999E-2</c:v>
                </c:pt>
              </c:numCache>
            </c:numRef>
          </c:val>
          <c:extLst>
            <c:ext xmlns:c16="http://schemas.microsoft.com/office/drawing/2014/chart" uri="{C3380CC4-5D6E-409C-BE32-E72D297353CC}">
              <c16:uniqueId val="{00000000-344F-4A02-B13E-E5FF6547BFB7}"/>
            </c:ext>
          </c:extLst>
        </c:ser>
        <c:ser>
          <c:idx val="1"/>
          <c:order val="1"/>
          <c:tx>
            <c:strRef>
              <c:f>'Table 29'!$C$1</c:f>
              <c:strCache>
                <c:ptCount val="1"/>
                <c:pt idx="0">
                  <c:v>US Rates</c:v>
                </c:pt>
              </c:strCache>
            </c:strRef>
          </c:tx>
          <c:spPr>
            <a:solidFill>
              <a:srgbClr val="DAB7CE"/>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2">
                        <a:lumMod val="25000"/>
                      </a:schemeClr>
                    </a:solidFill>
                    <a:latin typeface="Myriad Pro" panose="020B05030304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29'!$A$2:$A$4</c:f>
              <c:strCache>
                <c:ptCount val="3"/>
                <c:pt idx="0">
                  <c:v>Suidical Ideation</c:v>
                </c:pt>
                <c:pt idx="1">
                  <c:v>Suicide Plan</c:v>
                </c:pt>
                <c:pt idx="2">
                  <c:v>Suicide Attempt</c:v>
                </c:pt>
              </c:strCache>
            </c:strRef>
          </c:cat>
          <c:val>
            <c:numRef>
              <c:f>'Table 29'!$C$2:$C$4</c:f>
              <c:numCache>
                <c:formatCode>0.0%</c:formatCode>
                <c:ptCount val="3"/>
                <c:pt idx="0">
                  <c:v>4.2999999999999997E-2</c:v>
                </c:pt>
                <c:pt idx="1">
                  <c:v>1.2999999999999999E-2</c:v>
                </c:pt>
                <c:pt idx="2">
                  <c:v>6.0000000000000001E-3</c:v>
                </c:pt>
              </c:numCache>
            </c:numRef>
          </c:val>
          <c:extLst>
            <c:ext xmlns:c16="http://schemas.microsoft.com/office/drawing/2014/chart" uri="{C3380CC4-5D6E-409C-BE32-E72D297353CC}">
              <c16:uniqueId val="{00000001-344F-4A02-B13E-E5FF6547BFB7}"/>
            </c:ext>
          </c:extLst>
        </c:ser>
        <c:dLbls>
          <c:dLblPos val="outEnd"/>
          <c:showLegendKey val="0"/>
          <c:showVal val="1"/>
          <c:showCatName val="0"/>
          <c:showSerName val="0"/>
          <c:showPercent val="0"/>
          <c:showBubbleSize val="0"/>
        </c:dLbls>
        <c:gapWidth val="40"/>
        <c:overlap val="-8"/>
        <c:axId val="629359392"/>
        <c:axId val="629360048"/>
      </c:barChart>
      <c:catAx>
        <c:axId val="62935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lumMod val="25000"/>
                  </a:schemeClr>
                </a:solidFill>
                <a:latin typeface="Myriad Pro" panose="020B0503030403020204" pitchFamily="34" charset="0"/>
                <a:ea typeface="+mn-ea"/>
                <a:cs typeface="+mn-cs"/>
              </a:defRPr>
            </a:pPr>
            <a:endParaRPr lang="en-US"/>
          </a:p>
        </c:txPr>
        <c:crossAx val="629360048"/>
        <c:crosses val="autoZero"/>
        <c:auto val="1"/>
        <c:lblAlgn val="ctr"/>
        <c:lblOffset val="100"/>
        <c:noMultiLvlLbl val="0"/>
      </c:catAx>
      <c:valAx>
        <c:axId val="629360048"/>
        <c:scaling>
          <c:orientation val="minMax"/>
        </c:scaling>
        <c:delete val="1"/>
        <c:axPos val="l"/>
        <c:numFmt formatCode="0.0%" sourceLinked="1"/>
        <c:majorTickMark val="none"/>
        <c:minorTickMark val="none"/>
        <c:tickLblPos val="nextTo"/>
        <c:crossAx val="629359392"/>
        <c:crosses val="autoZero"/>
        <c:crossBetween val="between"/>
      </c:valAx>
      <c:spPr>
        <a:noFill/>
        <a:ln w="25400">
          <a:noFill/>
        </a:ln>
        <a:effectLst/>
      </c:spPr>
    </c:plotArea>
    <c:legend>
      <c:legendPos val="b"/>
      <c:layout>
        <c:manualLayout>
          <c:xMode val="edge"/>
          <c:yMode val="edge"/>
          <c:x val="0.6050976488864237"/>
          <c:y val="6.7861447402969205E-2"/>
          <c:w val="0.3672144406655205"/>
          <c:h val="0.1203323044787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2">
                  <a:lumMod val="25000"/>
                </a:schemeClr>
              </a:solidFill>
              <a:latin typeface="Myriad Pro" panose="020B0503030403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solidFill>
            <a:schemeClr val="bg2">
              <a:lumMod val="25000"/>
            </a:schemeClr>
          </a:solidFill>
          <a:latin typeface="Myriad Pro" panose="020B0503030403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00606879393542E-2"/>
          <c:y val="5.0925925925925923E-2"/>
          <c:w val="0.93279878624121293"/>
          <c:h val="0.82042723826188391"/>
        </c:manualLayout>
      </c:layout>
      <c:barChart>
        <c:barDir val="col"/>
        <c:grouping val="clustered"/>
        <c:varyColors val="0"/>
        <c:ser>
          <c:idx val="0"/>
          <c:order val="0"/>
          <c:tx>
            <c:strRef>
              <c:f>'Table 30'!$B$1</c:f>
              <c:strCache>
                <c:ptCount val="1"/>
                <c:pt idx="0">
                  <c:v>Sample</c:v>
                </c:pt>
              </c:strCache>
            </c:strRef>
          </c:tx>
          <c:spPr>
            <a:solidFill>
              <a:srgbClr val="A34A8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yriad Pro" panose="020B05030304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30'!$A$2:$A$4</c:f>
              <c:strCache>
                <c:ptCount val="3"/>
                <c:pt idx="0">
                  <c:v>Suidical Ideation</c:v>
                </c:pt>
                <c:pt idx="1">
                  <c:v>Suicide Plan</c:v>
                </c:pt>
                <c:pt idx="2">
                  <c:v>Suicide Attempt</c:v>
                </c:pt>
              </c:strCache>
            </c:strRef>
          </c:cat>
          <c:val>
            <c:numRef>
              <c:f>'Table 30'!$B$2:$B$4</c:f>
              <c:numCache>
                <c:formatCode>0.0%</c:formatCode>
                <c:ptCount val="3"/>
                <c:pt idx="0">
                  <c:v>0.59099999999999997</c:v>
                </c:pt>
                <c:pt idx="1">
                  <c:v>0.45200000000000001</c:v>
                </c:pt>
                <c:pt idx="2">
                  <c:v>0.215</c:v>
                </c:pt>
              </c:numCache>
            </c:numRef>
          </c:val>
          <c:extLst>
            <c:ext xmlns:c16="http://schemas.microsoft.com/office/drawing/2014/chart" uri="{C3380CC4-5D6E-409C-BE32-E72D297353CC}">
              <c16:uniqueId val="{00000000-0B22-4766-BD56-4023C6B2258A}"/>
            </c:ext>
          </c:extLst>
        </c:ser>
        <c:ser>
          <c:idx val="1"/>
          <c:order val="1"/>
          <c:tx>
            <c:strRef>
              <c:f>'Table 30'!$C$1</c:f>
              <c:strCache>
                <c:ptCount val="1"/>
                <c:pt idx="0">
                  <c:v>US Rates</c:v>
                </c:pt>
              </c:strCache>
            </c:strRef>
          </c:tx>
          <c:spPr>
            <a:solidFill>
              <a:srgbClr val="DAB7CE"/>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yriad Pro" panose="020B05030304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30'!$A$2:$A$4</c:f>
              <c:strCache>
                <c:ptCount val="3"/>
                <c:pt idx="0">
                  <c:v>Suidical Ideation</c:v>
                </c:pt>
                <c:pt idx="1">
                  <c:v>Suicide Plan</c:v>
                </c:pt>
                <c:pt idx="2">
                  <c:v>Suicide Attempt</c:v>
                </c:pt>
              </c:strCache>
            </c:strRef>
          </c:cat>
          <c:val>
            <c:numRef>
              <c:f>'Table 30'!$C$2:$C$4</c:f>
              <c:numCache>
                <c:formatCode>0.0%</c:formatCode>
                <c:ptCount val="3"/>
                <c:pt idx="0">
                  <c:v>0.17199999999999999</c:v>
                </c:pt>
                <c:pt idx="1">
                  <c:v>0.13600000000000001</c:v>
                </c:pt>
                <c:pt idx="2">
                  <c:v>7.3999999999999996E-2</c:v>
                </c:pt>
              </c:numCache>
            </c:numRef>
          </c:val>
          <c:extLst>
            <c:ext xmlns:c16="http://schemas.microsoft.com/office/drawing/2014/chart" uri="{C3380CC4-5D6E-409C-BE32-E72D297353CC}">
              <c16:uniqueId val="{00000001-0B22-4766-BD56-4023C6B2258A}"/>
            </c:ext>
          </c:extLst>
        </c:ser>
        <c:dLbls>
          <c:dLblPos val="outEnd"/>
          <c:showLegendKey val="0"/>
          <c:showVal val="1"/>
          <c:showCatName val="0"/>
          <c:showSerName val="0"/>
          <c:showPercent val="0"/>
          <c:showBubbleSize val="0"/>
        </c:dLbls>
        <c:gapWidth val="40"/>
        <c:overlap val="-8"/>
        <c:axId val="629359392"/>
        <c:axId val="629360048"/>
      </c:barChart>
      <c:catAx>
        <c:axId val="62935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yriad Pro" panose="020B0503030403020204" pitchFamily="34" charset="0"/>
                <a:ea typeface="+mn-ea"/>
                <a:cs typeface="+mn-cs"/>
              </a:defRPr>
            </a:pPr>
            <a:endParaRPr lang="en-US"/>
          </a:p>
        </c:txPr>
        <c:crossAx val="629360048"/>
        <c:crosses val="autoZero"/>
        <c:auto val="1"/>
        <c:lblAlgn val="ctr"/>
        <c:lblOffset val="100"/>
        <c:noMultiLvlLbl val="0"/>
      </c:catAx>
      <c:valAx>
        <c:axId val="629360048"/>
        <c:scaling>
          <c:orientation val="minMax"/>
        </c:scaling>
        <c:delete val="1"/>
        <c:axPos val="l"/>
        <c:numFmt formatCode="0.0%" sourceLinked="1"/>
        <c:majorTickMark val="none"/>
        <c:minorTickMark val="none"/>
        <c:tickLblPos val="nextTo"/>
        <c:crossAx val="629359392"/>
        <c:crosses val="autoZero"/>
        <c:crossBetween val="between"/>
      </c:valAx>
      <c:spPr>
        <a:noFill/>
        <a:ln w="25400">
          <a:noFill/>
        </a:ln>
        <a:effectLst/>
      </c:spPr>
    </c:plotArea>
    <c:legend>
      <c:legendPos val="b"/>
      <c:layout>
        <c:manualLayout>
          <c:xMode val="edge"/>
          <c:yMode val="edge"/>
          <c:x val="0.6050976488864237"/>
          <c:y val="6.7861447402969205E-2"/>
          <c:w val="0.3672144406655205"/>
          <c:h val="0.1203323044787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yriad Pro" panose="020B0503030403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latin typeface="Myriad Pro" panose="020B05030304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891B5-4612-48C9-AE38-B0AF423174DC}" type="datetimeFigureOut">
              <a:rPr lang="en-US" smtClean="0"/>
              <a:t>3/15/2020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F0720-0D1B-46C0-8FAC-DA225FFCACAF}" type="slidenum">
              <a:rPr lang="en-US" smtClean="0"/>
              <a:t>‹#›</a:t>
            </a:fld>
            <a:endParaRPr lang="en-US"/>
          </a:p>
        </p:txBody>
      </p:sp>
    </p:spTree>
    <p:extLst>
      <p:ext uri="{BB962C8B-B14F-4D97-AF65-F5344CB8AC3E}">
        <p14:creationId xmlns:p14="http://schemas.microsoft.com/office/powerpoint/2010/main" val="320601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title of this report, The Prism Project, is meant to convey two things. </a:t>
            </a:r>
          </a:p>
          <a:p>
            <a:endParaRPr lang="en-US" dirty="0"/>
          </a:p>
          <a:p>
            <a:r>
              <a:rPr lang="en-US" dirty="0"/>
              <a:t>- First, this report is the product of extensive input from members of the Sexual and Gender Minority (SGM) community in the Tulsa region, and like a prism, its purpose is to shine a light on the issues and project a variety of solutions on the other side.  </a:t>
            </a:r>
          </a:p>
          <a:p>
            <a:endParaRPr lang="en-US" dirty="0"/>
          </a:p>
          <a:p>
            <a:pPr lvl="1"/>
            <a:r>
              <a:rPr lang="en-US" dirty="0"/>
              <a:t>(Sexual Gender Minority: A broad and inclusive umbrella term that includes any person who is non-cisgender and/or non-heterosexual. This term sometimes includes romantic orientations (GRSM).</a:t>
            </a:r>
          </a:p>
          <a:p>
            <a:endParaRPr lang="en-US" dirty="0"/>
          </a:p>
          <a:p>
            <a:r>
              <a:rPr lang="en-US" dirty="0"/>
              <a:t>- Second, we chose the word “project” because it implies the work is not done.  Rather, this serves as one more step forward in contributing to an ongoing conversation that will lead to better results for members of our SGM community. </a:t>
            </a:r>
          </a:p>
          <a:p>
            <a:endParaRPr lang="en-US" dirty="0"/>
          </a:p>
          <a:p>
            <a:r>
              <a:rPr lang="en-US" dirty="0"/>
              <a:t>- A data-based understanding of a group within our society allows service providers, policy makers, businesses, faith communities and others to make informed decisions in addressing the needs and challenges of the group and the individuals within the group. </a:t>
            </a:r>
          </a:p>
        </p:txBody>
      </p:sp>
      <p:sp>
        <p:nvSpPr>
          <p:cNvPr id="4" name="Slide Number Placeholder 3"/>
          <p:cNvSpPr>
            <a:spLocks noGrp="1"/>
          </p:cNvSpPr>
          <p:nvPr>
            <p:ph type="sldNum" sz="quarter" idx="5"/>
          </p:nvPr>
        </p:nvSpPr>
        <p:spPr/>
        <p:txBody>
          <a:bodyPr/>
          <a:lstStyle/>
          <a:p>
            <a:fld id="{7BAF0720-0D1B-46C0-8FAC-DA225FFCACAF}" type="slidenum">
              <a:rPr lang="en-US" smtClean="0"/>
              <a:t>4</a:t>
            </a:fld>
            <a:endParaRPr lang="en-US"/>
          </a:p>
        </p:txBody>
      </p:sp>
    </p:spTree>
    <p:extLst>
      <p:ext uri="{BB962C8B-B14F-4D97-AF65-F5344CB8AC3E}">
        <p14:creationId xmlns:p14="http://schemas.microsoft.com/office/powerpoint/2010/main" val="221869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Many respondents are accessing agencies, programs, and services in the community.</a:t>
            </a:r>
            <a:br>
              <a:rPr lang="en-US" dirty="0"/>
            </a:br>
            <a:endParaRPr lang="en-US" dirty="0"/>
          </a:p>
          <a:p>
            <a:r>
              <a:rPr lang="en-US" dirty="0"/>
              <a:t>	- 55.6% of adults are accessing Oklahomans for Equality and 58.7% of youth are accessing Gender and Sexuality Alliances.</a:t>
            </a:r>
          </a:p>
          <a:p>
            <a:endParaRPr lang="en-US" dirty="0"/>
          </a:p>
          <a:p>
            <a:r>
              <a:rPr lang="en-US" dirty="0"/>
              <a:t>- Many are reporting few instances of the listed negative experiences with law enforcement.</a:t>
            </a:r>
            <a:br>
              <a:rPr lang="en-US" dirty="0"/>
            </a:br>
            <a:endParaRPr lang="en-US" dirty="0"/>
          </a:p>
          <a:p>
            <a:r>
              <a:rPr lang="en-US" dirty="0"/>
              <a:t>	- Five out of six participants who interacted with law enforcement in the past three years reported none of the listed negative experiences.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21</a:t>
            </a:fld>
            <a:endParaRPr lang="en-US"/>
          </a:p>
        </p:txBody>
      </p:sp>
    </p:spTree>
    <p:extLst>
      <p:ext uri="{BB962C8B-B14F-4D97-AF65-F5344CB8AC3E}">
        <p14:creationId xmlns:p14="http://schemas.microsoft.com/office/powerpoint/2010/main" val="2652830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58% of those who have been involved within the past three years are open with members and leaders in their spiritual and religious communities</a:t>
            </a:r>
          </a:p>
          <a:p>
            <a:pPr marL="171450" indent="-171450">
              <a:buFontTx/>
              <a:buChar char="-"/>
            </a:pPr>
            <a:endParaRPr lang="en-US" dirty="0"/>
          </a:p>
          <a:p>
            <a:pPr marL="628650" lvl="1" indent="-171450">
              <a:buFontTx/>
              <a:buChar char="-"/>
            </a:pPr>
            <a:r>
              <a:rPr lang="en-US" dirty="0"/>
              <a:t>just one-third of participants who had been previously involved in such communities, but not within the past three years, reported having been open.</a:t>
            </a:r>
            <a:br>
              <a:rPr lang="en-US" dirty="0"/>
            </a:br>
            <a:r>
              <a:rPr lang="en-US" dirty="0"/>
              <a:t>  </a:t>
            </a:r>
          </a:p>
          <a:p>
            <a:r>
              <a:rPr lang="en-US" dirty="0"/>
              <a:t>- Of adults who reported being open with at least some members, just 10% reported that members were unsupportive.</a:t>
            </a:r>
            <a:br>
              <a:rPr lang="en-US" dirty="0"/>
            </a:br>
            <a:r>
              <a:rPr lang="en-US" dirty="0"/>
              <a:t>  </a:t>
            </a:r>
          </a:p>
          <a:p>
            <a:r>
              <a:rPr lang="en-US" dirty="0"/>
              <a:t>- Those who report being white or identifying as Christian report a more SGM-affirming experience than those who identify as non-white or those who do not currently identify as Christian.</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23</a:t>
            </a:fld>
            <a:endParaRPr lang="en-US"/>
          </a:p>
        </p:txBody>
      </p:sp>
    </p:spTree>
    <p:extLst>
      <p:ext uri="{BB962C8B-B14F-4D97-AF65-F5344CB8AC3E}">
        <p14:creationId xmlns:p14="http://schemas.microsoft.com/office/powerpoint/2010/main" val="306424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high percentage of respondents reported leaving their spiritual or religious communities, driven by fear of rejection or actual rejection by their communities.</a:t>
            </a:r>
          </a:p>
          <a:p>
            <a:endParaRPr lang="en-US" dirty="0"/>
          </a:p>
          <a:p>
            <a:r>
              <a:rPr lang="en-US" dirty="0"/>
              <a:t>- Half of respondents had been involved in such communities but not in the past three years.  Nearly three in five participants who had ever been involved in such communities reported leaving out of fear of rejection or actual rejection.</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24</a:t>
            </a:fld>
            <a:endParaRPr lang="en-US"/>
          </a:p>
        </p:txBody>
      </p:sp>
    </p:spTree>
    <p:extLst>
      <p:ext uri="{BB962C8B-B14F-4D97-AF65-F5344CB8AC3E}">
        <p14:creationId xmlns:p14="http://schemas.microsoft.com/office/powerpoint/2010/main" val="89709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Several respondents have experienced homelessness, yet have not utilized shelters.</a:t>
            </a:r>
          </a:p>
          <a:p>
            <a:endParaRPr lang="en-US" dirty="0"/>
          </a:p>
          <a:p>
            <a:pPr marL="171450" indent="-171450">
              <a:buFontTx/>
              <a:buChar char="-"/>
            </a:pPr>
            <a:r>
              <a:rPr lang="en-US" dirty="0"/>
              <a:t>One in eight have experienced homelessness in their lifetimes, and</a:t>
            </a:r>
          </a:p>
          <a:p>
            <a:pPr marL="171450" indent="-171450">
              <a:buFontTx/>
              <a:buChar char="-"/>
            </a:pPr>
            <a:endParaRPr lang="en-US" dirty="0"/>
          </a:p>
          <a:p>
            <a:pPr marL="628650" lvl="1" indent="-171450">
              <a:buFontTx/>
              <a:buChar char="-"/>
            </a:pPr>
            <a:r>
              <a:rPr lang="en-US" dirty="0"/>
              <a:t>just under 5% within the past three years.</a:t>
            </a:r>
          </a:p>
          <a:p>
            <a:endParaRPr lang="en-US" dirty="0"/>
          </a:p>
          <a:p>
            <a:r>
              <a:rPr lang="en-US" dirty="0"/>
              <a:t>- Of those who have experienced homelessness, nearly 9 in 10 did not utilize a homeless shelter—with nearly 30% not doing so out of concerns of safety and fear of mistreatment.</a:t>
            </a:r>
          </a:p>
          <a:p>
            <a:endParaRPr lang="en-US" dirty="0"/>
          </a:p>
          <a:p>
            <a:r>
              <a:rPr lang="en-US" dirty="0"/>
              <a:t>- Of those who have stayed at a shelter, over one-third reported negative experiences as an SGM person.</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25</a:t>
            </a:fld>
            <a:endParaRPr lang="en-US"/>
          </a:p>
        </p:txBody>
      </p:sp>
    </p:spTree>
    <p:extLst>
      <p:ext uri="{BB962C8B-B14F-4D97-AF65-F5344CB8AC3E}">
        <p14:creationId xmlns:p14="http://schemas.microsoft.com/office/powerpoint/2010/main" val="12713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Gender minorities and black/African-American respondents reported high rates of negative experiences with law enforcement.</a:t>
            </a:r>
          </a:p>
          <a:p>
            <a:endParaRPr lang="en-US" dirty="0"/>
          </a:p>
          <a:p>
            <a:r>
              <a:rPr lang="en-US" dirty="0"/>
              <a:t>- 41% of gender minorities and 25% of black/African-American SGM respondents reported at least one of the listed negative experiences, compared to 16.8% of all SGM respondents—the most common experience being verbal harassment.</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26</a:t>
            </a:fld>
            <a:endParaRPr lang="en-US"/>
          </a:p>
        </p:txBody>
      </p:sp>
    </p:spTree>
    <p:extLst>
      <p:ext uri="{BB962C8B-B14F-4D97-AF65-F5344CB8AC3E}">
        <p14:creationId xmlns:p14="http://schemas.microsoft.com/office/powerpoint/2010/main" val="3665094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dirty="0"/>
              <a:t>Participants reported significantly higher exposure to childhood trauma than the national population.</a:t>
            </a:r>
          </a:p>
          <a:p>
            <a:endParaRPr lang="en-US" sz="3000" dirty="0"/>
          </a:p>
          <a:p>
            <a:pPr marL="457200" lvl="1" indent="0">
              <a:buFontTx/>
              <a:buNone/>
            </a:pPr>
            <a:r>
              <a:rPr lang="en-US" sz="2600" dirty="0"/>
              <a:t>- Nearly two-thirds reported two or more Adverse Childhood Experiences (ACEs)—much higher than the national rate of 38%. </a:t>
            </a:r>
          </a:p>
          <a:p>
            <a:pPr marL="914400" lvl="1" indent="-457200">
              <a:buFontTx/>
              <a:buChar char="-"/>
            </a:pPr>
            <a:endParaRPr lang="en-US" sz="2600" dirty="0"/>
          </a:p>
          <a:p>
            <a:pPr marL="457200" lvl="1" indent="0">
              <a:buFontTx/>
              <a:buNone/>
            </a:pPr>
            <a:r>
              <a:rPr lang="en-US" sz="2600" dirty="0"/>
              <a:t>- 37% reported four or more ACEs, compared to 15.8% nationally</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28</a:t>
            </a:fld>
            <a:endParaRPr lang="en-US"/>
          </a:p>
        </p:txBody>
      </p:sp>
    </p:spTree>
    <p:extLst>
      <p:ext uri="{BB962C8B-B14F-4D97-AF65-F5344CB8AC3E}">
        <p14:creationId xmlns:p14="http://schemas.microsoft.com/office/powerpoint/2010/main" val="209587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dirty="0"/>
              <a:t>Rates of intimate partner violence (IPV) and unwanted sexual contact are high, especially among SGM individuals assigned female at birth.</a:t>
            </a:r>
            <a:br>
              <a:rPr lang="en-US" sz="3000" dirty="0"/>
            </a:br>
            <a:endParaRPr lang="en-US" sz="3000" dirty="0"/>
          </a:p>
          <a:p>
            <a:pPr lvl="1"/>
            <a:r>
              <a:rPr lang="en-US" sz="2600" dirty="0"/>
              <a:t>- 61.5% of respondents reported experiencing at least one instance of IPV, nearly twice the rate among the general population nationally.  24% of respondents reported exposure to four or more items.  42.1% of individuals assigned female at birth reported at least one instance of IPV before their 18th birthday, compared with 25.8% of females in national estimates. </a:t>
            </a:r>
            <a:br>
              <a:rPr lang="en-US" sz="2600" dirty="0"/>
            </a:br>
            <a:endParaRPr lang="en-US" sz="2600" dirty="0"/>
          </a:p>
          <a:p>
            <a:pPr lvl="1"/>
            <a:r>
              <a:rPr lang="en-US" sz="2600" dirty="0"/>
              <a:t>- Half of SGM respondents reported ever experiencing unwanted sexual contact.  Nearly two-thirds of SGM individuals assigned female at birth experienced unwanted sexual contact, 18 percentage points higher than the general female population.</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30</a:t>
            </a:fld>
            <a:endParaRPr lang="en-US"/>
          </a:p>
        </p:txBody>
      </p:sp>
    </p:spTree>
    <p:extLst>
      <p:ext uri="{BB962C8B-B14F-4D97-AF65-F5344CB8AC3E}">
        <p14:creationId xmlns:p14="http://schemas.microsoft.com/office/powerpoint/2010/main" val="3028258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000" dirty="0"/>
              <a:t>Mental health diagnoses and serious psychological distress are prevalent among SGM respondents, </a:t>
            </a:r>
            <a:r>
              <a:rPr lang="en-US" sz="3000" b="0" dirty="0">
                <a:solidFill>
                  <a:srgbClr val="A34A84"/>
                </a:solidFill>
              </a:rPr>
              <a:t>especially among youth and gender minority individuals.</a:t>
            </a:r>
            <a:br>
              <a:rPr lang="en-US" sz="3000" b="0" dirty="0">
                <a:solidFill>
                  <a:srgbClr val="A34A84"/>
                </a:solidFill>
              </a:rPr>
            </a:br>
            <a:endParaRPr lang="en-US" sz="3000" b="0" dirty="0">
              <a:solidFill>
                <a:srgbClr val="A34A84"/>
              </a:solidFill>
            </a:endParaRPr>
          </a:p>
          <a:p>
            <a:pPr lvl="1"/>
            <a:r>
              <a:rPr lang="en-US" sz="2600" dirty="0"/>
              <a:t>- Two-thirds reported diagnoses related to anxiety or depression.  The rate of those experiencing anxiety is 15 percentage points higher than the rate reported in TRO’s 2005 study (47.9% vs. 32.6%).  </a:t>
            </a:r>
            <a:br>
              <a:rPr lang="en-US" sz="2600" dirty="0"/>
            </a:br>
            <a:endParaRPr lang="en-US" sz="2600" dirty="0"/>
          </a:p>
          <a:p>
            <a:pPr lvl="1"/>
            <a:r>
              <a:rPr lang="en-US" sz="2600" dirty="0"/>
              <a:t>- In the present study, youth reported experiencing anxiety and depression 11 percentage points higher than adults.</a:t>
            </a:r>
            <a:br>
              <a:rPr lang="en-US" sz="2600" dirty="0"/>
            </a:br>
            <a:endParaRPr lang="en-US" sz="2600" dirty="0"/>
          </a:p>
          <a:p>
            <a:pPr marL="457200" lvl="1" indent="0">
              <a:buFontTx/>
              <a:buNone/>
            </a:pPr>
            <a:r>
              <a:rPr lang="en-US" sz="2600" dirty="0"/>
              <a:t>- One in four SGM participants reported serious psychological distress—much higher than national estimates of the general population ranging from 2.9-5.2%. </a:t>
            </a:r>
          </a:p>
          <a:p>
            <a:pPr marL="914400" lvl="1" indent="-457200">
              <a:buFontTx/>
              <a:buChar char="-"/>
            </a:pPr>
            <a:endParaRPr lang="en-US" sz="2600" dirty="0"/>
          </a:p>
          <a:p>
            <a:pPr marL="457200" lvl="1" indent="0">
              <a:buFontTx/>
              <a:buNone/>
            </a:pPr>
            <a:r>
              <a:rPr lang="en-US" sz="2600" dirty="0"/>
              <a:t>- 39.2% of gender minorities 18 and older scored above the threshold for serious psychological distress, compared to 19.8% of cisgender participants.</a:t>
            </a:r>
          </a:p>
          <a:p>
            <a:pPr marL="914400" lvl="1" indent="-457200">
              <a:buFontTx/>
              <a:buChar char="-"/>
            </a:pPr>
            <a:endParaRPr lang="en-US" sz="2600" dirty="0"/>
          </a:p>
          <a:p>
            <a:pPr marL="457200" lvl="1" indent="0">
              <a:buFontTx/>
              <a:buNone/>
            </a:pPr>
            <a:r>
              <a:rPr lang="en-US" sz="2600" dirty="0"/>
              <a:t>- 24.5% of sexual minorities 18 and older scored above the threshold for serious psychological distress, compared to 14.8% of straight/heterosexual participants.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31</a:t>
            </a:fld>
            <a:endParaRPr lang="en-US"/>
          </a:p>
        </p:txBody>
      </p:sp>
    </p:spTree>
    <p:extLst>
      <p:ext uri="{BB962C8B-B14F-4D97-AF65-F5344CB8AC3E}">
        <p14:creationId xmlns:p14="http://schemas.microsoft.com/office/powerpoint/2010/main" val="3126520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- 62.9% of individuals ages 19 and under scored above the threshold, compared with 37.1% of those over the age 19 (see Table 27 for more information on age differences).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Youth reported experiencing anxiety and depression </a:t>
            </a:r>
            <a:r>
              <a:rPr lang="en-US" sz="1200" b="0" dirty="0">
                <a:solidFill>
                  <a:srgbClr val="A34A84"/>
                </a:solidFill>
              </a:rPr>
              <a:t>11% higher</a:t>
            </a:r>
            <a:r>
              <a:rPr lang="en-US" sz="1200" b="0" dirty="0"/>
              <a:t> than adults.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32</a:t>
            </a:fld>
            <a:endParaRPr lang="en-US"/>
          </a:p>
        </p:txBody>
      </p:sp>
    </p:spTree>
    <p:extLst>
      <p:ext uri="{BB962C8B-B14F-4D97-AF65-F5344CB8AC3E}">
        <p14:creationId xmlns:p14="http://schemas.microsoft.com/office/powerpoint/2010/main" val="22016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Despite such high rates of mental health diagnoses and psychological distress, just over one in four adult participants report currently seeing a mental health professional.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Of those who have ever discussed their SGM identity with a professional, nearly 20% reported that the professional attempted to change their sexual orientation or gender identity.</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33</a:t>
            </a:fld>
            <a:endParaRPr lang="en-US"/>
          </a:p>
        </p:txBody>
      </p:sp>
    </p:spTree>
    <p:extLst>
      <p:ext uri="{BB962C8B-B14F-4D97-AF65-F5344CB8AC3E}">
        <p14:creationId xmlns:p14="http://schemas.microsoft.com/office/powerpoint/2010/main" val="74951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LGBT Needs Assessment was commissioned in 2004 by Tulsa Reaches Out (TRO), an advisory council within the Tulsa Community Foundation.</a:t>
            </a:r>
          </a:p>
          <a:p>
            <a:endParaRPr lang="en-US" dirty="0"/>
          </a:p>
          <a:p>
            <a:r>
              <a:rPr lang="en-US" dirty="0"/>
              <a:t>- The purpose of the 2004 survey, and the resulting report released in 2005, was to promote access to needed social and health services and to inform the community of the gaps in inclusive policies and practices involving the LGBTQ population.</a:t>
            </a:r>
          </a:p>
          <a:p>
            <a:endParaRPr lang="en-US" dirty="0"/>
          </a:p>
          <a:p>
            <a:r>
              <a:rPr lang="en-US" dirty="0"/>
              <a:t>- 585 LGBTQ persons completed a survey or participated in a focus group. </a:t>
            </a:r>
          </a:p>
        </p:txBody>
      </p:sp>
      <p:sp>
        <p:nvSpPr>
          <p:cNvPr id="4" name="Slide Number Placeholder 3"/>
          <p:cNvSpPr>
            <a:spLocks noGrp="1"/>
          </p:cNvSpPr>
          <p:nvPr>
            <p:ph type="sldNum" sz="quarter" idx="5"/>
          </p:nvPr>
        </p:nvSpPr>
        <p:spPr/>
        <p:txBody>
          <a:bodyPr/>
          <a:lstStyle/>
          <a:p>
            <a:fld id="{7BAF0720-0D1B-46C0-8FAC-DA225FFCACAF}" type="slidenum">
              <a:rPr lang="en-US" smtClean="0"/>
              <a:t>5</a:t>
            </a:fld>
            <a:endParaRPr lang="en-US"/>
          </a:p>
        </p:txBody>
      </p:sp>
    </p:spTree>
    <p:extLst>
      <p:ext uri="{BB962C8B-B14F-4D97-AF65-F5344CB8AC3E}">
        <p14:creationId xmlns:p14="http://schemas.microsoft.com/office/powerpoint/2010/main" val="276087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Suicidality is strikingly higher among the study’s sample, especially among youth.</a:t>
            </a:r>
          </a:p>
          <a:p>
            <a:endParaRPr lang="en-US" dirty="0"/>
          </a:p>
          <a:p>
            <a:r>
              <a:rPr lang="en-US" dirty="0"/>
              <a:t>	- 21.6% of adults (five times the national average) and 59.1% of youth (three times the national average) reported suicidal ideation.</a:t>
            </a:r>
          </a:p>
          <a:p>
            <a:endParaRPr lang="en-US" dirty="0"/>
          </a:p>
          <a:p>
            <a:r>
              <a:rPr lang="en-US" dirty="0"/>
              <a:t>	- 3.8% of adults (six times the national average) and 21.5% of youth (three times the national average) reported having attempted suicide.</a:t>
            </a:r>
          </a:p>
        </p:txBody>
      </p:sp>
      <p:sp>
        <p:nvSpPr>
          <p:cNvPr id="4" name="Slide Number Placeholder 3"/>
          <p:cNvSpPr>
            <a:spLocks noGrp="1"/>
          </p:cNvSpPr>
          <p:nvPr>
            <p:ph type="sldNum" sz="quarter" idx="5"/>
          </p:nvPr>
        </p:nvSpPr>
        <p:spPr/>
        <p:txBody>
          <a:bodyPr/>
          <a:lstStyle/>
          <a:p>
            <a:fld id="{7BAF0720-0D1B-46C0-8FAC-DA225FFCACAF}" type="slidenum">
              <a:rPr lang="en-US" smtClean="0"/>
              <a:t>34</a:t>
            </a:fld>
            <a:endParaRPr lang="en-US"/>
          </a:p>
        </p:txBody>
      </p:sp>
    </p:spTree>
    <p:extLst>
      <p:ext uri="{BB962C8B-B14F-4D97-AF65-F5344CB8AC3E}">
        <p14:creationId xmlns:p14="http://schemas.microsoft.com/office/powerpoint/2010/main" val="1865100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35</a:t>
            </a:fld>
            <a:endParaRPr lang="en-US"/>
          </a:p>
        </p:txBody>
      </p:sp>
    </p:spTree>
    <p:extLst>
      <p:ext uri="{BB962C8B-B14F-4D97-AF65-F5344CB8AC3E}">
        <p14:creationId xmlns:p14="http://schemas.microsoft.com/office/powerpoint/2010/main" val="2046187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36</a:t>
            </a:fld>
            <a:endParaRPr lang="en-US"/>
          </a:p>
        </p:txBody>
      </p:sp>
    </p:spTree>
    <p:extLst>
      <p:ext uri="{BB962C8B-B14F-4D97-AF65-F5344CB8AC3E}">
        <p14:creationId xmlns:p14="http://schemas.microsoft.com/office/powerpoint/2010/main" val="167756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Most reported at least a decent quality of health and have health insurance.</a:t>
            </a:r>
          </a:p>
          <a:p>
            <a:pPr marL="171450" indent="-171450">
              <a:buFontTx/>
              <a:buChar char="-"/>
            </a:pPr>
            <a:endParaRPr lang="en-US" dirty="0"/>
          </a:p>
          <a:p>
            <a:pPr marL="171450" indent="-171450">
              <a:buFontTx/>
              <a:buChar char="-"/>
            </a:pPr>
            <a:r>
              <a:rPr lang="en-US" dirty="0"/>
              <a:t>96.1% reported their health as fair or better.  Three in four reported good or better.</a:t>
            </a:r>
          </a:p>
          <a:p>
            <a:pPr marL="171450" indent="-171450">
              <a:buFontTx/>
              <a:buChar char="-"/>
            </a:pPr>
            <a:endParaRPr lang="en-US" dirty="0"/>
          </a:p>
          <a:p>
            <a:r>
              <a:rPr lang="en-US" dirty="0"/>
              <a:t>- 94.1% reported being HIV negative, including nearly 99% of respondents under 30.  Nearly 90% of all respondents who reported living with HIV also reported receiving health care related to HIV within the past 12 months.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38</a:t>
            </a:fld>
            <a:endParaRPr lang="en-US"/>
          </a:p>
        </p:txBody>
      </p:sp>
    </p:spTree>
    <p:extLst>
      <p:ext uri="{BB962C8B-B14F-4D97-AF65-F5344CB8AC3E}">
        <p14:creationId xmlns:p14="http://schemas.microsoft.com/office/powerpoint/2010/main" val="2024437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Most reported at least a decent quality of health and have health insurance.</a:t>
            </a:r>
          </a:p>
          <a:p>
            <a:pPr marL="171450" indent="-171450">
              <a:buFontTx/>
              <a:buChar char="-"/>
            </a:pPr>
            <a:endParaRPr lang="en-US" dirty="0"/>
          </a:p>
          <a:p>
            <a:pPr marL="628650" lvl="1" indent="-171450">
              <a:buFontTx/>
              <a:buChar char="-"/>
            </a:pPr>
            <a:r>
              <a:rPr lang="en-US" dirty="0"/>
              <a:t>96.1% reported their health as fair or better.  Three in four reported good or better.</a:t>
            </a:r>
          </a:p>
          <a:p>
            <a:pPr marL="628650" lvl="1" indent="-171450">
              <a:buFontTx/>
              <a:buChar char="-"/>
            </a:pPr>
            <a:endParaRPr lang="en-US" dirty="0"/>
          </a:p>
          <a:p>
            <a:pPr lvl="1"/>
            <a:r>
              <a:rPr lang="en-US" dirty="0"/>
              <a:t>- 94.1% reported being HIV negative, including nearly 99% of respondents under 30.  Nearly 90% of all respondents who reported living with HIV also reported receiving health care related to HIV within the past 12 months.</a:t>
            </a:r>
          </a:p>
          <a:p>
            <a:endParaRPr lang="en-US" dirty="0"/>
          </a:p>
          <a:p>
            <a:r>
              <a:rPr lang="en-US" dirty="0"/>
              <a:t>- The medically uninsured rate among respondents is low (8.6%) and comparable to the national rate (8.8%).  The rate reported in this study is 10.4 percentage points lower than the rate reported in the 2005 study.</a:t>
            </a:r>
          </a:p>
        </p:txBody>
      </p:sp>
      <p:sp>
        <p:nvSpPr>
          <p:cNvPr id="4" name="Slide Number Placeholder 3"/>
          <p:cNvSpPr>
            <a:spLocks noGrp="1"/>
          </p:cNvSpPr>
          <p:nvPr>
            <p:ph type="sldNum" sz="quarter" idx="5"/>
          </p:nvPr>
        </p:nvSpPr>
        <p:spPr/>
        <p:txBody>
          <a:bodyPr/>
          <a:lstStyle/>
          <a:p>
            <a:fld id="{7BAF0720-0D1B-46C0-8FAC-DA225FFCACAF}" type="slidenum">
              <a:rPr lang="en-US" smtClean="0"/>
              <a:t>39</a:t>
            </a:fld>
            <a:endParaRPr lang="en-US"/>
          </a:p>
        </p:txBody>
      </p:sp>
    </p:spTree>
    <p:extLst>
      <p:ext uri="{BB962C8B-B14F-4D97-AF65-F5344CB8AC3E}">
        <p14:creationId xmlns:p14="http://schemas.microsoft.com/office/powerpoint/2010/main" val="2946879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3000" dirty="0"/>
              <a:t>- There are concerns with respect to the physical health of SGM respondents and access to healthcare.</a:t>
            </a:r>
          </a:p>
          <a:p>
            <a:pPr marL="457200" indent="-457200">
              <a:buFontTx/>
              <a:buChar char="-"/>
            </a:pPr>
            <a:endParaRPr lang="en-US" sz="3000" dirty="0"/>
          </a:p>
          <a:p>
            <a:pPr marL="457200" lvl="1" indent="0">
              <a:buFontTx/>
              <a:buNone/>
            </a:pPr>
            <a:r>
              <a:rPr lang="en-US" sz="2600" dirty="0"/>
              <a:t>- One-third reported having a serious health issue, including nearly 70% of respondents aged 70 and over.</a:t>
            </a:r>
          </a:p>
          <a:p>
            <a:pPr marL="914400" lvl="1" indent="-457200">
              <a:buFontTx/>
              <a:buChar char="-"/>
            </a:pPr>
            <a:endParaRPr lang="en-US" sz="2600" dirty="0"/>
          </a:p>
          <a:p>
            <a:pPr lvl="1"/>
            <a:r>
              <a:rPr lang="en-US" sz="2600" dirty="0"/>
              <a:t>- Although the overall medically uninsured rate is low in this sample (8.6%), the rate remains high among Latinx (26.1%) and black/African-American (21.1%) respondents.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40</a:t>
            </a:fld>
            <a:endParaRPr lang="en-US"/>
          </a:p>
        </p:txBody>
      </p:sp>
    </p:spTree>
    <p:extLst>
      <p:ext uri="{BB962C8B-B14F-4D97-AF65-F5344CB8AC3E}">
        <p14:creationId xmlns:p14="http://schemas.microsoft.com/office/powerpoint/2010/main" val="2979986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One in four report not having a primary care provider, including 34.8% of Latinx and 30% of American Indian respondents.  Of those without a primary care provider, 27.8% report they do not seek healthcare because they can’t afford it.</a:t>
            </a:r>
          </a:p>
          <a:p>
            <a:pPr marL="0" indent="0">
              <a:buNone/>
            </a:pPr>
            <a:r>
              <a:rPr lang="en-US" sz="800" dirty="0"/>
              <a:t>  </a:t>
            </a:r>
          </a:p>
          <a:p>
            <a:r>
              <a:rPr lang="en-US" sz="1200" dirty="0"/>
              <a:t>- Nearly two-thirds of SGM participants reported at least one of the listed negative experiences with their health care provider in the past three years.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41</a:t>
            </a:fld>
            <a:endParaRPr lang="en-US"/>
          </a:p>
        </p:txBody>
      </p:sp>
    </p:spTree>
    <p:extLst>
      <p:ext uri="{BB962C8B-B14F-4D97-AF65-F5344CB8AC3E}">
        <p14:creationId xmlns:p14="http://schemas.microsoft.com/office/powerpoint/2010/main" val="108489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Negative experiences are common.</a:t>
            </a:r>
          </a:p>
          <a:p>
            <a:endParaRPr lang="en-US" dirty="0"/>
          </a:p>
          <a:p>
            <a:r>
              <a:rPr lang="en-US" dirty="0"/>
              <a:t>- Nearly two-thirds reported at least one of the listed negative experiences happening to them in school—15 percentage points higher than the percentage of youth who reported bullying or harassment at school in 2009.</a:t>
            </a:r>
          </a:p>
          <a:p>
            <a:endParaRPr lang="en-US" dirty="0"/>
          </a:p>
          <a:p>
            <a:r>
              <a:rPr lang="en-US" dirty="0"/>
              <a:t>- Outside of any specific social group, three in five youth reported experiencing teasing, bullying or intimidation.</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44</a:t>
            </a:fld>
            <a:endParaRPr lang="en-US"/>
          </a:p>
        </p:txBody>
      </p:sp>
    </p:spTree>
    <p:extLst>
      <p:ext uri="{BB962C8B-B14F-4D97-AF65-F5344CB8AC3E}">
        <p14:creationId xmlns:p14="http://schemas.microsoft.com/office/powerpoint/2010/main" val="3383784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high percentage of participants reported that their schools do not have, or that they are unaware of, antidiscrimination policies regarding sexual orientation, gender identity, or gender expression—indicating that there is room for improvement among districts to adopt such policies and ensure that students are aware of them.</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45</a:t>
            </a:fld>
            <a:endParaRPr lang="en-US"/>
          </a:p>
        </p:txBody>
      </p:sp>
    </p:spTree>
    <p:extLst>
      <p:ext uri="{BB962C8B-B14F-4D97-AF65-F5344CB8AC3E}">
        <p14:creationId xmlns:p14="http://schemas.microsoft.com/office/powerpoint/2010/main" val="251648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Youth participants reported relatively high rates of substance use.</a:t>
            </a:r>
          </a:p>
          <a:p>
            <a:pPr marL="171450" indent="-171450">
              <a:buFontTx/>
              <a:buChar char="-"/>
            </a:pPr>
            <a:endParaRPr lang="en-US" dirty="0"/>
          </a:p>
          <a:p>
            <a:pPr marL="628650" lvl="1" indent="-171450">
              <a:buFontTx/>
              <a:buChar char="-"/>
            </a:pPr>
            <a:r>
              <a:rPr lang="en-US" dirty="0"/>
              <a:t>30% reported using tobacco products,</a:t>
            </a:r>
          </a:p>
          <a:p>
            <a:pPr marL="628650" lvl="1" indent="-171450">
              <a:buFontTx/>
              <a:buChar char="-"/>
            </a:pPr>
            <a:endParaRPr lang="en-US" dirty="0"/>
          </a:p>
          <a:p>
            <a:pPr marL="628650" lvl="1" indent="-171450">
              <a:buFontTx/>
              <a:buChar char="-"/>
            </a:pPr>
            <a:r>
              <a:rPr lang="en-US" dirty="0"/>
              <a:t>28% reported marijuana use without a prescription within the past month, and</a:t>
            </a:r>
          </a:p>
          <a:p>
            <a:pPr marL="628650" lvl="1" indent="-171450">
              <a:buFontTx/>
              <a:buChar char="-"/>
            </a:pPr>
            <a:endParaRPr lang="en-US" dirty="0"/>
          </a:p>
          <a:p>
            <a:pPr lvl="1"/>
            <a:r>
              <a:rPr lang="en-US" dirty="0"/>
              <a:t>- nearly one in four reported having used illicit drugs in their lifetime.</a:t>
            </a:r>
            <a:br>
              <a:rPr lang="en-US" dirty="0"/>
            </a:br>
            <a:r>
              <a:rPr lang="en-US" dirty="0"/>
              <a:t>  </a:t>
            </a:r>
          </a:p>
        </p:txBody>
      </p:sp>
      <p:sp>
        <p:nvSpPr>
          <p:cNvPr id="4" name="Slide Number Placeholder 3"/>
          <p:cNvSpPr>
            <a:spLocks noGrp="1"/>
          </p:cNvSpPr>
          <p:nvPr>
            <p:ph type="sldNum" sz="quarter" idx="5"/>
          </p:nvPr>
        </p:nvSpPr>
        <p:spPr/>
        <p:txBody>
          <a:bodyPr/>
          <a:lstStyle/>
          <a:p>
            <a:fld id="{7BAF0720-0D1B-46C0-8FAC-DA225FFCACAF}" type="slidenum">
              <a:rPr lang="en-US" smtClean="0"/>
              <a:t>46</a:t>
            </a:fld>
            <a:endParaRPr lang="en-US"/>
          </a:p>
        </p:txBody>
      </p:sp>
    </p:spTree>
    <p:extLst>
      <p:ext uri="{BB962C8B-B14F-4D97-AF65-F5344CB8AC3E}">
        <p14:creationId xmlns:p14="http://schemas.microsoft.com/office/powerpoint/2010/main" val="50566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TRO organized a Steering Committee and commissioned The Hope Research Center at the University of Oklahoma’s Tulsa campus to conduct a new survey, analyze the data and issue this 2019 Report.</a:t>
            </a:r>
          </a:p>
          <a:p>
            <a:pPr marL="171450" indent="-171450">
              <a:buFontTx/>
              <a:buChar char="-"/>
            </a:pPr>
            <a:endParaRPr lang="en-US" dirty="0"/>
          </a:p>
          <a:p>
            <a:pPr marL="171450" indent="-171450">
              <a:buFontTx/>
              <a:buChar char="-"/>
            </a:pPr>
            <a:r>
              <a:rPr lang="en-US" dirty="0"/>
              <a:t>Our goals in providing this Report are three-fold:</a:t>
            </a:r>
          </a:p>
          <a:p>
            <a:pPr marL="171450" indent="-171450">
              <a:buFontTx/>
              <a:buChar char="-"/>
            </a:pPr>
            <a:endParaRPr lang="en-US" dirty="0"/>
          </a:p>
          <a:p>
            <a:pPr marL="628650" lvl="1" indent="-171450">
              <a:buFontTx/>
              <a:buChar char="-"/>
            </a:pPr>
            <a:r>
              <a:rPr lang="en-US" dirty="0"/>
              <a:t>1. Outreach to community partners to inform practice and ensure services are responsive to the needs of the SGM community;</a:t>
            </a:r>
            <a:br>
              <a:rPr lang="en-US" dirty="0"/>
            </a:br>
            <a:endParaRPr lang="en-US" dirty="0"/>
          </a:p>
          <a:p>
            <a:pPr marL="628650" lvl="1" indent="-171450">
              <a:buFontTx/>
              <a:buChar char="-"/>
            </a:pPr>
            <a:r>
              <a:rPr lang="en-US" dirty="0"/>
              <a:t>2. Inform advocacy groups working to increase public awareness and support goals that will improve the well-being of members of our SGM community; &amp;</a:t>
            </a:r>
            <a:br>
              <a:rPr lang="en-US" dirty="0"/>
            </a:br>
            <a:endParaRPr lang="en-US" dirty="0"/>
          </a:p>
          <a:p>
            <a:pPr marL="628650" lvl="1" indent="-171450">
              <a:buFontTx/>
              <a:buChar char="-"/>
            </a:pPr>
            <a:r>
              <a:rPr lang="en-US" dirty="0"/>
              <a:t>3. Guide policymakers by providing data and analysis on the experiences of our SGM community to inform future policy recommendations and actions.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6</a:t>
            </a:fld>
            <a:endParaRPr lang="en-US"/>
          </a:p>
        </p:txBody>
      </p:sp>
    </p:spTree>
    <p:extLst>
      <p:ext uri="{BB962C8B-B14F-4D97-AF65-F5344CB8AC3E}">
        <p14:creationId xmlns:p14="http://schemas.microsoft.com/office/powerpoint/2010/main" val="1334421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Regarding the four measures of wellbeing used in this study—hope, flourishing, social support and civic engagement—youth reported significantly lower levels than adults.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47</a:t>
            </a:fld>
            <a:endParaRPr lang="en-US"/>
          </a:p>
        </p:txBody>
      </p:sp>
    </p:spTree>
    <p:extLst>
      <p:ext uri="{BB962C8B-B14F-4D97-AF65-F5344CB8AC3E}">
        <p14:creationId xmlns:p14="http://schemas.microsoft.com/office/powerpoint/2010/main" val="559467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Many are employed and making contributions to the economy.</a:t>
            </a:r>
          </a:p>
          <a:p>
            <a:endParaRPr lang="en-US" dirty="0"/>
          </a:p>
          <a:p>
            <a:r>
              <a:rPr lang="en-US" dirty="0"/>
              <a:t>- Nearly four in five participants 18 and older reported full-time employment, part-time employment, or being self-employed.</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49</a:t>
            </a:fld>
            <a:endParaRPr lang="en-US"/>
          </a:p>
        </p:txBody>
      </p:sp>
    </p:spTree>
    <p:extLst>
      <p:ext uri="{BB962C8B-B14F-4D97-AF65-F5344CB8AC3E}">
        <p14:creationId xmlns:p14="http://schemas.microsoft.com/office/powerpoint/2010/main" val="4202900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 those who are employed, there is greater awareness of anti-discrimination policies in their workplace, compared to TRO’s previous study conducted in 2005.</a:t>
            </a:r>
          </a:p>
          <a:p>
            <a:endParaRPr lang="en-US" dirty="0"/>
          </a:p>
          <a:p>
            <a:r>
              <a:rPr lang="en-US" dirty="0"/>
              <a:t>- Over two-thirds reported awareness of their employers’ antidiscrimination policy regarding sexual orientation—an increase of 22.6 percentage points over the rate reported in 2005.</a:t>
            </a:r>
          </a:p>
          <a:p>
            <a:endParaRPr lang="en-US" dirty="0"/>
          </a:p>
          <a:p>
            <a:r>
              <a:rPr lang="en-US" dirty="0"/>
              <a:t>- Nearly half reported awareness of their employers’ antidiscrimination policy regarding gender identity—an increase of 23.1 percentage points over the rate reported in 2005.</a:t>
            </a:r>
          </a:p>
          <a:p>
            <a:endParaRPr lang="en-US" dirty="0"/>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50</a:t>
            </a:fld>
            <a:endParaRPr lang="en-US"/>
          </a:p>
        </p:txBody>
      </p:sp>
    </p:spTree>
    <p:extLst>
      <p:ext uri="{BB962C8B-B14F-4D97-AF65-F5344CB8AC3E}">
        <p14:creationId xmlns:p14="http://schemas.microsoft.com/office/powerpoint/2010/main" val="1656134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Despite gains over the past 15 years, a high percentage of participants reported that their employers do not have, or that they are unaware of, antidiscrimination policies regarding sexual orientation, gender identity, or gender expression</a:t>
            </a:r>
          </a:p>
          <a:p>
            <a:pPr marL="171450" indent="-171450">
              <a:buFontTx/>
              <a:buChar char="-"/>
            </a:pPr>
            <a:endParaRPr lang="en-US" dirty="0"/>
          </a:p>
          <a:p>
            <a:pPr marL="628650" lvl="1" indent="-171450">
              <a:buFontTx/>
              <a:buChar char="-"/>
            </a:pPr>
            <a:r>
              <a:rPr lang="en-US" dirty="0"/>
              <a:t>indicating that there is room for improvement among employers to adopt such policies and ensure that employees are aware of them.</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51</a:t>
            </a:fld>
            <a:endParaRPr lang="en-US"/>
          </a:p>
        </p:txBody>
      </p:sp>
    </p:spTree>
    <p:extLst>
      <p:ext uri="{BB962C8B-B14F-4D97-AF65-F5344CB8AC3E}">
        <p14:creationId xmlns:p14="http://schemas.microsoft.com/office/powerpoint/2010/main" val="1926864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High rates of SGM employees have taken actions in the past three years to avoid discrimination in the workplace. </a:t>
            </a:r>
          </a:p>
          <a:p>
            <a:pPr marL="171450" indent="-171450">
              <a:buFontTx/>
              <a:buChar char="-"/>
            </a:pPr>
            <a:endParaRPr lang="en-US" dirty="0"/>
          </a:p>
          <a:p>
            <a:r>
              <a:rPr lang="en-US" dirty="0"/>
              <a:t>	- 13.7% quit their job and</a:t>
            </a:r>
          </a:p>
          <a:p>
            <a:endParaRPr lang="en-US" dirty="0"/>
          </a:p>
          <a:p>
            <a:r>
              <a:rPr lang="en-US" dirty="0"/>
              <a:t>	- 42.6% had to stay in the closet. </a:t>
            </a:r>
          </a:p>
          <a:p>
            <a:endParaRPr lang="en-US" dirty="0"/>
          </a:p>
          <a:p>
            <a:r>
              <a:rPr lang="en-US" dirty="0"/>
              <a:t>-These rates are higher among those who did not report that their workplaces had all three antidiscrimination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52</a:t>
            </a:fld>
            <a:endParaRPr lang="en-US"/>
          </a:p>
        </p:txBody>
      </p:sp>
    </p:spTree>
    <p:extLst>
      <p:ext uri="{BB962C8B-B14F-4D97-AF65-F5344CB8AC3E}">
        <p14:creationId xmlns:p14="http://schemas.microsoft.com/office/powerpoint/2010/main" val="3356540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 participants who said their employers had antidiscrimination policies in place regarding sexual orientation, gender identity, and gender expression, a lower rate reported that they have taken actions to avoid discrimination—such as </a:t>
            </a:r>
          </a:p>
          <a:p>
            <a:pPr marL="171450" indent="-171450">
              <a:buFontTx/>
              <a:buChar char="-"/>
            </a:pPr>
            <a:endParaRPr lang="en-US" dirty="0"/>
          </a:p>
          <a:p>
            <a:r>
              <a:rPr lang="en-US" dirty="0"/>
              <a:t>	- feeling as though they had to quit their job (6.3% vs. 12.0% among those who did not say their workplaces had all three policies) and </a:t>
            </a:r>
          </a:p>
          <a:p>
            <a:endParaRPr lang="en-US" dirty="0"/>
          </a:p>
          <a:p>
            <a:r>
              <a:rPr lang="en-US" dirty="0"/>
              <a:t>	- feeling as though they had to stay in the closet (26.1% vs. 44.7% among those who did not say their workplaces had all three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53</a:t>
            </a:fld>
            <a:endParaRPr lang="en-US"/>
          </a:p>
        </p:txBody>
      </p:sp>
    </p:spTree>
    <p:extLst>
      <p:ext uri="{BB962C8B-B14F-4D97-AF65-F5344CB8AC3E}">
        <p14:creationId xmlns:p14="http://schemas.microsoft.com/office/powerpoint/2010/main" val="2166040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55</a:t>
            </a:fld>
            <a:endParaRPr lang="en-US"/>
          </a:p>
        </p:txBody>
      </p:sp>
    </p:spTree>
    <p:extLst>
      <p:ext uri="{BB962C8B-B14F-4D97-AF65-F5344CB8AC3E}">
        <p14:creationId xmlns:p14="http://schemas.microsoft.com/office/powerpoint/2010/main" val="3140509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 participants who said their employers had antidiscrimination policies in place regarding sexual orientation, gender identity, and gender expression, a lower rate reported that they have taken actions to avoid discrimination—such as </a:t>
            </a:r>
          </a:p>
          <a:p>
            <a:pPr marL="171450" indent="-171450">
              <a:buFontTx/>
              <a:buChar char="-"/>
            </a:pPr>
            <a:endParaRPr lang="en-US" dirty="0"/>
          </a:p>
          <a:p>
            <a:r>
              <a:rPr lang="en-US" dirty="0"/>
              <a:t>	- feeling as though they had to quit their job (6.3% vs. 12.0% among those who did not say their workplaces had all three policies) and </a:t>
            </a:r>
          </a:p>
          <a:p>
            <a:endParaRPr lang="en-US" dirty="0"/>
          </a:p>
          <a:p>
            <a:r>
              <a:rPr lang="en-US" dirty="0"/>
              <a:t>	- feeling as though they had to stay in the closet (26.1% vs. 44.7% among those who did not say their workplaces had all three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56</a:t>
            </a:fld>
            <a:endParaRPr lang="en-US"/>
          </a:p>
        </p:txBody>
      </p:sp>
    </p:spTree>
    <p:extLst>
      <p:ext uri="{BB962C8B-B14F-4D97-AF65-F5344CB8AC3E}">
        <p14:creationId xmlns:p14="http://schemas.microsoft.com/office/powerpoint/2010/main" val="3076848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 participants who said their employers had antidiscrimination policies in place regarding sexual orientation, gender identity, and gender expression, a lower rate reported that they have taken actions to avoid discrimination—such as </a:t>
            </a:r>
          </a:p>
          <a:p>
            <a:pPr marL="171450" indent="-171450">
              <a:buFontTx/>
              <a:buChar char="-"/>
            </a:pPr>
            <a:endParaRPr lang="en-US" dirty="0"/>
          </a:p>
          <a:p>
            <a:r>
              <a:rPr lang="en-US" dirty="0"/>
              <a:t>	- feeling as though they had to quit their job (6.3% vs. 12.0% among those who did not say their workplaces had all three policies) and </a:t>
            </a:r>
          </a:p>
          <a:p>
            <a:endParaRPr lang="en-US" dirty="0"/>
          </a:p>
          <a:p>
            <a:r>
              <a:rPr lang="en-US" dirty="0"/>
              <a:t>	- feeling as though they had to stay in the closet (26.1% vs. 44.7% among those who did not say their workplaces had all three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57</a:t>
            </a:fld>
            <a:endParaRPr lang="en-US"/>
          </a:p>
        </p:txBody>
      </p:sp>
    </p:spTree>
    <p:extLst>
      <p:ext uri="{BB962C8B-B14F-4D97-AF65-F5344CB8AC3E}">
        <p14:creationId xmlns:p14="http://schemas.microsoft.com/office/powerpoint/2010/main" val="3424595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 participants who said their employers had antidiscrimination policies in place regarding sexual orientation, gender identity, and gender expression, a lower rate reported that they have taken actions to avoid discrimination—such as </a:t>
            </a:r>
          </a:p>
          <a:p>
            <a:pPr marL="171450" indent="-171450">
              <a:buFontTx/>
              <a:buChar char="-"/>
            </a:pPr>
            <a:endParaRPr lang="en-US" dirty="0"/>
          </a:p>
          <a:p>
            <a:r>
              <a:rPr lang="en-US" dirty="0"/>
              <a:t>	- feeling as though they had to quit their job (6.3% vs. 12.0% among those who did not say their workplaces had all three policies) and </a:t>
            </a:r>
          </a:p>
          <a:p>
            <a:endParaRPr lang="en-US" dirty="0"/>
          </a:p>
          <a:p>
            <a:r>
              <a:rPr lang="en-US" dirty="0"/>
              <a:t>	- feeling as though they had to stay in the closet (26.1% vs. 44.7% among those who did not say their workplaces had all three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58</a:t>
            </a:fld>
            <a:endParaRPr lang="en-US"/>
          </a:p>
        </p:txBody>
      </p:sp>
    </p:spTree>
    <p:extLst>
      <p:ext uri="{BB962C8B-B14F-4D97-AF65-F5344CB8AC3E}">
        <p14:creationId xmlns:p14="http://schemas.microsoft.com/office/powerpoint/2010/main" val="25449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Steering Committee Members</a:t>
            </a:r>
          </a:p>
        </p:txBody>
      </p:sp>
      <p:sp>
        <p:nvSpPr>
          <p:cNvPr id="4" name="Slide Number Placeholder 3"/>
          <p:cNvSpPr>
            <a:spLocks noGrp="1"/>
          </p:cNvSpPr>
          <p:nvPr>
            <p:ph type="sldNum" sz="quarter" idx="5"/>
          </p:nvPr>
        </p:nvSpPr>
        <p:spPr/>
        <p:txBody>
          <a:bodyPr/>
          <a:lstStyle/>
          <a:p>
            <a:fld id="{7BAF0720-0D1B-46C0-8FAC-DA225FFCACAF}" type="slidenum">
              <a:rPr lang="en-US" smtClean="0"/>
              <a:t>8</a:t>
            </a:fld>
            <a:endParaRPr lang="en-US"/>
          </a:p>
        </p:txBody>
      </p:sp>
    </p:spTree>
    <p:extLst>
      <p:ext uri="{BB962C8B-B14F-4D97-AF65-F5344CB8AC3E}">
        <p14:creationId xmlns:p14="http://schemas.microsoft.com/office/powerpoint/2010/main" val="4074641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 participants who said their employers had antidiscrimination policies in place regarding sexual orientation, gender identity, and gender expression, a lower rate reported that they have taken actions to avoid discrimination—such as </a:t>
            </a:r>
          </a:p>
          <a:p>
            <a:pPr marL="171450" indent="-171450">
              <a:buFontTx/>
              <a:buChar char="-"/>
            </a:pPr>
            <a:endParaRPr lang="en-US" dirty="0"/>
          </a:p>
          <a:p>
            <a:r>
              <a:rPr lang="en-US" dirty="0"/>
              <a:t>	- feeling as though they had to quit their job (6.3% vs. 12.0% among those who did not say their workplaces had all three policies) and </a:t>
            </a:r>
          </a:p>
          <a:p>
            <a:endParaRPr lang="en-US" dirty="0"/>
          </a:p>
          <a:p>
            <a:r>
              <a:rPr lang="en-US" dirty="0"/>
              <a:t>	- feeling as though they had to stay in the closet (26.1% vs. 44.7% among those who did not say their workplaces had all three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59</a:t>
            </a:fld>
            <a:endParaRPr lang="en-US"/>
          </a:p>
        </p:txBody>
      </p:sp>
    </p:spTree>
    <p:extLst>
      <p:ext uri="{BB962C8B-B14F-4D97-AF65-F5344CB8AC3E}">
        <p14:creationId xmlns:p14="http://schemas.microsoft.com/office/powerpoint/2010/main" val="462659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 participants who said their employers had antidiscrimination policies in place regarding sexual orientation, gender identity, and gender expression, a lower rate reported that they have taken actions to avoid discrimination—such as </a:t>
            </a:r>
          </a:p>
          <a:p>
            <a:pPr marL="171450" indent="-171450">
              <a:buFontTx/>
              <a:buChar char="-"/>
            </a:pPr>
            <a:endParaRPr lang="en-US" dirty="0"/>
          </a:p>
          <a:p>
            <a:r>
              <a:rPr lang="en-US" dirty="0"/>
              <a:t>	- feeling as though they had to quit their job (6.3% vs. 12.0% among those who did not say their workplaces had all three policies) and </a:t>
            </a:r>
          </a:p>
          <a:p>
            <a:endParaRPr lang="en-US" dirty="0"/>
          </a:p>
          <a:p>
            <a:r>
              <a:rPr lang="en-US" dirty="0"/>
              <a:t>	- feeling as though they had to stay in the closet (26.1% vs. 44.7% among those who did not say their workplaces had all three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60</a:t>
            </a:fld>
            <a:endParaRPr lang="en-US"/>
          </a:p>
        </p:txBody>
      </p:sp>
    </p:spTree>
    <p:extLst>
      <p:ext uri="{BB962C8B-B14F-4D97-AF65-F5344CB8AC3E}">
        <p14:creationId xmlns:p14="http://schemas.microsoft.com/office/powerpoint/2010/main" val="3718396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 participants who said their employers had antidiscrimination policies in place regarding sexual orientation, gender identity, and gender expression, a lower rate reported that they have taken actions to avoid discrimination—such as </a:t>
            </a:r>
          </a:p>
          <a:p>
            <a:pPr marL="171450" indent="-171450">
              <a:buFontTx/>
              <a:buChar char="-"/>
            </a:pPr>
            <a:endParaRPr lang="en-US" dirty="0"/>
          </a:p>
          <a:p>
            <a:r>
              <a:rPr lang="en-US" dirty="0"/>
              <a:t>	- feeling as though they had to quit their job (6.3% vs. 12.0% among those who did not say their workplaces had all three policies) and </a:t>
            </a:r>
          </a:p>
          <a:p>
            <a:endParaRPr lang="en-US" dirty="0"/>
          </a:p>
          <a:p>
            <a:r>
              <a:rPr lang="en-US" dirty="0"/>
              <a:t>	- feeling as though they had to stay in the closet (26.1% vs. 44.7% among those who did not say their workplaces had all three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61</a:t>
            </a:fld>
            <a:endParaRPr lang="en-US"/>
          </a:p>
        </p:txBody>
      </p:sp>
    </p:spTree>
    <p:extLst>
      <p:ext uri="{BB962C8B-B14F-4D97-AF65-F5344CB8AC3E}">
        <p14:creationId xmlns:p14="http://schemas.microsoft.com/office/powerpoint/2010/main" val="1971640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 participants who said their employers had antidiscrimination policies in place regarding sexual orientation, gender identity, and gender expression, a lower rate reported that they have taken actions to avoid discrimination—such as </a:t>
            </a:r>
          </a:p>
          <a:p>
            <a:pPr marL="171450" indent="-171450">
              <a:buFontTx/>
              <a:buChar char="-"/>
            </a:pPr>
            <a:endParaRPr lang="en-US" dirty="0"/>
          </a:p>
          <a:p>
            <a:r>
              <a:rPr lang="en-US" dirty="0"/>
              <a:t>	- feeling as though they had to quit their job (6.3% vs. 12.0% among those who did not say their workplaces had all three policies) and </a:t>
            </a:r>
          </a:p>
          <a:p>
            <a:endParaRPr lang="en-US" dirty="0"/>
          </a:p>
          <a:p>
            <a:r>
              <a:rPr lang="en-US" dirty="0"/>
              <a:t>	- feeling as though they had to stay in the closet (26.1% vs. 44.7% among those who did not say their workplaces had all three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62</a:t>
            </a:fld>
            <a:endParaRPr lang="en-US"/>
          </a:p>
        </p:txBody>
      </p:sp>
    </p:spTree>
    <p:extLst>
      <p:ext uri="{BB962C8B-B14F-4D97-AF65-F5344CB8AC3E}">
        <p14:creationId xmlns:p14="http://schemas.microsoft.com/office/powerpoint/2010/main" val="1583499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 participants who said their employers had antidiscrimination policies in place regarding sexual orientation, gender identity, and gender expression, a lower rate reported that they have taken actions to avoid discrimination—such as </a:t>
            </a:r>
          </a:p>
          <a:p>
            <a:pPr marL="171450" indent="-171450">
              <a:buFontTx/>
              <a:buChar char="-"/>
            </a:pPr>
            <a:endParaRPr lang="en-US" dirty="0"/>
          </a:p>
          <a:p>
            <a:r>
              <a:rPr lang="en-US" dirty="0"/>
              <a:t>	- feeling as though they had to quit their job (6.3% vs. 12.0% among those who did not say their workplaces had all three policies) and </a:t>
            </a:r>
          </a:p>
          <a:p>
            <a:endParaRPr lang="en-US" dirty="0"/>
          </a:p>
          <a:p>
            <a:r>
              <a:rPr lang="en-US" dirty="0"/>
              <a:t>	- feeling as though they had to stay in the closet (26.1% vs. 44.7% among those who did not say their workplaces had all three policies).</a:t>
            </a:r>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63</a:t>
            </a:fld>
            <a:endParaRPr lang="en-US"/>
          </a:p>
        </p:txBody>
      </p:sp>
    </p:spTree>
    <p:extLst>
      <p:ext uri="{BB962C8B-B14F-4D97-AF65-F5344CB8AC3E}">
        <p14:creationId xmlns:p14="http://schemas.microsoft.com/office/powerpoint/2010/main" val="143295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final sample consisted of 818 participants</a:t>
            </a:r>
          </a:p>
          <a:p>
            <a:endParaRPr lang="en-US" dirty="0"/>
          </a:p>
          <a:p>
            <a:r>
              <a:rPr lang="en-US" dirty="0"/>
              <a:t>- The mean age was 38.2 years old</a:t>
            </a:r>
          </a:p>
          <a:p>
            <a:endParaRPr lang="en-US" dirty="0"/>
          </a:p>
          <a:p>
            <a:r>
              <a:rPr lang="en-US" dirty="0"/>
              <a:t>- The majority (88.3%) selected either white-only or white in addition to another selection as part of their race or ethnicity.</a:t>
            </a:r>
          </a:p>
          <a:p>
            <a:endParaRPr lang="en-US" dirty="0"/>
          </a:p>
          <a:p>
            <a:r>
              <a:rPr lang="en-US" dirty="0"/>
              <a:t>- Table 1 shows the full results.</a:t>
            </a:r>
          </a:p>
        </p:txBody>
      </p:sp>
      <p:sp>
        <p:nvSpPr>
          <p:cNvPr id="4" name="Slide Number Placeholder 3"/>
          <p:cNvSpPr>
            <a:spLocks noGrp="1"/>
          </p:cNvSpPr>
          <p:nvPr>
            <p:ph type="sldNum" sz="quarter" idx="5"/>
          </p:nvPr>
        </p:nvSpPr>
        <p:spPr/>
        <p:txBody>
          <a:bodyPr/>
          <a:lstStyle/>
          <a:p>
            <a:fld id="{7BAF0720-0D1B-46C0-8FAC-DA225FFCACAF}" type="slidenum">
              <a:rPr lang="en-US" smtClean="0"/>
              <a:t>10</a:t>
            </a:fld>
            <a:endParaRPr lang="en-US"/>
          </a:p>
        </p:txBody>
      </p:sp>
    </p:spTree>
    <p:extLst>
      <p:ext uri="{BB962C8B-B14F-4D97-AF65-F5344CB8AC3E}">
        <p14:creationId xmlns:p14="http://schemas.microsoft.com/office/powerpoint/2010/main" val="65913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- 82.1% of respondents report living within the Tulsa Metropolitan Statistical Area (TMSA)</a:t>
            </a:r>
          </a:p>
          <a:p>
            <a:endParaRPr lang="en-US" dirty="0"/>
          </a:p>
          <a:p>
            <a:r>
              <a:rPr lang="en-US" dirty="0"/>
              <a:t>- The mean number of others living in the household was 1.7</a:t>
            </a:r>
          </a:p>
          <a:p>
            <a:endParaRPr lang="en-US" dirty="0"/>
          </a:p>
          <a:p>
            <a:r>
              <a:rPr lang="en-US" dirty="0"/>
              <a:t>- Nearly all (97.9%) respondents reported English being spoken in the home, whether English alone or in addition to another language.</a:t>
            </a:r>
          </a:p>
          <a:p>
            <a:endParaRPr lang="en-US" dirty="0"/>
          </a:p>
          <a:p>
            <a:r>
              <a:rPr lang="en-US" dirty="0"/>
              <a:t>- Table 2 shows the full results.</a:t>
            </a:r>
          </a:p>
        </p:txBody>
      </p:sp>
      <p:sp>
        <p:nvSpPr>
          <p:cNvPr id="4" name="Slide Number Placeholder 3"/>
          <p:cNvSpPr>
            <a:spLocks noGrp="1"/>
          </p:cNvSpPr>
          <p:nvPr>
            <p:ph type="sldNum" sz="quarter" idx="5"/>
          </p:nvPr>
        </p:nvSpPr>
        <p:spPr/>
        <p:txBody>
          <a:bodyPr/>
          <a:lstStyle/>
          <a:p>
            <a:fld id="{7BAF0720-0D1B-46C0-8FAC-DA225FFCACAF}" type="slidenum">
              <a:rPr lang="en-US" smtClean="0"/>
              <a:t>11</a:t>
            </a:fld>
            <a:endParaRPr lang="en-US"/>
          </a:p>
        </p:txBody>
      </p:sp>
    </p:spTree>
    <p:extLst>
      <p:ext uri="{BB962C8B-B14F-4D97-AF65-F5344CB8AC3E}">
        <p14:creationId xmlns:p14="http://schemas.microsoft.com/office/powerpoint/2010/main" val="155734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3 shows the comparisons for annual household income between study participants and the overall TMSA. Groups appear proportionately similar with only minor differences between groups.</a:t>
            </a:r>
          </a:p>
        </p:txBody>
      </p:sp>
      <p:sp>
        <p:nvSpPr>
          <p:cNvPr id="4" name="Slide Number Placeholder 3"/>
          <p:cNvSpPr>
            <a:spLocks noGrp="1"/>
          </p:cNvSpPr>
          <p:nvPr>
            <p:ph type="sldNum" sz="quarter" idx="5"/>
          </p:nvPr>
        </p:nvSpPr>
        <p:spPr/>
        <p:txBody>
          <a:bodyPr/>
          <a:lstStyle/>
          <a:p>
            <a:fld id="{7BAF0720-0D1B-46C0-8FAC-DA225FFCACAF}" type="slidenum">
              <a:rPr lang="en-US" smtClean="0"/>
              <a:t>13</a:t>
            </a:fld>
            <a:endParaRPr lang="en-US"/>
          </a:p>
        </p:txBody>
      </p:sp>
    </p:spTree>
    <p:extLst>
      <p:ext uri="{BB962C8B-B14F-4D97-AF65-F5344CB8AC3E}">
        <p14:creationId xmlns:p14="http://schemas.microsoft.com/office/powerpoint/2010/main" val="268365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S</a:t>
            </a:r>
            <a:r>
              <a:rPr lang="en-US" sz="1200" b="1" dirty="0"/>
              <a:t>exual minorities: </a:t>
            </a:r>
            <a:r>
              <a:rPr lang="en-US" sz="1200" dirty="0"/>
              <a:t>A broad category including all persons who are not straight or heterosexual.</a:t>
            </a:r>
          </a:p>
          <a:p>
            <a:pPr marL="171450" indent="-171450">
              <a:buFontTx/>
              <a:buChar char="-"/>
            </a:pPr>
            <a:endParaRPr lang="en-US" sz="1200" dirty="0"/>
          </a:p>
          <a:p>
            <a:pPr marL="171450" indent="-171450">
              <a:buFontTx/>
              <a:buChar char="-"/>
            </a:pPr>
            <a:r>
              <a:rPr lang="en-US" sz="1200" b="1" dirty="0"/>
              <a:t>Gender minorities</a:t>
            </a:r>
            <a:r>
              <a:rPr lang="en-US" sz="1200" dirty="0"/>
              <a:t>: A broad category including all persons who are not cisgender.</a:t>
            </a:r>
          </a:p>
          <a:p>
            <a:pPr marL="171450" indent="-171450">
              <a:buFontTx/>
              <a:buChar char="-"/>
            </a:pPr>
            <a:endParaRPr lang="en-US" sz="1200" dirty="0"/>
          </a:p>
          <a:p>
            <a:pPr marL="171450" indent="-171450">
              <a:buFontTx/>
              <a:buChar char="-"/>
            </a:pPr>
            <a:r>
              <a:rPr lang="en-US" sz="1200" b="1" dirty="0"/>
              <a:t>Cisgender: </a:t>
            </a:r>
            <a:r>
              <a:rPr lang="en-US" sz="1200" dirty="0"/>
              <a:t>A person whose gender identity corresponds with their sex assigned at birth. For example, a cisgender man is someone who was both assigned male at birth and currently identifies as a man.</a:t>
            </a:r>
          </a:p>
          <a:p>
            <a:pPr marL="171450" indent="-171450">
              <a:buFontTx/>
              <a:buChar char="-"/>
            </a:pPr>
            <a:endParaRPr lang="en-US" sz="1200" dirty="0"/>
          </a:p>
          <a:p>
            <a:pPr marL="171450" indent="-171450">
              <a:buFontTx/>
              <a:buChar char="-"/>
            </a:pPr>
            <a:r>
              <a:rPr lang="en-US" sz="1200" b="1" dirty="0"/>
              <a:t>Transgender: </a:t>
            </a:r>
            <a:r>
              <a:rPr lang="en-US" sz="1200" dirty="0"/>
              <a:t>An umbrella term used to describe a person whose gender identity does not correspond with their sex assigned at birth.</a:t>
            </a:r>
          </a:p>
          <a:p>
            <a:pPr marL="171450" indent="-171450">
              <a:buFontTx/>
              <a:buChar char="-"/>
            </a:pPr>
            <a:endParaRPr lang="en-US" sz="1200" dirty="0"/>
          </a:p>
          <a:p>
            <a:pPr marL="171450" indent="-171450">
              <a:buFontTx/>
              <a:buChar char="-"/>
            </a:pPr>
            <a:r>
              <a:rPr lang="en-US" sz="1200" b="1" dirty="0"/>
              <a:t>Nonbinary: </a:t>
            </a:r>
            <a:r>
              <a:rPr lang="en-US" sz="1200" dirty="0"/>
              <a:t>An umbrella term used to describe any person who does not identify within the binary of “man” or “woman,” including gender identities such as gender nonbinary, genderqueer, genderfluid, and others.</a:t>
            </a:r>
          </a:p>
          <a:p>
            <a:pPr marL="171450" indent="-171450">
              <a:buFontTx/>
              <a:buChar char="-"/>
            </a:pPr>
            <a:endParaRPr lang="en-US" sz="1200" dirty="0"/>
          </a:p>
          <a:p>
            <a:pPr marL="171450" indent="-171450">
              <a:buFontTx/>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15</a:t>
            </a:fld>
            <a:endParaRPr lang="en-US"/>
          </a:p>
        </p:txBody>
      </p:sp>
    </p:spTree>
    <p:extLst>
      <p:ext uri="{BB962C8B-B14F-4D97-AF65-F5344CB8AC3E}">
        <p14:creationId xmlns:p14="http://schemas.microsoft.com/office/powerpoint/2010/main" val="297698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Many are reporting generally positive experiences with family.</a:t>
            </a:r>
          </a:p>
          <a:p>
            <a:endParaRPr lang="en-US" dirty="0"/>
          </a:p>
          <a:p>
            <a:pPr marL="171450" indent="-171450">
              <a:buFontTx/>
              <a:buChar char="-"/>
            </a:pPr>
            <a:r>
              <a:rPr lang="en-US" dirty="0"/>
              <a:t>Over half of respondents reported none of the listed negative experiences with family.</a:t>
            </a:r>
          </a:p>
          <a:p>
            <a:pPr marL="171450" indent="-171450">
              <a:buFontTx/>
              <a:buChar char="-"/>
            </a:pPr>
            <a:endParaRPr lang="en-US" dirty="0"/>
          </a:p>
          <a:p>
            <a:pPr marL="628650" lvl="1" indent="-171450">
              <a:buFontTx/>
              <a:buChar char="-"/>
            </a:pPr>
            <a:r>
              <a:rPr lang="en-US" dirty="0"/>
              <a:t>For participants under 20, 61.2% reported none of the listed negative experiences with family.</a:t>
            </a:r>
          </a:p>
          <a:p>
            <a:endParaRPr lang="en-US" dirty="0"/>
          </a:p>
          <a:p>
            <a:pPr marL="171450" indent="-171450">
              <a:buFontTx/>
              <a:buChar char="-"/>
            </a:pPr>
            <a:r>
              <a:rPr lang="en-US" dirty="0"/>
              <a:t>Two-thirds of respondents reported at least one of the listed positive experiences with family.</a:t>
            </a:r>
          </a:p>
          <a:p>
            <a:pPr marL="171450" indent="-171450">
              <a:buFontTx/>
              <a:buChar char="-"/>
            </a:pPr>
            <a:endParaRPr lang="en-US" dirty="0"/>
          </a:p>
          <a:p>
            <a:pPr marL="628650" lvl="1" indent="-171450">
              <a:buFontTx/>
              <a:buChar char="-"/>
            </a:pPr>
            <a:r>
              <a:rPr lang="en-US" dirty="0"/>
              <a:t>For participants 19 and younger, three out of four reported at least one such positive experience.</a:t>
            </a:r>
          </a:p>
          <a:p>
            <a:endParaRPr lang="en-US" dirty="0"/>
          </a:p>
          <a:p>
            <a:r>
              <a:rPr lang="en-US" dirty="0"/>
              <a:t>- 86.6% reported being open with at least some family members, and about one in eight reported that immediate family members were unsupportive.</a:t>
            </a:r>
          </a:p>
          <a:p>
            <a:endParaRPr lang="en-US" dirty="0"/>
          </a:p>
          <a:p>
            <a:endParaRPr lang="en-US" dirty="0"/>
          </a:p>
        </p:txBody>
      </p:sp>
      <p:sp>
        <p:nvSpPr>
          <p:cNvPr id="4" name="Slide Number Placeholder 3"/>
          <p:cNvSpPr>
            <a:spLocks noGrp="1"/>
          </p:cNvSpPr>
          <p:nvPr>
            <p:ph type="sldNum" sz="quarter" idx="5"/>
          </p:nvPr>
        </p:nvSpPr>
        <p:spPr/>
        <p:txBody>
          <a:bodyPr/>
          <a:lstStyle/>
          <a:p>
            <a:fld id="{7BAF0720-0D1B-46C0-8FAC-DA225FFCACAF}" type="slidenum">
              <a:rPr lang="en-US" smtClean="0"/>
              <a:t>20</a:t>
            </a:fld>
            <a:endParaRPr lang="en-US"/>
          </a:p>
        </p:txBody>
      </p:sp>
    </p:spTree>
    <p:extLst>
      <p:ext uri="{BB962C8B-B14F-4D97-AF65-F5344CB8AC3E}">
        <p14:creationId xmlns:p14="http://schemas.microsoft.com/office/powerpoint/2010/main" val="100631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3CE7-13C4-44EF-A454-9DFEA97FF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C049A3-3967-4852-8A9D-F998C3E2D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5A63DE-6077-4323-A0E8-3D5717C5453E}"/>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5" name="Footer Placeholder 4">
            <a:extLst>
              <a:ext uri="{FF2B5EF4-FFF2-40B4-BE49-F238E27FC236}">
                <a16:creationId xmlns:a16="http://schemas.microsoft.com/office/drawing/2014/main" id="{51D61CDB-F57E-46BA-81BF-70414202D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AAE1D-964E-477E-AFF3-E22DA6BF6DE9}"/>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48317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281A-F9E1-43BC-9BB0-48FE79009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3CD03-CCA9-4206-9487-3CF37DB641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7BB06-514D-42C6-89F5-EE3E62E894B1}"/>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5" name="Footer Placeholder 4">
            <a:extLst>
              <a:ext uri="{FF2B5EF4-FFF2-40B4-BE49-F238E27FC236}">
                <a16:creationId xmlns:a16="http://schemas.microsoft.com/office/drawing/2014/main" id="{5FF1E59B-A7EC-4345-A7FD-3C576DC81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A3AD6-7FFD-4765-A467-8CD87F1B61B8}"/>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289077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0E264F-9BF8-4229-AE80-4FBE2E8DB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557E46-C2AA-4411-92C2-41D536CF1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D30D6-745E-408B-B928-826BA9DB80DD}"/>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5" name="Footer Placeholder 4">
            <a:extLst>
              <a:ext uri="{FF2B5EF4-FFF2-40B4-BE49-F238E27FC236}">
                <a16:creationId xmlns:a16="http://schemas.microsoft.com/office/drawing/2014/main" id="{3BCC8608-9A15-4678-9E57-826553061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39F0F-0EDF-4728-9DFF-E9988AB6E7F3}"/>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272826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BA79-2ACD-4BCD-B11B-8CD0973FA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32634-1AAD-49BE-BD9F-787565C0D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2C2D9-5608-49AA-ABF7-568A6B1E58A9}"/>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5" name="Footer Placeholder 4">
            <a:extLst>
              <a:ext uri="{FF2B5EF4-FFF2-40B4-BE49-F238E27FC236}">
                <a16:creationId xmlns:a16="http://schemas.microsoft.com/office/drawing/2014/main" id="{F9239527-349A-4493-B8A7-AE3275AAF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8B60A-0BFB-4455-90AE-5FEBC3A48FA7}"/>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347248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D9AD-BF2C-477D-BBED-C3C07EEA0E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C08881-5356-458B-92B0-04EAF35F4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A212E-7184-4BFD-BA3A-6FA301F2D18F}"/>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5" name="Footer Placeholder 4">
            <a:extLst>
              <a:ext uri="{FF2B5EF4-FFF2-40B4-BE49-F238E27FC236}">
                <a16:creationId xmlns:a16="http://schemas.microsoft.com/office/drawing/2014/main" id="{8BB44FAF-C8AC-40DE-8A1E-BD4231C69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4D09F-FE0E-455C-BCAD-E1D6DCB1D32A}"/>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371129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DE75-78BA-415F-9BE5-AABCF3CA28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BAD31-AF30-4840-8BE9-6D87883603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D6B1C8-CC7B-4E8A-ABB5-944FB79B20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CD2D4-E77C-4D92-92C0-6EDC4FBDB7A2}"/>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6" name="Footer Placeholder 5">
            <a:extLst>
              <a:ext uri="{FF2B5EF4-FFF2-40B4-BE49-F238E27FC236}">
                <a16:creationId xmlns:a16="http://schemas.microsoft.com/office/drawing/2014/main" id="{B722D3B3-C03A-406F-8666-4F343C710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ECD52-B7C8-4084-8F54-D986155A3D65}"/>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364675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EE15-B77A-49D0-9FA8-6B73A61152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E6BF26-F894-4EEF-98C6-9CAD52BC2C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78CF8-6667-4AB2-932D-A8A7FA374C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81FAF3-ABCF-4C9E-8F88-F04AC4EC1B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3F2265-F3B7-4269-BA84-D0C1B2FFFD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7B1CD-E82D-4EBB-8B19-8B6763413294}"/>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8" name="Footer Placeholder 7">
            <a:extLst>
              <a:ext uri="{FF2B5EF4-FFF2-40B4-BE49-F238E27FC236}">
                <a16:creationId xmlns:a16="http://schemas.microsoft.com/office/drawing/2014/main" id="{B2180C9F-858C-4D53-AB70-F5894EE6C9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B9A6AA-4D85-4AC2-9891-44846A2E97E4}"/>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72804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79F1-5001-4771-88A2-D0505CA4EE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32D74-B8C3-4611-9B8B-AFFBC93082D9}"/>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4" name="Footer Placeholder 3">
            <a:extLst>
              <a:ext uri="{FF2B5EF4-FFF2-40B4-BE49-F238E27FC236}">
                <a16:creationId xmlns:a16="http://schemas.microsoft.com/office/drawing/2014/main" id="{F56D38A7-BF71-4BD9-B827-953B3455F5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EC864F-F955-4F92-8801-A91D0A03C8AD}"/>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17099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2FEAE-60F3-42B4-84C5-7E516C1A4BCB}"/>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3" name="Footer Placeholder 2">
            <a:extLst>
              <a:ext uri="{FF2B5EF4-FFF2-40B4-BE49-F238E27FC236}">
                <a16:creationId xmlns:a16="http://schemas.microsoft.com/office/drawing/2014/main" id="{B47CE112-EF70-4F58-9293-6EBF075690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7A537-F7B5-48D2-991C-DF9EB06978D1}"/>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14440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E9D9-4D69-4C53-B2EE-132F90188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280CA0-9B47-4015-8FCB-B66C1BBB1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F01462-DDB5-4D45-9BC7-636E16906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54C21-B93D-4663-B888-97B01502FA07}"/>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6" name="Footer Placeholder 5">
            <a:extLst>
              <a:ext uri="{FF2B5EF4-FFF2-40B4-BE49-F238E27FC236}">
                <a16:creationId xmlns:a16="http://schemas.microsoft.com/office/drawing/2014/main" id="{8ED0D6E4-FF2B-457E-812F-8C16C918C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E38AC-A4B2-44EE-9BC5-9A6B32700F97}"/>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368570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C268-C79D-4575-8EB3-07F3C77B7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48C7BB-41E9-423E-90C9-AE6DECA21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23642F-4C95-4B2F-88BB-067ABEA0F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981A6-B7A0-4DAE-8852-F95D3E9B9F5C}"/>
              </a:ext>
            </a:extLst>
          </p:cNvPr>
          <p:cNvSpPr>
            <a:spLocks noGrp="1"/>
          </p:cNvSpPr>
          <p:nvPr>
            <p:ph type="dt" sz="half" idx="10"/>
          </p:nvPr>
        </p:nvSpPr>
        <p:spPr/>
        <p:txBody>
          <a:bodyPr/>
          <a:lstStyle/>
          <a:p>
            <a:fld id="{E56E87C5-DB08-4789-A963-1339BCCAE032}" type="datetimeFigureOut">
              <a:rPr lang="en-US" smtClean="0"/>
              <a:t>3/15/2020</a:t>
            </a:fld>
            <a:endParaRPr lang="en-US"/>
          </a:p>
        </p:txBody>
      </p:sp>
      <p:sp>
        <p:nvSpPr>
          <p:cNvPr id="6" name="Footer Placeholder 5">
            <a:extLst>
              <a:ext uri="{FF2B5EF4-FFF2-40B4-BE49-F238E27FC236}">
                <a16:creationId xmlns:a16="http://schemas.microsoft.com/office/drawing/2014/main" id="{C5BBFC17-9626-4D86-B78A-7FEDE900C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B5C72-A1C4-4B56-AEF7-44E980A8D89E}"/>
              </a:ext>
            </a:extLst>
          </p:cNvPr>
          <p:cNvSpPr>
            <a:spLocks noGrp="1"/>
          </p:cNvSpPr>
          <p:nvPr>
            <p:ph type="sldNum" sz="quarter" idx="12"/>
          </p:nvPr>
        </p:nvSpPr>
        <p:spPr/>
        <p:txBody>
          <a:bodyPr/>
          <a:lstStyle/>
          <a:p>
            <a:fld id="{1AC145DF-6F42-4FB3-8E18-1EF406F94C6D}" type="slidenum">
              <a:rPr lang="en-US" smtClean="0"/>
              <a:t>‹#›</a:t>
            </a:fld>
            <a:endParaRPr lang="en-US"/>
          </a:p>
        </p:txBody>
      </p:sp>
    </p:spTree>
    <p:extLst>
      <p:ext uri="{BB962C8B-B14F-4D97-AF65-F5344CB8AC3E}">
        <p14:creationId xmlns:p14="http://schemas.microsoft.com/office/powerpoint/2010/main" val="304501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C85FC8-7576-4098-B254-1D9D09BA94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6C231A-5078-4064-A7AB-5FD64867E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E8B34-A26C-4924-B370-7B5295667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E87C5-DB08-4789-A963-1339BCCAE032}" type="datetimeFigureOut">
              <a:rPr lang="en-US" smtClean="0"/>
              <a:t>3/15/2020</a:t>
            </a:fld>
            <a:endParaRPr lang="en-US"/>
          </a:p>
        </p:txBody>
      </p:sp>
      <p:sp>
        <p:nvSpPr>
          <p:cNvPr id="5" name="Footer Placeholder 4">
            <a:extLst>
              <a:ext uri="{FF2B5EF4-FFF2-40B4-BE49-F238E27FC236}">
                <a16:creationId xmlns:a16="http://schemas.microsoft.com/office/drawing/2014/main" id="{45DB27AD-F96B-446C-84E7-E26430DC2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35CFCE-A1CE-4CBD-B511-C3B95E35B6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145DF-6F42-4FB3-8E18-1EF406F94C6D}" type="slidenum">
              <a:rPr lang="en-US" smtClean="0"/>
              <a:t>‹#›</a:t>
            </a:fld>
            <a:endParaRPr lang="en-US"/>
          </a:p>
        </p:txBody>
      </p:sp>
    </p:spTree>
    <p:extLst>
      <p:ext uri="{BB962C8B-B14F-4D97-AF65-F5344CB8AC3E}">
        <p14:creationId xmlns:p14="http://schemas.microsoft.com/office/powerpoint/2010/main" val="359318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9.sv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1A2FBE-3620-465C-946E-4E5F68608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306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9987E-D6D2-4579-ACB7-557F90A36CA2}"/>
              </a:ext>
            </a:extLst>
          </p:cNvPr>
          <p:cNvSpPr>
            <a:spLocks noGrp="1"/>
          </p:cNvSpPr>
          <p:nvPr>
            <p:ph idx="1"/>
          </p:nvPr>
        </p:nvSpPr>
        <p:spPr>
          <a:xfrm>
            <a:off x="838200" y="1825625"/>
            <a:ext cx="5257800" cy="4351338"/>
          </a:xfrm>
        </p:spPr>
        <p:txBody>
          <a:bodyPr>
            <a:normAutofit/>
          </a:bodyPr>
          <a:lstStyle/>
          <a:p>
            <a:pPr>
              <a:spcBef>
                <a:spcPts val="3000"/>
              </a:spcBef>
            </a:pPr>
            <a:r>
              <a:rPr lang="en-US" dirty="0"/>
              <a:t>Final sample consisted of</a:t>
            </a:r>
            <a:br>
              <a:rPr lang="en-US" dirty="0"/>
            </a:br>
            <a:r>
              <a:rPr lang="en-US" b="1" dirty="0">
                <a:solidFill>
                  <a:srgbClr val="A34A84"/>
                </a:solidFill>
              </a:rPr>
              <a:t>818 participants</a:t>
            </a:r>
          </a:p>
          <a:p>
            <a:pPr>
              <a:spcBef>
                <a:spcPts val="3000"/>
              </a:spcBef>
            </a:pPr>
            <a:r>
              <a:rPr lang="en-US" dirty="0"/>
              <a:t>Mean age was </a:t>
            </a:r>
            <a:r>
              <a:rPr lang="en-US" b="1" dirty="0">
                <a:solidFill>
                  <a:srgbClr val="A34A84"/>
                </a:solidFill>
              </a:rPr>
              <a:t>38.2 years old</a:t>
            </a:r>
          </a:p>
          <a:p>
            <a:pPr>
              <a:spcBef>
                <a:spcPts val="3000"/>
              </a:spcBef>
            </a:pPr>
            <a:r>
              <a:rPr lang="en-US" dirty="0"/>
              <a:t>Majority (71.9%) identified as white-only as their race or ethnicity</a:t>
            </a:r>
          </a:p>
        </p:txBody>
      </p:sp>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Sample Characteristics</a:t>
            </a:r>
          </a:p>
        </p:txBody>
      </p:sp>
      <p:pic>
        <p:nvPicPr>
          <p:cNvPr id="7" name="Picture 6" descr="A picture containing screenshot&#10;&#10;Description automatically generated">
            <a:extLst>
              <a:ext uri="{FF2B5EF4-FFF2-40B4-BE49-F238E27FC236}">
                <a16:creationId xmlns:a16="http://schemas.microsoft.com/office/drawing/2014/main" id="{804BEC57-8D39-4382-B6E4-B0D38B187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521" y="1616765"/>
            <a:ext cx="5558459" cy="4446767"/>
          </a:xfrm>
          <a:prstGeom prst="rect">
            <a:avLst/>
          </a:prstGeom>
        </p:spPr>
      </p:pic>
    </p:spTree>
    <p:extLst>
      <p:ext uri="{BB962C8B-B14F-4D97-AF65-F5344CB8AC3E}">
        <p14:creationId xmlns:p14="http://schemas.microsoft.com/office/powerpoint/2010/main" val="323665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9987E-D6D2-4579-ACB7-557F90A36CA2}"/>
              </a:ext>
            </a:extLst>
          </p:cNvPr>
          <p:cNvSpPr>
            <a:spLocks noGrp="1"/>
          </p:cNvSpPr>
          <p:nvPr>
            <p:ph idx="1"/>
          </p:nvPr>
        </p:nvSpPr>
        <p:spPr>
          <a:xfrm>
            <a:off x="838199" y="1470991"/>
            <a:ext cx="5827643" cy="4705972"/>
          </a:xfrm>
        </p:spPr>
        <p:txBody>
          <a:bodyPr>
            <a:normAutofit/>
          </a:bodyPr>
          <a:lstStyle/>
          <a:p>
            <a:pPr>
              <a:spcBef>
                <a:spcPts val="3000"/>
              </a:spcBef>
            </a:pPr>
            <a:r>
              <a:rPr lang="en-US" dirty="0"/>
              <a:t>82.1% live within the </a:t>
            </a:r>
            <a:r>
              <a:rPr lang="en-US" b="1" dirty="0">
                <a:solidFill>
                  <a:srgbClr val="A34A84"/>
                </a:solidFill>
              </a:rPr>
              <a:t>Tulsa Metropolitan Statistical Area </a:t>
            </a:r>
            <a:r>
              <a:rPr lang="en-US" dirty="0"/>
              <a:t>(TMSA)</a:t>
            </a:r>
          </a:p>
          <a:p>
            <a:pPr>
              <a:spcBef>
                <a:spcPts val="3000"/>
              </a:spcBef>
            </a:pPr>
            <a:r>
              <a:rPr lang="en-US" dirty="0"/>
              <a:t>Mean number of </a:t>
            </a:r>
            <a:r>
              <a:rPr lang="en-US" b="1" dirty="0">
                <a:solidFill>
                  <a:srgbClr val="A34A84"/>
                </a:solidFill>
              </a:rPr>
              <a:t>others living in the household</a:t>
            </a:r>
            <a:r>
              <a:rPr lang="en-US" dirty="0"/>
              <a:t> was 1.7</a:t>
            </a:r>
          </a:p>
          <a:p>
            <a:pPr>
              <a:spcBef>
                <a:spcPts val="3000"/>
              </a:spcBef>
            </a:pPr>
            <a:r>
              <a:rPr lang="en-US" dirty="0"/>
              <a:t>Nearly all (97.9%) respondents reported </a:t>
            </a:r>
            <a:r>
              <a:rPr lang="en-US" b="1" dirty="0">
                <a:solidFill>
                  <a:srgbClr val="A34A84"/>
                </a:solidFill>
              </a:rPr>
              <a:t>English being spoken </a:t>
            </a:r>
            <a:r>
              <a:rPr lang="en-US" dirty="0"/>
              <a:t>in the home, whether English alone or in addition to another language</a:t>
            </a:r>
          </a:p>
        </p:txBody>
      </p:sp>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Sample Characteristics</a:t>
            </a:r>
          </a:p>
        </p:txBody>
      </p:sp>
      <p:pic>
        <p:nvPicPr>
          <p:cNvPr id="5" name="Picture 4" descr="A close up of text on a white background&#10;&#10;Description automatically generated">
            <a:extLst>
              <a:ext uri="{FF2B5EF4-FFF2-40B4-BE49-F238E27FC236}">
                <a16:creationId xmlns:a16="http://schemas.microsoft.com/office/drawing/2014/main" id="{2398F577-6506-4B45-B4E4-1A48BF692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922" y="1298713"/>
            <a:ext cx="4543073" cy="4705972"/>
          </a:xfrm>
          <a:prstGeom prst="rect">
            <a:avLst/>
          </a:prstGeom>
        </p:spPr>
      </p:pic>
    </p:spTree>
    <p:extLst>
      <p:ext uri="{BB962C8B-B14F-4D97-AF65-F5344CB8AC3E}">
        <p14:creationId xmlns:p14="http://schemas.microsoft.com/office/powerpoint/2010/main" val="275328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Sample Characteristics</a:t>
            </a:r>
          </a:p>
        </p:txBody>
      </p:sp>
      <p:pic>
        <p:nvPicPr>
          <p:cNvPr id="5" name="Graphic 4">
            <a:extLst>
              <a:ext uri="{FF2B5EF4-FFF2-40B4-BE49-F238E27FC236}">
                <a16:creationId xmlns:a16="http://schemas.microsoft.com/office/drawing/2014/main" id="{346FA66E-F129-4191-B137-4555B30DAB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6581" y="1422765"/>
            <a:ext cx="6958838" cy="5189237"/>
          </a:xfrm>
          <a:prstGeom prst="rect">
            <a:avLst/>
          </a:prstGeom>
        </p:spPr>
      </p:pic>
      <p:sp>
        <p:nvSpPr>
          <p:cNvPr id="11" name="TextBox 10">
            <a:extLst>
              <a:ext uri="{FF2B5EF4-FFF2-40B4-BE49-F238E27FC236}">
                <a16:creationId xmlns:a16="http://schemas.microsoft.com/office/drawing/2014/main" id="{1D5B41E6-04A7-4244-BFCC-31A83F603061}"/>
              </a:ext>
            </a:extLst>
          </p:cNvPr>
          <p:cNvSpPr txBox="1"/>
          <p:nvPr/>
        </p:nvSpPr>
        <p:spPr>
          <a:xfrm>
            <a:off x="2730500" y="1215020"/>
            <a:ext cx="6075509" cy="584775"/>
          </a:xfrm>
          <a:prstGeom prst="rect">
            <a:avLst/>
          </a:prstGeom>
          <a:noFill/>
        </p:spPr>
        <p:txBody>
          <a:bodyPr wrap="none" rtlCol="0">
            <a:spAutoFit/>
          </a:bodyPr>
          <a:lstStyle/>
          <a:p>
            <a:r>
              <a:rPr lang="en-US" sz="3200" b="1" dirty="0">
                <a:solidFill>
                  <a:srgbClr val="00AFEF"/>
                </a:solidFill>
              </a:rPr>
              <a:t>Relationship status of respondents</a:t>
            </a:r>
          </a:p>
        </p:txBody>
      </p:sp>
    </p:spTree>
    <p:extLst>
      <p:ext uri="{BB962C8B-B14F-4D97-AF65-F5344CB8AC3E}">
        <p14:creationId xmlns:p14="http://schemas.microsoft.com/office/powerpoint/2010/main" val="368737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Sample Characteristics</a:t>
            </a:r>
          </a:p>
        </p:txBody>
      </p:sp>
      <p:pic>
        <p:nvPicPr>
          <p:cNvPr id="6" name="Content Placeholder 5" descr="A picture containing screenshot, drawing&#10;&#10;Description automatically generated">
            <a:extLst>
              <a:ext uri="{FF2B5EF4-FFF2-40B4-BE49-F238E27FC236}">
                <a16:creationId xmlns:a16="http://schemas.microsoft.com/office/drawing/2014/main" id="{77FD2AC1-F4BF-48CD-9658-A1F3EFD9EFD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1086"/>
          <a:stretch/>
        </p:blipFill>
        <p:spPr>
          <a:xfrm>
            <a:off x="1458442" y="1854379"/>
            <a:ext cx="9275115" cy="5016500"/>
          </a:xfrm>
        </p:spPr>
      </p:pic>
      <p:sp>
        <p:nvSpPr>
          <p:cNvPr id="2" name="TextBox 1">
            <a:extLst>
              <a:ext uri="{FF2B5EF4-FFF2-40B4-BE49-F238E27FC236}">
                <a16:creationId xmlns:a16="http://schemas.microsoft.com/office/drawing/2014/main" id="{DAF700DE-8D97-40FF-99C1-4DA2A4CE3EAA}"/>
              </a:ext>
            </a:extLst>
          </p:cNvPr>
          <p:cNvSpPr txBox="1"/>
          <p:nvPr/>
        </p:nvSpPr>
        <p:spPr>
          <a:xfrm>
            <a:off x="1003300" y="1241335"/>
            <a:ext cx="10350500" cy="1200329"/>
          </a:xfrm>
          <a:prstGeom prst="rect">
            <a:avLst/>
          </a:prstGeom>
          <a:noFill/>
        </p:spPr>
        <p:txBody>
          <a:bodyPr wrap="square" rtlCol="0">
            <a:spAutoFit/>
          </a:bodyPr>
          <a:lstStyle/>
          <a:p>
            <a:r>
              <a:rPr lang="en-US" sz="2400" b="1" dirty="0">
                <a:solidFill>
                  <a:srgbClr val="00AFEF"/>
                </a:solidFill>
              </a:rPr>
              <a:t>Annual household income for participants and TMSA appear</a:t>
            </a:r>
          </a:p>
          <a:p>
            <a:r>
              <a:rPr lang="en-US" sz="2400" b="1" dirty="0">
                <a:solidFill>
                  <a:srgbClr val="00AFEF"/>
                </a:solidFill>
              </a:rPr>
              <a:t>proportionately similar with only minor</a:t>
            </a:r>
          </a:p>
          <a:p>
            <a:r>
              <a:rPr lang="en-US" sz="2400" b="1" dirty="0">
                <a:solidFill>
                  <a:srgbClr val="00AFEF"/>
                </a:solidFill>
              </a:rPr>
              <a:t>differences between groups.</a:t>
            </a:r>
          </a:p>
        </p:txBody>
      </p:sp>
    </p:spTree>
    <p:extLst>
      <p:ext uri="{BB962C8B-B14F-4D97-AF65-F5344CB8AC3E}">
        <p14:creationId xmlns:p14="http://schemas.microsoft.com/office/powerpoint/2010/main" val="56281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9CAA4A-6579-44CD-9682-5F52880B7B2E}"/>
              </a:ext>
            </a:extLst>
          </p:cNvPr>
          <p:cNvSpPr>
            <a:spLocks noGrp="1"/>
          </p:cNvSpPr>
          <p:nvPr>
            <p:ph type="title"/>
          </p:nvPr>
        </p:nvSpPr>
        <p:spPr>
          <a:xfrm>
            <a:off x="838200" y="5088836"/>
            <a:ext cx="10515600" cy="895557"/>
          </a:xfrm>
        </p:spPr>
        <p:txBody>
          <a:bodyPr/>
          <a:lstStyle/>
          <a:p>
            <a:pPr algn="ctr"/>
            <a:r>
              <a:rPr lang="en-US" b="1" dirty="0">
                <a:solidFill>
                  <a:schemeClr val="bg1"/>
                </a:solidFill>
                <a:latin typeface="Verdana" panose="020B0604030504040204" pitchFamily="34" charset="0"/>
                <a:ea typeface="Verdana" panose="020B0604030504040204" pitchFamily="34" charset="0"/>
              </a:rPr>
              <a:t>SEXUAL IDENTITY</a:t>
            </a:r>
          </a:p>
        </p:txBody>
      </p:sp>
    </p:spTree>
    <p:extLst>
      <p:ext uri="{BB962C8B-B14F-4D97-AF65-F5344CB8AC3E}">
        <p14:creationId xmlns:p14="http://schemas.microsoft.com/office/powerpoint/2010/main" val="96324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Sexual Identity</a:t>
            </a:r>
          </a:p>
        </p:txBody>
      </p:sp>
      <p:sp>
        <p:nvSpPr>
          <p:cNvPr id="3" name="Content Placeholder 2">
            <a:extLst>
              <a:ext uri="{FF2B5EF4-FFF2-40B4-BE49-F238E27FC236}">
                <a16:creationId xmlns:a16="http://schemas.microsoft.com/office/drawing/2014/main" id="{B5A471EB-74FB-4B2B-8251-C70DE186A942}"/>
              </a:ext>
            </a:extLst>
          </p:cNvPr>
          <p:cNvSpPr>
            <a:spLocks noGrp="1"/>
          </p:cNvSpPr>
          <p:nvPr>
            <p:ph idx="1"/>
          </p:nvPr>
        </p:nvSpPr>
        <p:spPr>
          <a:xfrm>
            <a:off x="838200" y="1653436"/>
            <a:ext cx="10320130" cy="4523527"/>
          </a:xfrm>
        </p:spPr>
        <p:txBody>
          <a:bodyPr>
            <a:normAutofit/>
          </a:bodyPr>
          <a:lstStyle/>
          <a:p>
            <a:r>
              <a:rPr lang="en-US" sz="3600" dirty="0"/>
              <a:t>92.1% of participants were categorized as </a:t>
            </a:r>
            <a:r>
              <a:rPr lang="en-US" sz="3600" b="1" dirty="0">
                <a:solidFill>
                  <a:srgbClr val="A34A84"/>
                </a:solidFill>
              </a:rPr>
              <a:t>sexual minorities</a:t>
            </a:r>
          </a:p>
          <a:p>
            <a:pPr>
              <a:spcBef>
                <a:spcPts val="3000"/>
              </a:spcBef>
            </a:pPr>
            <a:r>
              <a:rPr lang="en-US" sz="3600" dirty="0"/>
              <a:t>21.9% were categorized as </a:t>
            </a:r>
            <a:r>
              <a:rPr lang="en-US" sz="3600" b="1" dirty="0">
                <a:solidFill>
                  <a:srgbClr val="A34A84"/>
                </a:solidFill>
              </a:rPr>
              <a:t>gender minorities</a:t>
            </a:r>
          </a:p>
          <a:p>
            <a:pPr lvl="1"/>
            <a:r>
              <a:rPr lang="en-US" sz="3200" dirty="0"/>
              <a:t>78.1% of respondents reported being </a:t>
            </a:r>
            <a:r>
              <a:rPr lang="en-US" sz="3200" b="1" dirty="0">
                <a:solidFill>
                  <a:srgbClr val="A34A84"/>
                </a:solidFill>
              </a:rPr>
              <a:t>cisgender</a:t>
            </a:r>
          </a:p>
          <a:p>
            <a:pPr lvl="1"/>
            <a:r>
              <a:rPr lang="en-US" sz="3200" dirty="0"/>
              <a:t>10.6% reported being </a:t>
            </a:r>
            <a:r>
              <a:rPr lang="en-US" sz="3200" b="1" dirty="0">
                <a:solidFill>
                  <a:srgbClr val="A34A84"/>
                </a:solidFill>
              </a:rPr>
              <a:t>transgender</a:t>
            </a:r>
          </a:p>
          <a:p>
            <a:pPr lvl="1"/>
            <a:r>
              <a:rPr lang="en-US" sz="3200" dirty="0"/>
              <a:t>9.8% reported being </a:t>
            </a:r>
            <a:r>
              <a:rPr lang="en-US" sz="3200" b="1" dirty="0">
                <a:solidFill>
                  <a:srgbClr val="A34A84"/>
                </a:solidFill>
              </a:rPr>
              <a:t>nonbinary</a:t>
            </a:r>
          </a:p>
          <a:p>
            <a:pPr lvl="1"/>
            <a:r>
              <a:rPr lang="en-US" sz="3200" dirty="0"/>
              <a:t>1.5% gender minorities were left </a:t>
            </a:r>
            <a:r>
              <a:rPr lang="en-US" sz="3200" b="1" dirty="0">
                <a:solidFill>
                  <a:srgbClr val="A34A84"/>
                </a:solidFill>
              </a:rPr>
              <a:t>uncategorized</a:t>
            </a:r>
            <a:endParaRPr lang="en-US" sz="3200" b="1" dirty="0"/>
          </a:p>
        </p:txBody>
      </p:sp>
    </p:spTree>
    <p:extLst>
      <p:ext uri="{BB962C8B-B14F-4D97-AF65-F5344CB8AC3E}">
        <p14:creationId xmlns:p14="http://schemas.microsoft.com/office/powerpoint/2010/main" val="2984364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Sexual Identity</a:t>
            </a:r>
          </a:p>
        </p:txBody>
      </p:sp>
      <p:pic>
        <p:nvPicPr>
          <p:cNvPr id="7" name="Content Placeholder 6" descr="A screenshot of a cell phone&#10;&#10;Description automatically generated">
            <a:extLst>
              <a:ext uri="{FF2B5EF4-FFF2-40B4-BE49-F238E27FC236}">
                <a16:creationId xmlns:a16="http://schemas.microsoft.com/office/drawing/2014/main" id="{8C5EF46D-2375-4DD0-B2F4-D673AB2D7B1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215"/>
          <a:stretch/>
        </p:blipFill>
        <p:spPr>
          <a:xfrm>
            <a:off x="419754" y="1313469"/>
            <a:ext cx="5676246" cy="3430809"/>
          </a:xfrm>
        </p:spPr>
      </p:pic>
      <p:pic>
        <p:nvPicPr>
          <p:cNvPr id="9" name="Picture 8" descr="A screenshot of a cell phone&#10;&#10;Description automatically generated">
            <a:extLst>
              <a:ext uri="{FF2B5EF4-FFF2-40B4-BE49-F238E27FC236}">
                <a16:creationId xmlns:a16="http://schemas.microsoft.com/office/drawing/2014/main" id="{5CC72FCA-C025-403A-BEA8-B719BA0C3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27603"/>
            <a:ext cx="5699164" cy="3893128"/>
          </a:xfrm>
          <a:prstGeom prst="rect">
            <a:avLst/>
          </a:prstGeom>
        </p:spPr>
      </p:pic>
    </p:spTree>
    <p:extLst>
      <p:ext uri="{BB962C8B-B14F-4D97-AF65-F5344CB8AC3E}">
        <p14:creationId xmlns:p14="http://schemas.microsoft.com/office/powerpoint/2010/main" val="227095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959AFE-03F9-47AA-8042-2F911DDFC194}"/>
              </a:ext>
            </a:extLst>
          </p:cNvPr>
          <p:cNvSpPr>
            <a:spLocks noGrp="1"/>
          </p:cNvSpPr>
          <p:nvPr>
            <p:ph type="title"/>
          </p:nvPr>
        </p:nvSpPr>
        <p:spPr>
          <a:xfrm>
            <a:off x="838200" y="5088836"/>
            <a:ext cx="10515600" cy="895557"/>
          </a:xfrm>
        </p:spPr>
        <p:txBody>
          <a:bodyPr/>
          <a:lstStyle/>
          <a:p>
            <a:pPr algn="ctr"/>
            <a:r>
              <a:rPr lang="en-US" b="1" dirty="0">
                <a:solidFill>
                  <a:schemeClr val="bg1"/>
                </a:solidFill>
                <a:latin typeface="Verdana" panose="020B0604030504040204" pitchFamily="34" charset="0"/>
                <a:ea typeface="Verdana" panose="020B0604030504040204" pitchFamily="34" charset="0"/>
              </a:rPr>
              <a:t>SUMMARY OF FINDINGS</a:t>
            </a:r>
          </a:p>
        </p:txBody>
      </p:sp>
    </p:spTree>
    <p:extLst>
      <p:ext uri="{BB962C8B-B14F-4D97-AF65-F5344CB8AC3E}">
        <p14:creationId xmlns:p14="http://schemas.microsoft.com/office/powerpoint/2010/main" val="277035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92DA-8FD1-4FD4-BDA9-22A315C3623F}"/>
              </a:ext>
            </a:extLst>
          </p:cNvPr>
          <p:cNvSpPr>
            <a:spLocks noGrp="1"/>
          </p:cNvSpPr>
          <p:nvPr>
            <p:ph type="title"/>
          </p:nvPr>
        </p:nvSpPr>
        <p:spPr>
          <a:xfrm>
            <a:off x="838200" y="2766218"/>
            <a:ext cx="10515600" cy="1325563"/>
          </a:xfrm>
        </p:spPr>
        <p:txBody>
          <a:bodyPr>
            <a:normAutofit fontScale="90000"/>
          </a:bodyPr>
          <a:lstStyle/>
          <a:p>
            <a:pPr algn="ctr"/>
            <a:r>
              <a:rPr lang="en-US" dirty="0">
                <a:solidFill>
                  <a:schemeClr val="bg1"/>
                </a:solidFill>
                <a:latin typeface="Verdana" panose="020B0604030504040204" pitchFamily="34" charset="0"/>
                <a:ea typeface="Verdana" panose="020B0604030504040204" pitchFamily="34" charset="0"/>
              </a:rPr>
              <a:t>SUMMARY OF FINDINGS:</a:t>
            </a:r>
            <a:br>
              <a:rPr lang="en-US" dirty="0">
                <a:solidFill>
                  <a:schemeClr val="bg1"/>
                </a:solidFill>
                <a:latin typeface="Verdana" panose="020B0604030504040204" pitchFamily="34" charset="0"/>
                <a:ea typeface="Verdana" panose="020B0604030504040204" pitchFamily="34" charset="0"/>
              </a:rPr>
            </a:br>
            <a:r>
              <a:rPr lang="en-US" sz="7300" b="1" dirty="0">
                <a:solidFill>
                  <a:schemeClr val="bg1"/>
                </a:solidFill>
                <a:latin typeface="Verdana" panose="020B0604030504040204" pitchFamily="34" charset="0"/>
                <a:ea typeface="Verdana" panose="020B0604030504040204" pitchFamily="34" charset="0"/>
              </a:rPr>
              <a:t>Family &amp; Community</a:t>
            </a:r>
            <a:endParaRPr lang="en-US"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1607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Family &amp; Community</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p:txBody>
          <a:bodyPr/>
          <a:lstStyle/>
          <a:p>
            <a:r>
              <a:rPr lang="en-US" sz="3600" dirty="0"/>
              <a:t>Adults are reporting </a:t>
            </a:r>
            <a:r>
              <a:rPr lang="en-US" sz="3600" b="1" dirty="0">
                <a:solidFill>
                  <a:srgbClr val="A34A84"/>
                </a:solidFill>
              </a:rPr>
              <a:t>high levels of hope</a:t>
            </a:r>
            <a:r>
              <a:rPr lang="en-US" sz="3600" dirty="0"/>
              <a:t> (84.8%) and </a:t>
            </a:r>
            <a:r>
              <a:rPr lang="en-US" sz="3600" b="1" dirty="0">
                <a:solidFill>
                  <a:srgbClr val="A34A84"/>
                </a:solidFill>
              </a:rPr>
              <a:t>civic engagement</a:t>
            </a:r>
            <a:r>
              <a:rPr lang="en-US" sz="3600" dirty="0"/>
              <a:t> (71.3%)</a:t>
            </a:r>
            <a:br>
              <a:rPr lang="en-US" sz="3600" dirty="0"/>
            </a:br>
            <a:endParaRPr lang="en-US" sz="3600" dirty="0"/>
          </a:p>
          <a:p>
            <a:r>
              <a:rPr lang="en-US" sz="3600" dirty="0"/>
              <a:t>Many are </a:t>
            </a:r>
            <a:r>
              <a:rPr lang="en-US" sz="3600" b="1" dirty="0">
                <a:solidFill>
                  <a:srgbClr val="A34A84"/>
                </a:solidFill>
              </a:rPr>
              <a:t>living with others</a:t>
            </a:r>
            <a:r>
              <a:rPr lang="en-US" sz="3600" dirty="0"/>
              <a:t> and in </a:t>
            </a:r>
            <a:r>
              <a:rPr lang="en-US" sz="3600" b="1" dirty="0">
                <a:solidFill>
                  <a:srgbClr val="A34A84"/>
                </a:solidFill>
              </a:rPr>
              <a:t>relationships</a:t>
            </a:r>
            <a:endParaRPr lang="en-US" sz="3600" dirty="0"/>
          </a:p>
          <a:p>
            <a:pPr lvl="1">
              <a:spcBef>
                <a:spcPts val="2000"/>
              </a:spcBef>
            </a:pPr>
            <a:r>
              <a:rPr lang="en-US" sz="3200" dirty="0"/>
              <a:t>Nearly 4 in 5 are living with</a:t>
            </a:r>
            <a:br>
              <a:rPr lang="en-US" sz="3200" dirty="0"/>
            </a:br>
            <a:r>
              <a:rPr lang="en-US" sz="3200" dirty="0"/>
              <a:t>at least one other person</a:t>
            </a:r>
          </a:p>
          <a:p>
            <a:pPr lvl="1">
              <a:spcBef>
                <a:spcPts val="2000"/>
              </a:spcBef>
            </a:pPr>
            <a:r>
              <a:rPr lang="en-US" sz="3200" dirty="0"/>
              <a:t>Over half are in a relationship</a:t>
            </a:r>
          </a:p>
          <a:p>
            <a:endParaRPr lang="en-US" dirty="0"/>
          </a:p>
        </p:txBody>
      </p:sp>
      <p:pic>
        <p:nvPicPr>
          <p:cNvPr id="2" name="Graphic 1">
            <a:extLst>
              <a:ext uri="{FF2B5EF4-FFF2-40B4-BE49-F238E27FC236}">
                <a16:creationId xmlns:a16="http://schemas.microsoft.com/office/drawing/2014/main" id="{A0421315-6970-45A6-9AF3-1673228CF8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8208" y="4241758"/>
            <a:ext cx="3989364" cy="843566"/>
          </a:xfrm>
          <a:prstGeom prst="rect">
            <a:avLst/>
          </a:prstGeom>
        </p:spPr>
      </p:pic>
    </p:spTree>
    <p:extLst>
      <p:ext uri="{BB962C8B-B14F-4D97-AF65-F5344CB8AC3E}">
        <p14:creationId xmlns:p14="http://schemas.microsoft.com/office/powerpoint/2010/main" val="251197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669929-5A35-4543-8F15-7522C3989E30}"/>
              </a:ext>
            </a:extLst>
          </p:cNvPr>
          <p:cNvSpPr/>
          <p:nvPr/>
        </p:nvSpPr>
        <p:spPr>
          <a:xfrm>
            <a:off x="0" y="530087"/>
            <a:ext cx="8070574" cy="95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76FEB-E0F2-4A27-921C-EEBC508F6043}"/>
              </a:ext>
            </a:extLst>
          </p:cNvPr>
          <p:cNvSpPr>
            <a:spLocks noGrp="1"/>
          </p:cNvSpPr>
          <p:nvPr>
            <p:ph type="title"/>
          </p:nvPr>
        </p:nvSpPr>
        <p:spPr/>
        <p:txBody>
          <a:bodyPr/>
          <a:lstStyle/>
          <a:p>
            <a:r>
              <a:rPr lang="en-US" b="1" dirty="0">
                <a:solidFill>
                  <a:srgbClr val="A34A84"/>
                </a:solidFill>
                <a:latin typeface="Verdana" panose="020B0604030504040204" pitchFamily="34" charset="0"/>
                <a:ea typeface="Verdana" panose="020B0604030504040204" pitchFamily="34" charset="0"/>
                <a:cs typeface="Open Sans" panose="020B0606030504020204" pitchFamily="34" charset="0"/>
              </a:rPr>
              <a:t>TABLE OF CONTENTS</a:t>
            </a:r>
          </a:p>
        </p:txBody>
      </p:sp>
      <p:sp>
        <p:nvSpPr>
          <p:cNvPr id="3" name="Content Placeholder 2">
            <a:extLst>
              <a:ext uri="{FF2B5EF4-FFF2-40B4-BE49-F238E27FC236}">
                <a16:creationId xmlns:a16="http://schemas.microsoft.com/office/drawing/2014/main" id="{82EBA1E9-1A2B-45B0-BFBF-2A5D6A0B400F}"/>
              </a:ext>
            </a:extLst>
          </p:cNvPr>
          <p:cNvSpPr>
            <a:spLocks noGrp="1"/>
          </p:cNvSpPr>
          <p:nvPr>
            <p:ph idx="1"/>
          </p:nvPr>
        </p:nvSpPr>
        <p:spPr>
          <a:xfrm>
            <a:off x="838200" y="1690688"/>
            <a:ext cx="10515600" cy="4802187"/>
          </a:xfrm>
        </p:spPr>
        <p:txBody>
          <a:bodyPr>
            <a:normAutofit/>
          </a:bodyPr>
          <a:lstStyle/>
          <a:p>
            <a:pPr marL="514350" indent="-514350">
              <a:lnSpc>
                <a:spcPct val="100000"/>
              </a:lnSpc>
              <a:buFont typeface="+mj-lt"/>
              <a:buAutoNum type="arabicPeriod"/>
            </a:pPr>
            <a:r>
              <a:rPr lang="en-US" dirty="0">
                <a:solidFill>
                  <a:schemeClr val="bg1"/>
                </a:solidFill>
                <a:latin typeface="Verdana" panose="020B0604030504040204" pitchFamily="34" charset="0"/>
                <a:ea typeface="Verdana" panose="020B0604030504040204" pitchFamily="34" charset="0"/>
              </a:rPr>
              <a:t>About the Report</a:t>
            </a:r>
          </a:p>
          <a:p>
            <a:pPr marL="514350" indent="-514350">
              <a:lnSpc>
                <a:spcPct val="100000"/>
              </a:lnSpc>
              <a:buFont typeface="+mj-lt"/>
              <a:buAutoNum type="arabicPeriod"/>
            </a:pPr>
            <a:r>
              <a:rPr lang="en-US" dirty="0">
                <a:solidFill>
                  <a:schemeClr val="bg1"/>
                </a:solidFill>
                <a:latin typeface="Verdana" panose="020B0604030504040204" pitchFamily="34" charset="0"/>
                <a:ea typeface="Verdana" panose="020B0604030504040204" pitchFamily="34" charset="0"/>
              </a:rPr>
              <a:t>Sample Characteristics</a:t>
            </a:r>
          </a:p>
          <a:p>
            <a:pPr marL="514350" indent="-514350">
              <a:lnSpc>
                <a:spcPct val="100000"/>
              </a:lnSpc>
              <a:buFont typeface="+mj-lt"/>
              <a:buAutoNum type="arabicPeriod"/>
            </a:pPr>
            <a:r>
              <a:rPr lang="en-US" dirty="0">
                <a:solidFill>
                  <a:schemeClr val="bg1"/>
                </a:solidFill>
                <a:latin typeface="Verdana" panose="020B0604030504040204" pitchFamily="34" charset="0"/>
                <a:ea typeface="Verdana" panose="020B0604030504040204" pitchFamily="34" charset="0"/>
              </a:rPr>
              <a:t>Sexual Identity</a:t>
            </a:r>
          </a:p>
          <a:p>
            <a:pPr marL="514350" indent="-514350">
              <a:lnSpc>
                <a:spcPct val="100000"/>
              </a:lnSpc>
              <a:buFont typeface="+mj-lt"/>
              <a:buAutoNum type="arabicPeriod"/>
            </a:pPr>
            <a:r>
              <a:rPr lang="en-US" dirty="0">
                <a:solidFill>
                  <a:schemeClr val="bg1"/>
                </a:solidFill>
                <a:latin typeface="Verdana" panose="020B0604030504040204" pitchFamily="34" charset="0"/>
                <a:ea typeface="Verdana" panose="020B0604030504040204" pitchFamily="34" charset="0"/>
              </a:rPr>
              <a:t>Summary of Findings</a:t>
            </a:r>
          </a:p>
          <a:p>
            <a:pPr marL="971550" lvl="1" indent="-514350">
              <a:buFont typeface="+mj-lt"/>
              <a:buAutoNum type="alphaLcPeriod"/>
            </a:pPr>
            <a:r>
              <a:rPr lang="en-US" sz="2000" dirty="0">
                <a:solidFill>
                  <a:schemeClr val="bg1"/>
                </a:solidFill>
                <a:latin typeface="Verdana" panose="020B0604030504040204" pitchFamily="34" charset="0"/>
                <a:ea typeface="Verdana" panose="020B0604030504040204" pitchFamily="34" charset="0"/>
              </a:rPr>
              <a:t>Family &amp; community</a:t>
            </a:r>
          </a:p>
          <a:p>
            <a:pPr marL="971550" lvl="1" indent="-514350">
              <a:buFont typeface="+mj-lt"/>
              <a:buAutoNum type="alphaLcPeriod"/>
            </a:pPr>
            <a:r>
              <a:rPr lang="en-US" sz="2000" dirty="0">
                <a:solidFill>
                  <a:schemeClr val="bg1"/>
                </a:solidFill>
                <a:latin typeface="Verdana" panose="020B0604030504040204" pitchFamily="34" charset="0"/>
                <a:ea typeface="Verdana" panose="020B0604030504040204" pitchFamily="34" charset="0"/>
              </a:rPr>
              <a:t>Mental health and trauma</a:t>
            </a:r>
          </a:p>
          <a:p>
            <a:pPr marL="971550" lvl="1" indent="-514350">
              <a:buFont typeface="+mj-lt"/>
              <a:buAutoNum type="alphaLcPeriod"/>
            </a:pPr>
            <a:r>
              <a:rPr lang="en-US" sz="2000" dirty="0">
                <a:solidFill>
                  <a:schemeClr val="bg1"/>
                </a:solidFill>
                <a:latin typeface="Verdana" panose="020B0604030504040204" pitchFamily="34" charset="0"/>
                <a:ea typeface="Verdana" panose="020B0604030504040204" pitchFamily="34" charset="0"/>
              </a:rPr>
              <a:t>Physical health and healthcare access</a:t>
            </a:r>
          </a:p>
          <a:p>
            <a:pPr marL="971550" lvl="1" indent="-514350">
              <a:buFont typeface="+mj-lt"/>
              <a:buAutoNum type="alphaLcPeriod"/>
            </a:pPr>
            <a:r>
              <a:rPr lang="en-US" sz="2000" dirty="0">
                <a:solidFill>
                  <a:schemeClr val="bg1"/>
                </a:solidFill>
                <a:latin typeface="Verdana" panose="020B0604030504040204" pitchFamily="34" charset="0"/>
                <a:ea typeface="Verdana" panose="020B0604030504040204" pitchFamily="34" charset="0"/>
              </a:rPr>
              <a:t>SGM youth report challenges</a:t>
            </a:r>
          </a:p>
          <a:p>
            <a:pPr marL="971550" lvl="1" indent="-514350">
              <a:buFont typeface="+mj-lt"/>
              <a:buAutoNum type="alphaLcPeriod"/>
            </a:pPr>
            <a:r>
              <a:rPr lang="en-US" sz="2000" dirty="0">
                <a:solidFill>
                  <a:schemeClr val="bg1"/>
                </a:solidFill>
                <a:latin typeface="Verdana" panose="020B0604030504040204" pitchFamily="34" charset="0"/>
                <a:ea typeface="Verdana" panose="020B0604030504040204" pitchFamily="34" charset="0"/>
              </a:rPr>
              <a:t>Workplace experiences</a:t>
            </a:r>
          </a:p>
          <a:p>
            <a:pPr marL="514350" indent="-514350">
              <a:buFont typeface="+mj-lt"/>
              <a:buAutoNum type="arabicPeriod"/>
            </a:pPr>
            <a:r>
              <a:rPr lang="en-US" dirty="0">
                <a:solidFill>
                  <a:schemeClr val="bg1"/>
                </a:solidFill>
                <a:latin typeface="Verdana" panose="020B0604030504040204" pitchFamily="34" charset="0"/>
                <a:ea typeface="Verdana" panose="020B0604030504040204" pitchFamily="34" charset="0"/>
              </a:rPr>
              <a:t>Priorities &amp; Recommendations</a:t>
            </a:r>
          </a:p>
        </p:txBody>
      </p:sp>
    </p:spTree>
    <p:extLst>
      <p:ext uri="{BB962C8B-B14F-4D97-AF65-F5344CB8AC3E}">
        <p14:creationId xmlns:p14="http://schemas.microsoft.com/office/powerpoint/2010/main" val="23157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Family &amp; Community</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628135" y="1574979"/>
            <a:ext cx="6563497" cy="4768053"/>
          </a:xfrm>
        </p:spPr>
        <p:txBody>
          <a:bodyPr>
            <a:normAutofit/>
          </a:bodyPr>
          <a:lstStyle/>
          <a:p>
            <a:pPr>
              <a:spcBef>
                <a:spcPts val="3000"/>
              </a:spcBef>
            </a:pPr>
            <a:r>
              <a:rPr lang="en-US" sz="3000" dirty="0"/>
              <a:t>Many are reporting </a:t>
            </a:r>
            <a:r>
              <a:rPr lang="en-US" sz="3000" b="1" dirty="0">
                <a:solidFill>
                  <a:srgbClr val="A34A84"/>
                </a:solidFill>
              </a:rPr>
              <a:t>generally positive experiences with family</a:t>
            </a:r>
            <a:endParaRPr lang="en-US" sz="3000" dirty="0"/>
          </a:p>
          <a:p>
            <a:pPr lvl="1">
              <a:spcBef>
                <a:spcPts val="3000"/>
              </a:spcBef>
            </a:pPr>
            <a:r>
              <a:rPr lang="en-US" sz="2600" dirty="0"/>
              <a:t>Over half of respondents reported none of the listed negative experiences with family</a:t>
            </a:r>
          </a:p>
          <a:p>
            <a:pPr lvl="1">
              <a:spcBef>
                <a:spcPts val="3000"/>
              </a:spcBef>
            </a:pPr>
            <a:r>
              <a:rPr lang="en-US" sz="2600" dirty="0"/>
              <a:t>2/3 of respondents reported at least one of the listed positive experiences with family</a:t>
            </a:r>
          </a:p>
        </p:txBody>
      </p:sp>
      <p:pic>
        <p:nvPicPr>
          <p:cNvPr id="7" name="Picture 6" descr="A screenshot of a cell phone&#10;&#10;Description automatically generated">
            <a:extLst>
              <a:ext uri="{FF2B5EF4-FFF2-40B4-BE49-F238E27FC236}">
                <a16:creationId xmlns:a16="http://schemas.microsoft.com/office/drawing/2014/main" id="{994A2D1F-2548-4C04-8929-6518A4A12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949" y="1060012"/>
            <a:ext cx="4707051" cy="5797988"/>
          </a:xfrm>
          <a:prstGeom prst="rect">
            <a:avLst/>
          </a:prstGeom>
        </p:spPr>
      </p:pic>
    </p:spTree>
    <p:extLst>
      <p:ext uri="{BB962C8B-B14F-4D97-AF65-F5344CB8AC3E}">
        <p14:creationId xmlns:p14="http://schemas.microsoft.com/office/powerpoint/2010/main" val="3724721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Family &amp; Community</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838200" y="1721224"/>
            <a:ext cx="10515600" cy="4917423"/>
          </a:xfrm>
        </p:spPr>
        <p:txBody>
          <a:bodyPr>
            <a:normAutofit/>
          </a:bodyPr>
          <a:lstStyle/>
          <a:p>
            <a:r>
              <a:rPr lang="en-US" sz="3200" dirty="0"/>
              <a:t>Many respondents are </a:t>
            </a:r>
            <a:r>
              <a:rPr lang="en-US" sz="3200" b="1" dirty="0">
                <a:solidFill>
                  <a:srgbClr val="A34A84"/>
                </a:solidFill>
              </a:rPr>
              <a:t>accessing agencies, programs, and services</a:t>
            </a:r>
            <a:r>
              <a:rPr lang="en-US" sz="3200" dirty="0"/>
              <a:t> in the community</a:t>
            </a:r>
          </a:p>
          <a:p>
            <a:pPr>
              <a:spcBef>
                <a:spcPts val="3000"/>
              </a:spcBef>
            </a:pPr>
            <a:r>
              <a:rPr lang="en-US" sz="3200" dirty="0"/>
              <a:t>Many are reporting </a:t>
            </a:r>
            <a:r>
              <a:rPr lang="en-US" sz="3200" b="1" dirty="0">
                <a:solidFill>
                  <a:srgbClr val="A34A84"/>
                </a:solidFill>
              </a:rPr>
              <a:t>few instances of the listed negative experiences</a:t>
            </a:r>
            <a:r>
              <a:rPr lang="en-US" sz="3200" dirty="0"/>
              <a:t> with law enforcement</a:t>
            </a:r>
          </a:p>
          <a:p>
            <a:pPr lvl="1">
              <a:spcBef>
                <a:spcPts val="2000"/>
              </a:spcBef>
            </a:pPr>
            <a:r>
              <a:rPr lang="en-US" sz="2800" dirty="0"/>
              <a:t>5 out of 6 participants who interacted</a:t>
            </a:r>
            <a:br>
              <a:rPr lang="en-US" sz="2800" dirty="0"/>
            </a:br>
            <a:r>
              <a:rPr lang="en-US" sz="2800" dirty="0"/>
              <a:t>with law enforcement in the past 3</a:t>
            </a:r>
            <a:br>
              <a:rPr lang="en-US" sz="2800" dirty="0"/>
            </a:br>
            <a:r>
              <a:rPr lang="en-US" sz="2800" dirty="0"/>
              <a:t>years reported none of the listed</a:t>
            </a:r>
            <a:br>
              <a:rPr lang="en-US" sz="2800" dirty="0"/>
            </a:br>
            <a:r>
              <a:rPr lang="en-US" sz="2800" dirty="0"/>
              <a:t>negative experiences</a:t>
            </a:r>
          </a:p>
          <a:p>
            <a:endParaRPr lang="en-US" sz="3200" dirty="0"/>
          </a:p>
        </p:txBody>
      </p:sp>
      <p:pic>
        <p:nvPicPr>
          <p:cNvPr id="2" name="Graphic 1">
            <a:extLst>
              <a:ext uri="{FF2B5EF4-FFF2-40B4-BE49-F238E27FC236}">
                <a16:creationId xmlns:a16="http://schemas.microsoft.com/office/drawing/2014/main" id="{626A6886-6B35-40F5-A08A-95F8F33E02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8874" y="4638782"/>
            <a:ext cx="3944926" cy="693613"/>
          </a:xfrm>
          <a:prstGeom prst="rect">
            <a:avLst/>
          </a:prstGeom>
        </p:spPr>
      </p:pic>
    </p:spTree>
    <p:extLst>
      <p:ext uri="{BB962C8B-B14F-4D97-AF65-F5344CB8AC3E}">
        <p14:creationId xmlns:p14="http://schemas.microsoft.com/office/powerpoint/2010/main" val="81508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Family &amp; Community</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529905" y="1356019"/>
            <a:ext cx="6229241" cy="4887365"/>
          </a:xfrm>
        </p:spPr>
        <p:txBody>
          <a:bodyPr>
            <a:normAutofit/>
          </a:bodyPr>
          <a:lstStyle/>
          <a:p>
            <a:r>
              <a:rPr lang="en-US" dirty="0"/>
              <a:t>Those who have been involved in spiritual or religious communities in the past three years are </a:t>
            </a:r>
            <a:r>
              <a:rPr lang="en-US" b="1" dirty="0">
                <a:solidFill>
                  <a:srgbClr val="A34A84"/>
                </a:solidFill>
              </a:rPr>
              <a:t>more open about their SGM identity</a:t>
            </a:r>
            <a:r>
              <a:rPr lang="en-US" dirty="0"/>
              <a:t> with their communities</a:t>
            </a:r>
          </a:p>
          <a:p>
            <a:pPr>
              <a:spcBef>
                <a:spcPts val="2000"/>
              </a:spcBef>
            </a:pPr>
            <a:r>
              <a:rPr lang="en-US" dirty="0"/>
              <a:t>And SGM individuals are more likely to remain involved in their spiritual and religious communities in the past three years if they have had a </a:t>
            </a:r>
            <a:r>
              <a:rPr lang="en-US" b="1" dirty="0">
                <a:solidFill>
                  <a:srgbClr val="A34A84"/>
                </a:solidFill>
              </a:rPr>
              <a:t>more SGM-affirming experience</a:t>
            </a:r>
          </a:p>
        </p:txBody>
      </p:sp>
      <p:pic>
        <p:nvPicPr>
          <p:cNvPr id="6" name="Picture 5" descr="A person standing posing for the camera&#10;&#10;Description automatically generated">
            <a:extLst>
              <a:ext uri="{FF2B5EF4-FFF2-40B4-BE49-F238E27FC236}">
                <a16:creationId xmlns:a16="http://schemas.microsoft.com/office/drawing/2014/main" id="{7FECCF11-FA93-47C9-A593-4E7A32921C6B}"/>
              </a:ext>
            </a:extLst>
          </p:cNvPr>
          <p:cNvPicPr>
            <a:picLocks noChangeAspect="1"/>
          </p:cNvPicPr>
          <p:nvPr/>
        </p:nvPicPr>
        <p:blipFill rotWithShape="1">
          <a:blip r:embed="rId3">
            <a:extLst>
              <a:ext uri="{28A0092B-C50C-407E-A947-70E740481C1C}">
                <a14:useLocalDpi xmlns:a14="http://schemas.microsoft.com/office/drawing/2010/main" val="0"/>
              </a:ext>
            </a:extLst>
          </a:blip>
          <a:srcRect l="21570" t="622" r="19303" b="-622"/>
          <a:stretch/>
        </p:blipFill>
        <p:spPr>
          <a:xfrm>
            <a:off x="7006905" y="1050324"/>
            <a:ext cx="5185096" cy="5844747"/>
          </a:xfrm>
          <a:prstGeom prst="rect">
            <a:avLst/>
          </a:prstGeom>
        </p:spPr>
      </p:pic>
    </p:spTree>
    <p:extLst>
      <p:ext uri="{BB962C8B-B14F-4D97-AF65-F5344CB8AC3E}">
        <p14:creationId xmlns:p14="http://schemas.microsoft.com/office/powerpoint/2010/main" val="3092285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Family &amp; Community</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440635" y="1524001"/>
            <a:ext cx="10717696" cy="4637569"/>
          </a:xfrm>
        </p:spPr>
        <p:txBody>
          <a:bodyPr>
            <a:normAutofit/>
          </a:bodyPr>
          <a:lstStyle/>
          <a:p>
            <a:pPr lvl="1">
              <a:lnSpc>
                <a:spcPct val="100000"/>
              </a:lnSpc>
              <a:spcBef>
                <a:spcPts val="2000"/>
              </a:spcBef>
            </a:pPr>
            <a:r>
              <a:rPr lang="en-US" sz="3200" dirty="0"/>
              <a:t>58% of those who have been involved within the past 3 years are </a:t>
            </a:r>
            <a:r>
              <a:rPr lang="en-US" sz="3200" b="1" dirty="0">
                <a:solidFill>
                  <a:srgbClr val="A34A84"/>
                </a:solidFill>
              </a:rPr>
              <a:t>open with members and leaders in their spiritual and religious communities</a:t>
            </a:r>
            <a:endParaRPr lang="en-US" sz="1800" dirty="0"/>
          </a:p>
          <a:p>
            <a:pPr lvl="1">
              <a:lnSpc>
                <a:spcPct val="100000"/>
              </a:lnSpc>
              <a:spcBef>
                <a:spcPts val="2000"/>
              </a:spcBef>
            </a:pPr>
            <a:r>
              <a:rPr lang="en-US" sz="3200" dirty="0"/>
              <a:t>Of adults who reported being open with at least some members, </a:t>
            </a:r>
            <a:r>
              <a:rPr lang="en-US" sz="3200" b="1" dirty="0">
                <a:solidFill>
                  <a:srgbClr val="A34A84"/>
                </a:solidFill>
              </a:rPr>
              <a:t>just 10% </a:t>
            </a:r>
            <a:r>
              <a:rPr lang="en-US" sz="3200" dirty="0"/>
              <a:t>reported that members were unsupportive</a:t>
            </a:r>
            <a:endParaRPr lang="en-US" sz="1600" dirty="0"/>
          </a:p>
          <a:p>
            <a:pPr lvl="1">
              <a:lnSpc>
                <a:spcPct val="100000"/>
              </a:lnSpc>
              <a:spcBef>
                <a:spcPts val="2000"/>
              </a:spcBef>
            </a:pPr>
            <a:r>
              <a:rPr lang="en-US" sz="3200" dirty="0"/>
              <a:t>Those who report being white or identifying as Christian report a more SGM-affirming experience</a:t>
            </a:r>
          </a:p>
        </p:txBody>
      </p:sp>
    </p:spTree>
    <p:extLst>
      <p:ext uri="{BB962C8B-B14F-4D97-AF65-F5344CB8AC3E}">
        <p14:creationId xmlns:p14="http://schemas.microsoft.com/office/powerpoint/2010/main" val="3823236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Family &amp; Community</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440636" y="1524001"/>
            <a:ext cx="6256726" cy="4637569"/>
          </a:xfrm>
        </p:spPr>
        <p:txBody>
          <a:bodyPr>
            <a:normAutofit/>
          </a:bodyPr>
          <a:lstStyle/>
          <a:p>
            <a:pPr lvl="1">
              <a:lnSpc>
                <a:spcPct val="100000"/>
              </a:lnSpc>
              <a:spcBef>
                <a:spcPts val="3000"/>
              </a:spcBef>
            </a:pPr>
            <a:r>
              <a:rPr lang="en-US" sz="2800" dirty="0"/>
              <a:t>A </a:t>
            </a:r>
            <a:r>
              <a:rPr lang="en-US" sz="2800" b="1" dirty="0">
                <a:solidFill>
                  <a:srgbClr val="A34A84"/>
                </a:solidFill>
              </a:rPr>
              <a:t>high percentage </a:t>
            </a:r>
            <a:r>
              <a:rPr lang="en-US" sz="2800" dirty="0"/>
              <a:t>of respondents reported leaving their spiritual or religious communities, driven by fear of rejection or actual rejection by their communities</a:t>
            </a:r>
          </a:p>
          <a:p>
            <a:pPr lvl="1">
              <a:lnSpc>
                <a:spcPct val="100000"/>
              </a:lnSpc>
              <a:spcBef>
                <a:spcPts val="3000"/>
              </a:spcBef>
            </a:pPr>
            <a:r>
              <a:rPr lang="en-US" sz="2800" dirty="0"/>
              <a:t>Half of respondents had been involved in such communities but not in the past 3 years</a:t>
            </a:r>
          </a:p>
        </p:txBody>
      </p:sp>
      <p:pic>
        <p:nvPicPr>
          <p:cNvPr id="6" name="Picture 5" descr="A screenshot of a cell phone&#10;&#10;Description automatically generated">
            <a:extLst>
              <a:ext uri="{FF2B5EF4-FFF2-40B4-BE49-F238E27FC236}">
                <a16:creationId xmlns:a16="http://schemas.microsoft.com/office/drawing/2014/main" id="{B13F94B3-58A7-4FCD-B766-D4175C2FF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229" y="1057334"/>
            <a:ext cx="5268771" cy="5800666"/>
          </a:xfrm>
          <a:prstGeom prst="rect">
            <a:avLst/>
          </a:prstGeom>
        </p:spPr>
      </p:pic>
    </p:spTree>
    <p:extLst>
      <p:ext uri="{BB962C8B-B14F-4D97-AF65-F5344CB8AC3E}">
        <p14:creationId xmlns:p14="http://schemas.microsoft.com/office/powerpoint/2010/main" val="2748739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Family &amp; Community</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286279" y="1524001"/>
            <a:ext cx="6151591" cy="5114646"/>
          </a:xfrm>
        </p:spPr>
        <p:txBody>
          <a:bodyPr>
            <a:normAutofit/>
          </a:bodyPr>
          <a:lstStyle/>
          <a:p>
            <a:pPr lvl="1">
              <a:lnSpc>
                <a:spcPct val="100000"/>
              </a:lnSpc>
              <a:spcBef>
                <a:spcPts val="2000"/>
              </a:spcBef>
            </a:pPr>
            <a:r>
              <a:rPr lang="en-US" sz="2800" dirty="0"/>
              <a:t>Several respondents have experienced homelessness, yet have </a:t>
            </a:r>
            <a:r>
              <a:rPr lang="en-US" sz="2800" b="1" dirty="0">
                <a:solidFill>
                  <a:srgbClr val="A34A84"/>
                </a:solidFill>
              </a:rPr>
              <a:t>not utilized shelters</a:t>
            </a:r>
            <a:endParaRPr lang="en-US" sz="2800" dirty="0"/>
          </a:p>
          <a:p>
            <a:pPr lvl="2">
              <a:lnSpc>
                <a:spcPct val="100000"/>
              </a:lnSpc>
              <a:spcBef>
                <a:spcPts val="2000"/>
              </a:spcBef>
            </a:pPr>
            <a:r>
              <a:rPr lang="en-US" sz="2800" dirty="0"/>
              <a:t>1 in 8 have experienced homelessness in their lifetimes</a:t>
            </a:r>
          </a:p>
          <a:p>
            <a:pPr lvl="2">
              <a:lnSpc>
                <a:spcPct val="100000"/>
              </a:lnSpc>
              <a:spcBef>
                <a:spcPts val="2000"/>
              </a:spcBef>
            </a:pPr>
            <a:r>
              <a:rPr lang="en-US" sz="2800" dirty="0"/>
              <a:t>Of those who have stayed at a shelter, </a:t>
            </a:r>
            <a:r>
              <a:rPr lang="en-US" sz="2800" b="1" dirty="0">
                <a:solidFill>
                  <a:srgbClr val="A34A84"/>
                </a:solidFill>
              </a:rPr>
              <a:t>over 1/3 reported negative experiences</a:t>
            </a:r>
            <a:r>
              <a:rPr lang="en-US" sz="2800" dirty="0"/>
              <a:t> as an SGM person</a:t>
            </a:r>
          </a:p>
        </p:txBody>
      </p:sp>
      <p:pic>
        <p:nvPicPr>
          <p:cNvPr id="5" name="Picture 4" descr="A screenshot of a cell phone&#10;&#10;Description automatically generated">
            <a:extLst>
              <a:ext uri="{FF2B5EF4-FFF2-40B4-BE49-F238E27FC236}">
                <a16:creationId xmlns:a16="http://schemas.microsoft.com/office/drawing/2014/main" id="{EB0680A1-742E-4697-BF46-1D6366F12C4F}"/>
              </a:ext>
            </a:extLst>
          </p:cNvPr>
          <p:cNvPicPr>
            <a:picLocks noChangeAspect="1"/>
          </p:cNvPicPr>
          <p:nvPr/>
        </p:nvPicPr>
        <p:blipFill rotWithShape="1">
          <a:blip r:embed="rId4">
            <a:extLst>
              <a:ext uri="{28A0092B-C50C-407E-A947-70E740481C1C}">
                <a14:useLocalDpi xmlns:a14="http://schemas.microsoft.com/office/drawing/2010/main" val="0"/>
              </a:ext>
            </a:extLst>
          </a:blip>
          <a:srcRect t="4966"/>
          <a:stretch/>
        </p:blipFill>
        <p:spPr>
          <a:xfrm>
            <a:off x="7049786" y="1050324"/>
            <a:ext cx="5142214" cy="5807675"/>
          </a:xfrm>
          <a:prstGeom prst="rect">
            <a:avLst/>
          </a:prstGeom>
        </p:spPr>
      </p:pic>
    </p:spTree>
    <p:extLst>
      <p:ext uri="{BB962C8B-B14F-4D97-AF65-F5344CB8AC3E}">
        <p14:creationId xmlns:p14="http://schemas.microsoft.com/office/powerpoint/2010/main" val="1976901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440635" y="1524001"/>
            <a:ext cx="5655365" cy="4973052"/>
          </a:xfrm>
        </p:spPr>
        <p:txBody>
          <a:bodyPr>
            <a:normAutofit/>
          </a:bodyPr>
          <a:lstStyle/>
          <a:p>
            <a:pPr lvl="1">
              <a:lnSpc>
                <a:spcPct val="100000"/>
              </a:lnSpc>
            </a:pPr>
            <a:r>
              <a:rPr lang="en-US" sz="3600" dirty="0"/>
              <a:t>Gender minorities and Black/African American respondents reported </a:t>
            </a:r>
            <a:r>
              <a:rPr lang="en-US" sz="3600" b="1" dirty="0">
                <a:solidFill>
                  <a:srgbClr val="A34A84"/>
                </a:solidFill>
              </a:rPr>
              <a:t>high rates of negative experiences</a:t>
            </a:r>
            <a:r>
              <a:rPr lang="en-US" sz="3600" dirty="0"/>
              <a:t> with law enforcement</a:t>
            </a:r>
          </a:p>
        </p:txBody>
      </p:sp>
      <p:sp>
        <p:nvSpPr>
          <p:cNvPr id="6" name="Title 1">
            <a:extLst>
              <a:ext uri="{FF2B5EF4-FFF2-40B4-BE49-F238E27FC236}">
                <a16:creationId xmlns:a16="http://schemas.microsoft.com/office/drawing/2014/main" id="{73C75EF7-2A34-49FF-951E-271488AA735D}"/>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Family &amp; Community</a:t>
            </a:r>
          </a:p>
        </p:txBody>
      </p:sp>
      <p:pic>
        <p:nvPicPr>
          <p:cNvPr id="4" name="Picture 3" descr="A picture containing screenshot&#10;&#10;Description automatically generated">
            <a:extLst>
              <a:ext uri="{FF2B5EF4-FFF2-40B4-BE49-F238E27FC236}">
                <a16:creationId xmlns:a16="http://schemas.microsoft.com/office/drawing/2014/main" id="{700AADE0-F686-4A02-BB7B-045E1F8BE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624" y="1037968"/>
            <a:ext cx="5698376" cy="5820032"/>
          </a:xfrm>
          <a:prstGeom prst="rect">
            <a:avLst/>
          </a:prstGeom>
        </p:spPr>
      </p:pic>
    </p:spTree>
    <p:extLst>
      <p:ext uri="{BB962C8B-B14F-4D97-AF65-F5344CB8AC3E}">
        <p14:creationId xmlns:p14="http://schemas.microsoft.com/office/powerpoint/2010/main" val="1102644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92DA-8FD1-4FD4-BDA9-22A315C3623F}"/>
              </a:ext>
            </a:extLst>
          </p:cNvPr>
          <p:cNvSpPr>
            <a:spLocks noGrp="1"/>
          </p:cNvSpPr>
          <p:nvPr>
            <p:ph type="title"/>
          </p:nvPr>
        </p:nvSpPr>
        <p:spPr>
          <a:xfrm>
            <a:off x="838200" y="2766218"/>
            <a:ext cx="10515600" cy="1325563"/>
          </a:xfrm>
        </p:spPr>
        <p:txBody>
          <a:bodyPr>
            <a:normAutofit fontScale="90000"/>
          </a:bodyPr>
          <a:lstStyle/>
          <a:p>
            <a:pPr algn="ctr"/>
            <a:r>
              <a:rPr lang="en-US" dirty="0">
                <a:solidFill>
                  <a:schemeClr val="bg1"/>
                </a:solidFill>
                <a:latin typeface="Verdana" panose="020B0604030504040204" pitchFamily="34" charset="0"/>
                <a:ea typeface="Verdana" panose="020B0604030504040204" pitchFamily="34" charset="0"/>
              </a:rPr>
              <a:t>SUMMARY OF FINDINGS:</a:t>
            </a:r>
            <a:br>
              <a:rPr lang="en-US" dirty="0">
                <a:solidFill>
                  <a:schemeClr val="bg1"/>
                </a:solidFill>
                <a:latin typeface="Verdana" panose="020B0604030504040204" pitchFamily="34" charset="0"/>
                <a:ea typeface="Verdana" panose="020B0604030504040204" pitchFamily="34" charset="0"/>
              </a:rPr>
            </a:br>
            <a:r>
              <a:rPr lang="en-US" sz="7300" b="1" dirty="0">
                <a:solidFill>
                  <a:schemeClr val="bg1"/>
                </a:solidFill>
                <a:latin typeface="Verdana" panose="020B0604030504040204" pitchFamily="34" charset="0"/>
                <a:ea typeface="Verdana" panose="020B0604030504040204" pitchFamily="34" charset="0"/>
              </a:rPr>
              <a:t>Mental Health &amp; Trauma</a:t>
            </a:r>
            <a:endParaRPr lang="en-US"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8413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Mental Health &amp; Trauma</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5469924" y="1497496"/>
            <a:ext cx="5883876" cy="5141151"/>
          </a:xfrm>
        </p:spPr>
        <p:txBody>
          <a:bodyPr>
            <a:normAutofit/>
          </a:bodyPr>
          <a:lstStyle/>
          <a:p>
            <a:pPr>
              <a:spcBef>
                <a:spcPts val="2000"/>
              </a:spcBef>
            </a:pPr>
            <a:r>
              <a:rPr lang="en-US" sz="3000" dirty="0"/>
              <a:t>Nearly 2/3 reported 2 or more Adverse Childhood Experiences (ACEs)—</a:t>
            </a:r>
            <a:r>
              <a:rPr lang="en-US" sz="3000" b="1" dirty="0">
                <a:solidFill>
                  <a:srgbClr val="A34A84"/>
                </a:solidFill>
              </a:rPr>
              <a:t>much higher</a:t>
            </a:r>
            <a:r>
              <a:rPr lang="en-US" sz="3000" dirty="0"/>
              <a:t> than the national rate of 38%</a:t>
            </a:r>
          </a:p>
          <a:p>
            <a:pPr>
              <a:spcBef>
                <a:spcPts val="2000"/>
              </a:spcBef>
            </a:pPr>
            <a:r>
              <a:rPr lang="en-US" sz="3000" dirty="0"/>
              <a:t>37% reported 4 or more ACEs, compared to 15.8% nationally</a:t>
            </a:r>
          </a:p>
        </p:txBody>
      </p:sp>
      <p:pic>
        <p:nvPicPr>
          <p:cNvPr id="5" name="Picture 4" descr="A screenshot of a cell phone&#10;&#10;Description automatically generated">
            <a:extLst>
              <a:ext uri="{FF2B5EF4-FFF2-40B4-BE49-F238E27FC236}">
                <a16:creationId xmlns:a16="http://schemas.microsoft.com/office/drawing/2014/main" id="{33E2BB3F-023D-4E6E-9C25-23964B517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7968"/>
            <a:ext cx="5033185" cy="5820032"/>
          </a:xfrm>
          <a:prstGeom prst="rect">
            <a:avLst/>
          </a:prstGeom>
        </p:spPr>
      </p:pic>
    </p:spTree>
    <p:extLst>
      <p:ext uri="{BB962C8B-B14F-4D97-AF65-F5344CB8AC3E}">
        <p14:creationId xmlns:p14="http://schemas.microsoft.com/office/powerpoint/2010/main" val="333557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DFC755-C994-40AE-9A36-C4220037F39D}"/>
              </a:ext>
            </a:extLst>
          </p:cNvPr>
          <p:cNvSpPr txBox="1"/>
          <p:nvPr/>
        </p:nvSpPr>
        <p:spPr>
          <a:xfrm>
            <a:off x="838200" y="1078583"/>
            <a:ext cx="9759851" cy="1200329"/>
          </a:xfrm>
          <a:prstGeom prst="rect">
            <a:avLst/>
          </a:prstGeom>
          <a:noFill/>
        </p:spPr>
        <p:txBody>
          <a:bodyPr wrap="none" rtlCol="0">
            <a:spAutoFit/>
          </a:bodyPr>
          <a:lstStyle/>
          <a:p>
            <a:r>
              <a:rPr lang="en-US" sz="2400" b="1" dirty="0">
                <a:solidFill>
                  <a:srgbClr val="00AFEF"/>
                </a:solidFill>
              </a:rPr>
              <a:t>In comparison with the overall populations of both Oklahoma and the U.S.,</a:t>
            </a:r>
            <a:br>
              <a:rPr lang="en-US" sz="2400" b="1" dirty="0">
                <a:solidFill>
                  <a:srgbClr val="00AFEF"/>
                </a:solidFill>
              </a:rPr>
            </a:br>
            <a:r>
              <a:rPr lang="en-US" sz="2400" b="1" dirty="0">
                <a:solidFill>
                  <a:srgbClr val="00AFEF"/>
                </a:solidFill>
              </a:rPr>
              <a:t>the study’s sample reports higher ACE scores, reflecting greater</a:t>
            </a:r>
            <a:br>
              <a:rPr lang="en-US" sz="2400" b="1" dirty="0">
                <a:solidFill>
                  <a:srgbClr val="00AFEF"/>
                </a:solidFill>
              </a:rPr>
            </a:br>
            <a:r>
              <a:rPr lang="en-US" sz="2400" b="1" dirty="0">
                <a:solidFill>
                  <a:srgbClr val="00AFEF"/>
                </a:solidFill>
              </a:rPr>
              <a:t>exposure to childhood trauma in the home.</a:t>
            </a:r>
          </a:p>
        </p:txBody>
      </p:sp>
      <p:graphicFrame>
        <p:nvGraphicFramePr>
          <p:cNvPr id="7" name="Chart 6">
            <a:extLst>
              <a:ext uri="{FF2B5EF4-FFF2-40B4-BE49-F238E27FC236}">
                <a16:creationId xmlns:a16="http://schemas.microsoft.com/office/drawing/2014/main" id="{EDC0E936-57F4-4FDB-9D84-85A55292B902}"/>
              </a:ext>
            </a:extLst>
          </p:cNvPr>
          <p:cNvGraphicFramePr>
            <a:graphicFrameLocks/>
          </p:cNvGraphicFramePr>
          <p:nvPr>
            <p:extLst>
              <p:ext uri="{D42A27DB-BD31-4B8C-83A1-F6EECF244321}">
                <p14:modId xmlns:p14="http://schemas.microsoft.com/office/powerpoint/2010/main" val="1328407376"/>
              </p:ext>
            </p:extLst>
          </p:nvPr>
        </p:nvGraphicFramePr>
        <p:xfrm>
          <a:off x="1445741" y="2047274"/>
          <a:ext cx="8552862" cy="46315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E98E7F12-F0CE-42CF-B1FC-1A920785F72A}"/>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Verdana" panose="020B0604030504040204" pitchFamily="34" charset="0"/>
                <a:ea typeface="Verdana" panose="020B0604030504040204" pitchFamily="34" charset="0"/>
              </a:rPr>
              <a:t>Mental Health &amp; Trauma</a:t>
            </a:r>
            <a:endParaRPr lang="en-US" sz="32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2172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3771-D301-496E-8CBC-4F5B53F2BD5F}"/>
              </a:ext>
            </a:extLst>
          </p:cNvPr>
          <p:cNvSpPr>
            <a:spLocks noGrp="1"/>
          </p:cNvSpPr>
          <p:nvPr>
            <p:ph type="title"/>
          </p:nvPr>
        </p:nvSpPr>
        <p:spPr>
          <a:xfrm>
            <a:off x="838200" y="5088836"/>
            <a:ext cx="10515600" cy="895557"/>
          </a:xfrm>
        </p:spPr>
        <p:txBody>
          <a:bodyPr/>
          <a:lstStyle/>
          <a:p>
            <a:pPr algn="ctr"/>
            <a:r>
              <a:rPr lang="en-US" b="1" dirty="0">
                <a:solidFill>
                  <a:schemeClr val="bg1"/>
                </a:solidFill>
                <a:latin typeface="Verdana" panose="020B0604030504040204" pitchFamily="34" charset="0"/>
                <a:ea typeface="Verdana" panose="020B0604030504040204" pitchFamily="34" charset="0"/>
              </a:rPr>
              <a:t>ABOUT THE REPORT</a:t>
            </a:r>
          </a:p>
        </p:txBody>
      </p:sp>
    </p:spTree>
    <p:extLst>
      <p:ext uri="{BB962C8B-B14F-4D97-AF65-F5344CB8AC3E}">
        <p14:creationId xmlns:p14="http://schemas.microsoft.com/office/powerpoint/2010/main" val="2455648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Mental Health &amp; Trauma</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5640426" y="1262718"/>
            <a:ext cx="6368716" cy="5141151"/>
          </a:xfrm>
        </p:spPr>
        <p:txBody>
          <a:bodyPr>
            <a:normAutofit/>
          </a:bodyPr>
          <a:lstStyle/>
          <a:p>
            <a:pPr>
              <a:spcBef>
                <a:spcPts val="3000"/>
              </a:spcBef>
            </a:pPr>
            <a:r>
              <a:rPr lang="en-US" dirty="0"/>
              <a:t>42.1% of individuals assigned female at birth reported </a:t>
            </a:r>
            <a:r>
              <a:rPr lang="en-US" b="1" dirty="0">
                <a:solidFill>
                  <a:srgbClr val="A34A84"/>
                </a:solidFill>
              </a:rPr>
              <a:t>at least one instance of IPV</a:t>
            </a:r>
            <a:r>
              <a:rPr lang="en-US" dirty="0"/>
              <a:t> before their 18th birthday, compared with 25.8% nationally </a:t>
            </a:r>
          </a:p>
          <a:p>
            <a:pPr>
              <a:spcBef>
                <a:spcPts val="3000"/>
              </a:spcBef>
            </a:pPr>
            <a:r>
              <a:rPr lang="en-US" dirty="0"/>
              <a:t>Half reported ever experiencing </a:t>
            </a:r>
            <a:r>
              <a:rPr lang="en-US" b="1" dirty="0">
                <a:solidFill>
                  <a:srgbClr val="A34A84"/>
                </a:solidFill>
              </a:rPr>
              <a:t>unwanted sexual contact</a:t>
            </a:r>
            <a:endParaRPr lang="en-US" dirty="0"/>
          </a:p>
          <a:p>
            <a:pPr>
              <a:spcBef>
                <a:spcPts val="3000"/>
              </a:spcBef>
            </a:pPr>
            <a:r>
              <a:rPr lang="en-US" dirty="0"/>
              <a:t>Nearly 2/3 of SGM individuals assigned female at birth experienced unwanted sexual contact, </a:t>
            </a:r>
            <a:r>
              <a:rPr lang="en-US" b="1" dirty="0">
                <a:solidFill>
                  <a:srgbClr val="A34A84"/>
                </a:solidFill>
              </a:rPr>
              <a:t>25 percentage points higher </a:t>
            </a:r>
            <a:r>
              <a:rPr lang="en-US" dirty="0"/>
              <a:t>than the general female population</a:t>
            </a:r>
          </a:p>
        </p:txBody>
      </p:sp>
      <p:pic>
        <p:nvPicPr>
          <p:cNvPr id="6" name="Picture 5" descr="A screenshot of a cell phone&#10;&#10;Description automatically generated">
            <a:extLst>
              <a:ext uri="{FF2B5EF4-FFF2-40B4-BE49-F238E27FC236}">
                <a16:creationId xmlns:a16="http://schemas.microsoft.com/office/drawing/2014/main" id="{32D6DDF1-8A3A-4A86-9D9F-8EA41BF05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2680"/>
            <a:ext cx="5437006" cy="5795319"/>
          </a:xfrm>
          <a:prstGeom prst="rect">
            <a:avLst/>
          </a:prstGeom>
        </p:spPr>
      </p:pic>
    </p:spTree>
    <p:extLst>
      <p:ext uri="{BB962C8B-B14F-4D97-AF65-F5344CB8AC3E}">
        <p14:creationId xmlns:p14="http://schemas.microsoft.com/office/powerpoint/2010/main" val="358393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Mental Health &amp; Trauma</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615778" y="1375782"/>
            <a:ext cx="7030453" cy="5141151"/>
          </a:xfrm>
        </p:spPr>
        <p:txBody>
          <a:bodyPr>
            <a:normAutofit/>
          </a:bodyPr>
          <a:lstStyle/>
          <a:p>
            <a:pPr>
              <a:spcBef>
                <a:spcPts val="2000"/>
              </a:spcBef>
            </a:pPr>
            <a:r>
              <a:rPr lang="en-US" sz="3000" dirty="0"/>
              <a:t>Mental health diagnoses and serious psychological distress are prevalent among SGM respondents, </a:t>
            </a:r>
            <a:r>
              <a:rPr lang="en-US" sz="3000" b="1" dirty="0">
                <a:solidFill>
                  <a:srgbClr val="A34A84"/>
                </a:solidFill>
              </a:rPr>
              <a:t>especially among youth and gender minority individuals</a:t>
            </a:r>
          </a:p>
          <a:p>
            <a:pPr lvl="1">
              <a:spcBef>
                <a:spcPts val="2000"/>
              </a:spcBef>
            </a:pPr>
            <a:r>
              <a:rPr lang="en-US" sz="2600" dirty="0"/>
              <a:t>The rate of those experiencing anxiety is 15% </a:t>
            </a:r>
            <a:r>
              <a:rPr lang="en-US" sz="2600" b="1" dirty="0">
                <a:solidFill>
                  <a:srgbClr val="A34A84"/>
                </a:solidFill>
              </a:rPr>
              <a:t>higher</a:t>
            </a:r>
            <a:r>
              <a:rPr lang="en-US" sz="2600" dirty="0"/>
              <a:t> than in the 2005 study </a:t>
            </a:r>
          </a:p>
          <a:p>
            <a:pPr lvl="1">
              <a:spcBef>
                <a:spcPts val="2000"/>
              </a:spcBef>
            </a:pPr>
            <a:r>
              <a:rPr lang="en-US" sz="2600" dirty="0"/>
              <a:t>39.2% of gender minorities reported </a:t>
            </a:r>
            <a:br>
              <a:rPr lang="en-US" sz="2600" dirty="0"/>
            </a:br>
            <a:r>
              <a:rPr lang="en-US" sz="2600" b="1" dirty="0">
                <a:solidFill>
                  <a:srgbClr val="A34A84"/>
                </a:solidFill>
              </a:rPr>
              <a:t>serious psychological distress</a:t>
            </a:r>
            <a:endParaRPr lang="en-US" sz="2600" dirty="0"/>
          </a:p>
          <a:p>
            <a:pPr lvl="1">
              <a:spcBef>
                <a:spcPts val="2000"/>
              </a:spcBef>
            </a:pPr>
            <a:r>
              <a:rPr lang="en-US" sz="2600" dirty="0"/>
              <a:t>24.5% of sexual minorities reported</a:t>
            </a:r>
            <a:br>
              <a:rPr lang="en-US" sz="2600" dirty="0"/>
            </a:br>
            <a:r>
              <a:rPr lang="en-US" sz="2600" b="1" dirty="0">
                <a:solidFill>
                  <a:srgbClr val="A34A84"/>
                </a:solidFill>
              </a:rPr>
              <a:t>serious psychological distress</a:t>
            </a:r>
            <a:endParaRPr lang="en-US" sz="2600" dirty="0"/>
          </a:p>
        </p:txBody>
      </p:sp>
      <p:pic>
        <p:nvPicPr>
          <p:cNvPr id="7" name="Picture 6" descr="A screenshot of a cell phone&#10;&#10;Description automatically generated">
            <a:extLst>
              <a:ext uri="{FF2B5EF4-FFF2-40B4-BE49-F238E27FC236}">
                <a16:creationId xmlns:a16="http://schemas.microsoft.com/office/drawing/2014/main" id="{AF43B192-0B85-4B2D-B923-F1F40AEAC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446" y="1062681"/>
            <a:ext cx="3847554" cy="5795319"/>
          </a:xfrm>
          <a:prstGeom prst="rect">
            <a:avLst/>
          </a:prstGeom>
        </p:spPr>
      </p:pic>
    </p:spTree>
    <p:extLst>
      <p:ext uri="{BB962C8B-B14F-4D97-AF65-F5344CB8AC3E}">
        <p14:creationId xmlns:p14="http://schemas.microsoft.com/office/powerpoint/2010/main" val="388345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Mental Health &amp; Trauma</a:t>
            </a:r>
          </a:p>
        </p:txBody>
      </p:sp>
      <p:graphicFrame>
        <p:nvGraphicFramePr>
          <p:cNvPr id="8" name="Chart 7">
            <a:extLst>
              <a:ext uri="{FF2B5EF4-FFF2-40B4-BE49-F238E27FC236}">
                <a16:creationId xmlns:a16="http://schemas.microsoft.com/office/drawing/2014/main" id="{9199178E-497E-40B3-801A-5329F4F71BDA}"/>
              </a:ext>
            </a:extLst>
          </p:cNvPr>
          <p:cNvGraphicFramePr>
            <a:graphicFrameLocks/>
          </p:cNvGraphicFramePr>
          <p:nvPr>
            <p:extLst>
              <p:ext uri="{D42A27DB-BD31-4B8C-83A1-F6EECF244321}">
                <p14:modId xmlns:p14="http://schemas.microsoft.com/office/powerpoint/2010/main" val="3960025626"/>
              </p:ext>
            </p:extLst>
          </p:nvPr>
        </p:nvGraphicFramePr>
        <p:xfrm>
          <a:off x="2642648" y="1601980"/>
          <a:ext cx="6906703" cy="503666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CF7949F2-E53E-414E-AB93-B50B53ABAEF0}"/>
              </a:ext>
            </a:extLst>
          </p:cNvPr>
          <p:cNvSpPr txBox="1"/>
          <p:nvPr/>
        </p:nvSpPr>
        <p:spPr>
          <a:xfrm>
            <a:off x="4064130" y="1322172"/>
            <a:ext cx="5485221" cy="954107"/>
          </a:xfrm>
          <a:prstGeom prst="rect">
            <a:avLst/>
          </a:prstGeom>
          <a:noFill/>
        </p:spPr>
        <p:txBody>
          <a:bodyPr wrap="none" rtlCol="0">
            <a:spAutoFit/>
          </a:bodyPr>
          <a:lstStyle/>
          <a:p>
            <a:pPr algn="r"/>
            <a:r>
              <a:rPr lang="en-US" sz="2800" b="1" dirty="0">
                <a:solidFill>
                  <a:srgbClr val="00AFEF"/>
                </a:solidFill>
              </a:rPr>
              <a:t>SGM youth reported higher rates of</a:t>
            </a:r>
          </a:p>
          <a:p>
            <a:pPr algn="r"/>
            <a:r>
              <a:rPr lang="en-US" sz="2800" b="1" dirty="0">
                <a:solidFill>
                  <a:srgbClr val="00AFEF"/>
                </a:solidFill>
              </a:rPr>
              <a:t>serious psychological distress</a:t>
            </a:r>
          </a:p>
        </p:txBody>
      </p:sp>
    </p:spTree>
    <p:extLst>
      <p:ext uri="{BB962C8B-B14F-4D97-AF65-F5344CB8AC3E}">
        <p14:creationId xmlns:p14="http://schemas.microsoft.com/office/powerpoint/2010/main" val="399542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Mental Health &amp; Trauma</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838200" y="1374064"/>
            <a:ext cx="6224753" cy="5141151"/>
          </a:xfrm>
        </p:spPr>
        <p:txBody>
          <a:bodyPr>
            <a:normAutofit/>
          </a:bodyPr>
          <a:lstStyle/>
          <a:p>
            <a:r>
              <a:rPr lang="en-US" sz="3000" dirty="0"/>
              <a:t>Despite such high rates of mental health diagnoses and psychological distress, </a:t>
            </a:r>
            <a:r>
              <a:rPr lang="en-US" sz="3000" b="1" dirty="0">
                <a:solidFill>
                  <a:srgbClr val="A34A84"/>
                </a:solidFill>
              </a:rPr>
              <a:t>just over 1 in 4</a:t>
            </a:r>
            <a:r>
              <a:rPr lang="en-US" sz="3000" dirty="0"/>
              <a:t> adult participants report currently seeing a mental health professional</a:t>
            </a:r>
          </a:p>
          <a:p>
            <a:r>
              <a:rPr lang="en-US" sz="3000" dirty="0"/>
              <a:t>Of those who have ever discussed their SGM identity with a professional, </a:t>
            </a:r>
            <a:r>
              <a:rPr lang="en-US" sz="3000" b="1" dirty="0">
                <a:solidFill>
                  <a:srgbClr val="A34A84"/>
                </a:solidFill>
              </a:rPr>
              <a:t>nearly 20% </a:t>
            </a:r>
            <a:r>
              <a:rPr lang="en-US" sz="3000" dirty="0"/>
              <a:t>reported that the professional attempted to change their sexual orientation or gender identity</a:t>
            </a:r>
          </a:p>
        </p:txBody>
      </p:sp>
      <p:pic>
        <p:nvPicPr>
          <p:cNvPr id="5" name="Picture 4" descr="A group of people standing in a room&#10;&#10;Description automatically generated">
            <a:extLst>
              <a:ext uri="{FF2B5EF4-FFF2-40B4-BE49-F238E27FC236}">
                <a16:creationId xmlns:a16="http://schemas.microsoft.com/office/drawing/2014/main" id="{08F2FFCE-4CF5-477B-BF0E-019782255291}"/>
              </a:ext>
            </a:extLst>
          </p:cNvPr>
          <p:cNvPicPr>
            <a:picLocks noChangeAspect="1"/>
          </p:cNvPicPr>
          <p:nvPr/>
        </p:nvPicPr>
        <p:blipFill rotWithShape="1">
          <a:blip r:embed="rId4">
            <a:extLst>
              <a:ext uri="{28A0092B-C50C-407E-A947-70E740481C1C}">
                <a14:useLocalDpi xmlns:a14="http://schemas.microsoft.com/office/drawing/2010/main" val="0"/>
              </a:ext>
            </a:extLst>
          </a:blip>
          <a:srcRect t="7947" b="8664"/>
          <a:stretch/>
        </p:blipFill>
        <p:spPr>
          <a:xfrm>
            <a:off x="7553003" y="1043313"/>
            <a:ext cx="4638997" cy="5802655"/>
          </a:xfrm>
          <a:prstGeom prst="rect">
            <a:avLst/>
          </a:prstGeom>
        </p:spPr>
      </p:pic>
    </p:spTree>
    <p:extLst>
      <p:ext uri="{BB962C8B-B14F-4D97-AF65-F5344CB8AC3E}">
        <p14:creationId xmlns:p14="http://schemas.microsoft.com/office/powerpoint/2010/main" val="4053181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Mental Health &amp; Trauma</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570145" y="2320002"/>
            <a:ext cx="5064536" cy="2301425"/>
          </a:xfrm>
        </p:spPr>
        <p:txBody>
          <a:bodyPr>
            <a:normAutofit/>
          </a:bodyPr>
          <a:lstStyle/>
          <a:p>
            <a:r>
              <a:rPr lang="en-US" sz="3600" dirty="0"/>
              <a:t>Suicidality is </a:t>
            </a:r>
            <a:r>
              <a:rPr lang="en-US" sz="3600" b="1" dirty="0">
                <a:solidFill>
                  <a:srgbClr val="A34A84"/>
                </a:solidFill>
              </a:rPr>
              <a:t>strikingly high </a:t>
            </a:r>
            <a:r>
              <a:rPr lang="en-US" sz="3600" dirty="0"/>
              <a:t>among the study’s sample, especially among youth</a:t>
            </a:r>
          </a:p>
        </p:txBody>
      </p:sp>
      <p:pic>
        <p:nvPicPr>
          <p:cNvPr id="5" name="Picture 4" descr="A screenshot of a cell phone&#10;&#10;Description automatically generated">
            <a:extLst>
              <a:ext uri="{FF2B5EF4-FFF2-40B4-BE49-F238E27FC236}">
                <a16:creationId xmlns:a16="http://schemas.microsoft.com/office/drawing/2014/main" id="{488C6452-895B-46CA-BEF6-085B9A76A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868" y="1500208"/>
            <a:ext cx="6057132" cy="4253000"/>
          </a:xfrm>
          <a:prstGeom prst="rect">
            <a:avLst/>
          </a:prstGeom>
        </p:spPr>
      </p:pic>
    </p:spTree>
    <p:extLst>
      <p:ext uri="{BB962C8B-B14F-4D97-AF65-F5344CB8AC3E}">
        <p14:creationId xmlns:p14="http://schemas.microsoft.com/office/powerpoint/2010/main" val="3519479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Mental Health &amp; Trauma</a:t>
            </a:r>
          </a:p>
        </p:txBody>
      </p:sp>
      <p:sp>
        <p:nvSpPr>
          <p:cNvPr id="5" name="Content Placeholder 4">
            <a:extLst>
              <a:ext uri="{FF2B5EF4-FFF2-40B4-BE49-F238E27FC236}">
                <a16:creationId xmlns:a16="http://schemas.microsoft.com/office/drawing/2014/main" id="{67F61C60-3361-4FD5-8FA4-ADC66214CB28}"/>
              </a:ext>
            </a:extLst>
          </p:cNvPr>
          <p:cNvSpPr>
            <a:spLocks noGrp="1"/>
          </p:cNvSpPr>
          <p:nvPr>
            <p:ph idx="1"/>
          </p:nvPr>
        </p:nvSpPr>
        <p:spPr>
          <a:xfrm>
            <a:off x="838200" y="1317005"/>
            <a:ext cx="10515600" cy="917381"/>
          </a:xfrm>
        </p:spPr>
        <p:txBody>
          <a:bodyPr>
            <a:normAutofit/>
          </a:bodyPr>
          <a:lstStyle/>
          <a:p>
            <a:pPr marL="0" indent="0">
              <a:buNone/>
            </a:pPr>
            <a:r>
              <a:rPr lang="en-US" b="1" dirty="0">
                <a:solidFill>
                  <a:srgbClr val="00AFEF"/>
                </a:solidFill>
              </a:rPr>
              <a:t>Compared to national estimates, participants age 18 and older</a:t>
            </a:r>
            <a:br>
              <a:rPr lang="en-US" b="1" dirty="0">
                <a:solidFill>
                  <a:srgbClr val="00AFEF"/>
                </a:solidFill>
              </a:rPr>
            </a:br>
            <a:r>
              <a:rPr lang="en-US" b="1" dirty="0">
                <a:solidFill>
                  <a:srgbClr val="00AFEF"/>
                </a:solidFill>
              </a:rPr>
              <a:t>report strikingly higher rates of suicidality</a:t>
            </a:r>
          </a:p>
        </p:txBody>
      </p:sp>
      <p:graphicFrame>
        <p:nvGraphicFramePr>
          <p:cNvPr id="6" name="Chart 5">
            <a:extLst>
              <a:ext uri="{FF2B5EF4-FFF2-40B4-BE49-F238E27FC236}">
                <a16:creationId xmlns:a16="http://schemas.microsoft.com/office/drawing/2014/main" id="{70B8F930-0851-4171-B099-072573C73034}"/>
              </a:ext>
            </a:extLst>
          </p:cNvPr>
          <p:cNvGraphicFramePr>
            <a:graphicFrameLocks/>
          </p:cNvGraphicFramePr>
          <p:nvPr>
            <p:extLst>
              <p:ext uri="{D42A27DB-BD31-4B8C-83A1-F6EECF244321}">
                <p14:modId xmlns:p14="http://schemas.microsoft.com/office/powerpoint/2010/main" val="3473965182"/>
              </p:ext>
            </p:extLst>
          </p:nvPr>
        </p:nvGraphicFramePr>
        <p:xfrm>
          <a:off x="1878258" y="2234386"/>
          <a:ext cx="8435483" cy="4192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9135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Mental Health &amp; Trauma</a:t>
            </a:r>
          </a:p>
        </p:txBody>
      </p:sp>
      <p:sp>
        <p:nvSpPr>
          <p:cNvPr id="5" name="Content Placeholder 4">
            <a:extLst>
              <a:ext uri="{FF2B5EF4-FFF2-40B4-BE49-F238E27FC236}">
                <a16:creationId xmlns:a16="http://schemas.microsoft.com/office/drawing/2014/main" id="{67F61C60-3361-4FD5-8FA4-ADC66214CB28}"/>
              </a:ext>
            </a:extLst>
          </p:cNvPr>
          <p:cNvSpPr>
            <a:spLocks noGrp="1"/>
          </p:cNvSpPr>
          <p:nvPr>
            <p:ph idx="1"/>
          </p:nvPr>
        </p:nvSpPr>
        <p:spPr>
          <a:xfrm>
            <a:off x="838200" y="1317005"/>
            <a:ext cx="10515600" cy="917381"/>
          </a:xfrm>
        </p:spPr>
        <p:txBody>
          <a:bodyPr>
            <a:normAutofit/>
          </a:bodyPr>
          <a:lstStyle/>
          <a:p>
            <a:pPr marL="0" indent="0">
              <a:buNone/>
            </a:pPr>
            <a:r>
              <a:rPr lang="en-US" b="1" dirty="0">
                <a:solidFill>
                  <a:srgbClr val="00AFEF"/>
                </a:solidFill>
              </a:rPr>
              <a:t>Participants age 18 and younger also report high rates of suicidality compared to national estimates</a:t>
            </a:r>
          </a:p>
        </p:txBody>
      </p:sp>
      <p:graphicFrame>
        <p:nvGraphicFramePr>
          <p:cNvPr id="7" name="Chart 6">
            <a:extLst>
              <a:ext uri="{FF2B5EF4-FFF2-40B4-BE49-F238E27FC236}">
                <a16:creationId xmlns:a16="http://schemas.microsoft.com/office/drawing/2014/main" id="{ED6CFFCA-AC32-4407-9216-2D5CC37E1E3C}"/>
              </a:ext>
            </a:extLst>
          </p:cNvPr>
          <p:cNvGraphicFramePr>
            <a:graphicFrameLocks/>
          </p:cNvGraphicFramePr>
          <p:nvPr>
            <p:extLst>
              <p:ext uri="{D42A27DB-BD31-4B8C-83A1-F6EECF244321}">
                <p14:modId xmlns:p14="http://schemas.microsoft.com/office/powerpoint/2010/main" val="3539218096"/>
              </p:ext>
            </p:extLst>
          </p:nvPr>
        </p:nvGraphicFramePr>
        <p:xfrm>
          <a:off x="1665710" y="2036678"/>
          <a:ext cx="8860580" cy="44042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8539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92DA-8FD1-4FD4-BDA9-22A315C3623F}"/>
              </a:ext>
            </a:extLst>
          </p:cNvPr>
          <p:cNvSpPr>
            <a:spLocks noGrp="1"/>
          </p:cNvSpPr>
          <p:nvPr>
            <p:ph type="title"/>
          </p:nvPr>
        </p:nvSpPr>
        <p:spPr>
          <a:xfrm>
            <a:off x="838200" y="2766218"/>
            <a:ext cx="10515600" cy="1325563"/>
          </a:xfrm>
        </p:spPr>
        <p:txBody>
          <a:bodyPr>
            <a:normAutofit fontScale="90000"/>
          </a:bodyPr>
          <a:lstStyle/>
          <a:p>
            <a:pPr algn="ctr"/>
            <a:r>
              <a:rPr lang="en-US" dirty="0">
                <a:solidFill>
                  <a:schemeClr val="bg1"/>
                </a:solidFill>
                <a:latin typeface="Verdana" panose="020B0604030504040204" pitchFamily="34" charset="0"/>
                <a:ea typeface="Verdana" panose="020B0604030504040204" pitchFamily="34" charset="0"/>
              </a:rPr>
              <a:t>SUMMARY OF FINDINGS:</a:t>
            </a:r>
            <a:br>
              <a:rPr lang="en-US" dirty="0">
                <a:solidFill>
                  <a:schemeClr val="bg1"/>
                </a:solidFill>
                <a:latin typeface="Verdana" panose="020B0604030504040204" pitchFamily="34" charset="0"/>
                <a:ea typeface="Verdana" panose="020B0604030504040204" pitchFamily="34" charset="0"/>
              </a:rPr>
            </a:br>
            <a:r>
              <a:rPr lang="en-US" sz="7300" b="1" dirty="0">
                <a:solidFill>
                  <a:schemeClr val="bg1"/>
                </a:solidFill>
                <a:latin typeface="Verdana" panose="020B0604030504040204" pitchFamily="34" charset="0"/>
                <a:ea typeface="Verdana" panose="020B0604030504040204" pitchFamily="34" charset="0"/>
              </a:rPr>
              <a:t>Physical Health &amp; Health Care</a:t>
            </a:r>
            <a:endParaRPr lang="en-US"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67344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Physical Health &amp; Health Care</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640492" y="1497496"/>
            <a:ext cx="5562600" cy="5141151"/>
          </a:xfrm>
        </p:spPr>
        <p:txBody>
          <a:bodyPr>
            <a:normAutofit/>
          </a:bodyPr>
          <a:lstStyle/>
          <a:p>
            <a:pPr>
              <a:spcBef>
                <a:spcPts val="2000"/>
              </a:spcBef>
            </a:pPr>
            <a:r>
              <a:rPr lang="en-US" sz="3000" dirty="0"/>
              <a:t>Most reported at least a </a:t>
            </a:r>
            <a:r>
              <a:rPr lang="en-US" sz="3000" b="1" dirty="0">
                <a:solidFill>
                  <a:srgbClr val="A34A84"/>
                </a:solidFill>
              </a:rPr>
              <a:t>decent quality of health</a:t>
            </a:r>
            <a:r>
              <a:rPr lang="en-US" sz="3000" dirty="0"/>
              <a:t> and have health insurance</a:t>
            </a:r>
          </a:p>
          <a:p>
            <a:pPr lvl="1">
              <a:spcBef>
                <a:spcPts val="2000"/>
              </a:spcBef>
            </a:pPr>
            <a:r>
              <a:rPr lang="en-US" sz="2600" dirty="0"/>
              <a:t>94.1% reported being HIV negative</a:t>
            </a:r>
          </a:p>
          <a:p>
            <a:pPr lvl="1">
              <a:spcBef>
                <a:spcPts val="2000"/>
              </a:spcBef>
            </a:pPr>
            <a:r>
              <a:rPr lang="en-US" sz="2600" dirty="0"/>
              <a:t>Nearly 90% of all respondents who reported living with HIV also reported receiving health care related to HIV within the past 12 months</a:t>
            </a:r>
            <a:endParaRPr lang="en-US" dirty="0"/>
          </a:p>
        </p:txBody>
      </p:sp>
      <p:pic>
        <p:nvPicPr>
          <p:cNvPr id="6" name="Picture 5" descr="A close up of a logo&#10;&#10;Description automatically generated">
            <a:extLst>
              <a:ext uri="{FF2B5EF4-FFF2-40B4-BE49-F238E27FC236}">
                <a16:creationId xmlns:a16="http://schemas.microsoft.com/office/drawing/2014/main" id="{79FEB6EE-B558-41C8-B9F3-8FB70A753CF9}"/>
              </a:ext>
            </a:extLst>
          </p:cNvPr>
          <p:cNvPicPr>
            <a:picLocks noChangeAspect="1"/>
          </p:cNvPicPr>
          <p:nvPr/>
        </p:nvPicPr>
        <p:blipFill rotWithShape="1">
          <a:blip r:embed="rId4">
            <a:extLst>
              <a:ext uri="{28A0092B-C50C-407E-A947-70E740481C1C}">
                <a14:useLocalDpi xmlns:a14="http://schemas.microsoft.com/office/drawing/2010/main" val="0"/>
              </a:ext>
            </a:extLst>
          </a:blip>
          <a:srcRect l="3128" r="5061"/>
          <a:stretch/>
        </p:blipFill>
        <p:spPr>
          <a:xfrm>
            <a:off x="6422314" y="1049664"/>
            <a:ext cx="5769686" cy="5808336"/>
          </a:xfrm>
          <a:prstGeom prst="rect">
            <a:avLst/>
          </a:prstGeom>
        </p:spPr>
      </p:pic>
    </p:spTree>
    <p:extLst>
      <p:ext uri="{BB962C8B-B14F-4D97-AF65-F5344CB8AC3E}">
        <p14:creationId xmlns:p14="http://schemas.microsoft.com/office/powerpoint/2010/main" val="227140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838200" y="1497496"/>
            <a:ext cx="5867400" cy="5141151"/>
          </a:xfrm>
        </p:spPr>
        <p:txBody>
          <a:bodyPr>
            <a:normAutofit/>
          </a:bodyPr>
          <a:lstStyle/>
          <a:p>
            <a:pPr>
              <a:spcBef>
                <a:spcPts val="3000"/>
              </a:spcBef>
            </a:pPr>
            <a:r>
              <a:rPr lang="en-US" sz="3000" dirty="0"/>
              <a:t>The medically uninsured rate among respondents is </a:t>
            </a:r>
            <a:r>
              <a:rPr lang="en-US" sz="3000" b="1" dirty="0">
                <a:solidFill>
                  <a:srgbClr val="A34A84"/>
                </a:solidFill>
              </a:rPr>
              <a:t>low</a:t>
            </a:r>
            <a:r>
              <a:rPr lang="en-US" sz="3000" dirty="0"/>
              <a:t> (8.6%) and comparable to the national rate (8.8%)</a:t>
            </a:r>
          </a:p>
          <a:p>
            <a:pPr>
              <a:spcBef>
                <a:spcPts val="3000"/>
              </a:spcBef>
            </a:pPr>
            <a:r>
              <a:rPr lang="en-US" sz="3000" dirty="0"/>
              <a:t>The rate reported in this study is 10.4% </a:t>
            </a:r>
            <a:r>
              <a:rPr lang="en-US" sz="3000" b="1" dirty="0">
                <a:solidFill>
                  <a:srgbClr val="A34A84"/>
                </a:solidFill>
              </a:rPr>
              <a:t>lower</a:t>
            </a:r>
            <a:r>
              <a:rPr lang="en-US" sz="3000" dirty="0"/>
              <a:t> than the rate reported in the 2005 study</a:t>
            </a:r>
            <a:endParaRPr lang="en-US" dirty="0"/>
          </a:p>
        </p:txBody>
      </p:sp>
      <p:sp>
        <p:nvSpPr>
          <p:cNvPr id="9" name="Title 1">
            <a:extLst>
              <a:ext uri="{FF2B5EF4-FFF2-40B4-BE49-F238E27FC236}">
                <a16:creationId xmlns:a16="http://schemas.microsoft.com/office/drawing/2014/main" id="{1C34A8BE-A845-4007-BEF6-3641F3DA19F6}"/>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Physical Health &amp; Health Care</a:t>
            </a:r>
          </a:p>
        </p:txBody>
      </p:sp>
      <p:pic>
        <p:nvPicPr>
          <p:cNvPr id="4" name="Picture 3" descr="A screenshot of a cell phone&#10;&#10;Description automatically generated">
            <a:extLst>
              <a:ext uri="{FF2B5EF4-FFF2-40B4-BE49-F238E27FC236}">
                <a16:creationId xmlns:a16="http://schemas.microsoft.com/office/drawing/2014/main" id="{BAFA2F8D-523F-48B8-99BA-EAA8CA647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342" y="1062680"/>
            <a:ext cx="5361658" cy="5791227"/>
          </a:xfrm>
          <a:prstGeom prst="rect">
            <a:avLst/>
          </a:prstGeom>
        </p:spPr>
      </p:pic>
    </p:spTree>
    <p:extLst>
      <p:ext uri="{BB962C8B-B14F-4D97-AF65-F5344CB8AC3E}">
        <p14:creationId xmlns:p14="http://schemas.microsoft.com/office/powerpoint/2010/main" val="89231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5A5E-11C6-4A09-A81F-B07304CACAA8}"/>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About the Report</a:t>
            </a:r>
          </a:p>
        </p:txBody>
      </p:sp>
      <p:sp>
        <p:nvSpPr>
          <p:cNvPr id="3" name="Content Placeholder 2">
            <a:extLst>
              <a:ext uri="{FF2B5EF4-FFF2-40B4-BE49-F238E27FC236}">
                <a16:creationId xmlns:a16="http://schemas.microsoft.com/office/drawing/2014/main" id="{9B6F2D2E-B53D-4736-87C6-AEE2B07D051B}"/>
              </a:ext>
            </a:extLst>
          </p:cNvPr>
          <p:cNvSpPr>
            <a:spLocks noGrp="1"/>
          </p:cNvSpPr>
          <p:nvPr>
            <p:ph idx="1"/>
          </p:nvPr>
        </p:nvSpPr>
        <p:spPr>
          <a:xfrm>
            <a:off x="838200" y="1585607"/>
            <a:ext cx="10515600" cy="4416359"/>
          </a:xfrm>
        </p:spPr>
        <p:txBody>
          <a:bodyPr>
            <a:normAutofit fontScale="85000" lnSpcReduction="10000"/>
          </a:bodyPr>
          <a:lstStyle/>
          <a:p>
            <a:pPr marL="0" indent="0">
              <a:lnSpc>
                <a:spcPct val="110000"/>
              </a:lnSpc>
              <a:spcBef>
                <a:spcPts val="3000"/>
              </a:spcBef>
              <a:buNone/>
            </a:pPr>
            <a:r>
              <a:rPr lang="en-US" sz="5400" baseline="30000" dirty="0"/>
              <a:t>The title of this report, </a:t>
            </a:r>
            <a:r>
              <a:rPr lang="en-US" sz="5400" b="1" baseline="30000" dirty="0">
                <a:solidFill>
                  <a:srgbClr val="A34A84"/>
                </a:solidFill>
              </a:rPr>
              <a:t>The Prism Project</a:t>
            </a:r>
            <a:r>
              <a:rPr lang="en-US" sz="5400" baseline="30000" dirty="0">
                <a:solidFill>
                  <a:srgbClr val="A34A84"/>
                </a:solidFill>
              </a:rPr>
              <a:t>,</a:t>
            </a:r>
            <a:r>
              <a:rPr lang="en-US" sz="5400" baseline="30000" dirty="0"/>
              <a:t> is meant to convey two things:</a:t>
            </a:r>
          </a:p>
          <a:p>
            <a:pPr marL="914400" lvl="2" indent="0">
              <a:lnSpc>
                <a:spcPct val="110000"/>
              </a:lnSpc>
              <a:spcBef>
                <a:spcPts val="3000"/>
              </a:spcBef>
              <a:buNone/>
            </a:pPr>
            <a:r>
              <a:rPr lang="en-US" sz="4600" b="1" baseline="30000" dirty="0">
                <a:solidFill>
                  <a:srgbClr val="A34A84"/>
                </a:solidFill>
              </a:rPr>
              <a:t>First, </a:t>
            </a:r>
            <a:r>
              <a:rPr lang="en-US" sz="4600" baseline="30000" dirty="0"/>
              <a:t>this report is the product of extensive input from members of the SGM community in the Tulsa region, and it is meant to shine a light on the issues and project a variety of solutions on the other side.</a:t>
            </a:r>
          </a:p>
          <a:p>
            <a:pPr marL="914400" lvl="2" indent="0">
              <a:lnSpc>
                <a:spcPct val="110000"/>
              </a:lnSpc>
              <a:spcBef>
                <a:spcPts val="3000"/>
              </a:spcBef>
              <a:buNone/>
            </a:pPr>
            <a:r>
              <a:rPr lang="en-US" sz="4600" b="1" baseline="30000" dirty="0">
                <a:solidFill>
                  <a:srgbClr val="A34A84"/>
                </a:solidFill>
                <a:ea typeface="Verdana" panose="020B0604030504040204" pitchFamily="34" charset="0"/>
              </a:rPr>
              <a:t>Second, </a:t>
            </a:r>
            <a:r>
              <a:rPr lang="en-US" sz="4600" baseline="30000" dirty="0">
                <a:ea typeface="Verdana" panose="020B0604030504040204" pitchFamily="34" charset="0"/>
              </a:rPr>
              <a:t>we chose the word “project” because it implies the work is not done.  Rather, this serves as one more step forward in contributing to an ongoing conversation.</a:t>
            </a:r>
          </a:p>
        </p:txBody>
      </p:sp>
      <p:pic>
        <p:nvPicPr>
          <p:cNvPr id="4" name="Graphic 3">
            <a:extLst>
              <a:ext uri="{FF2B5EF4-FFF2-40B4-BE49-F238E27FC236}">
                <a16:creationId xmlns:a16="http://schemas.microsoft.com/office/drawing/2014/main" id="{0F6955C4-C019-4254-AC99-84AA6F54A6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5133" y="2808401"/>
            <a:ext cx="786116" cy="837284"/>
          </a:xfrm>
          <a:prstGeom prst="rect">
            <a:avLst/>
          </a:prstGeom>
        </p:spPr>
      </p:pic>
      <p:pic>
        <p:nvPicPr>
          <p:cNvPr id="5" name="Graphic 4">
            <a:extLst>
              <a:ext uri="{FF2B5EF4-FFF2-40B4-BE49-F238E27FC236}">
                <a16:creationId xmlns:a16="http://schemas.microsoft.com/office/drawing/2014/main" id="{AC928D51-DF96-47F0-A0FB-B5450A21A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5133" y="4449837"/>
            <a:ext cx="786116" cy="837284"/>
          </a:xfrm>
          <a:prstGeom prst="rect">
            <a:avLst/>
          </a:prstGeom>
        </p:spPr>
      </p:pic>
    </p:spTree>
    <p:extLst>
      <p:ext uri="{BB962C8B-B14F-4D97-AF65-F5344CB8AC3E}">
        <p14:creationId xmlns:p14="http://schemas.microsoft.com/office/powerpoint/2010/main" val="1896686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838200" y="1497496"/>
            <a:ext cx="5525530" cy="5141151"/>
          </a:xfrm>
        </p:spPr>
        <p:txBody>
          <a:bodyPr>
            <a:normAutofit/>
          </a:bodyPr>
          <a:lstStyle/>
          <a:p>
            <a:pPr>
              <a:spcBef>
                <a:spcPts val="2000"/>
              </a:spcBef>
            </a:pPr>
            <a:r>
              <a:rPr lang="en-US" sz="3000" dirty="0"/>
              <a:t>There are concerns with respect to the physical health of SGM respondents and access to healthcare</a:t>
            </a:r>
          </a:p>
          <a:p>
            <a:pPr lvl="1">
              <a:spcBef>
                <a:spcPts val="2000"/>
              </a:spcBef>
            </a:pPr>
            <a:r>
              <a:rPr lang="en-US" sz="2600" dirty="0"/>
              <a:t>1/3 reported having a </a:t>
            </a:r>
            <a:r>
              <a:rPr lang="en-US" sz="2600" b="1" dirty="0">
                <a:solidFill>
                  <a:srgbClr val="A34A84"/>
                </a:solidFill>
              </a:rPr>
              <a:t>serious health issue</a:t>
            </a:r>
            <a:r>
              <a:rPr lang="en-US" sz="2600" dirty="0"/>
              <a:t>, including nearly 70% of respondents aged 70 and over</a:t>
            </a:r>
          </a:p>
        </p:txBody>
      </p:sp>
      <p:sp>
        <p:nvSpPr>
          <p:cNvPr id="9" name="Title 1">
            <a:extLst>
              <a:ext uri="{FF2B5EF4-FFF2-40B4-BE49-F238E27FC236}">
                <a16:creationId xmlns:a16="http://schemas.microsoft.com/office/drawing/2014/main" id="{17AA2EED-D8C4-4826-B1D6-7F9CEAA3C71C}"/>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Physical Health &amp; Health Care</a:t>
            </a:r>
          </a:p>
        </p:txBody>
      </p:sp>
      <p:pic>
        <p:nvPicPr>
          <p:cNvPr id="4" name="Picture 3" descr="A screenshot of a cell phone&#10;&#10;Description automatically generated">
            <a:extLst>
              <a:ext uri="{FF2B5EF4-FFF2-40B4-BE49-F238E27FC236}">
                <a16:creationId xmlns:a16="http://schemas.microsoft.com/office/drawing/2014/main" id="{077A6BAC-B992-4E0C-B80C-A3ED66A80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5070" y="1050346"/>
            <a:ext cx="5296930" cy="5807653"/>
          </a:xfrm>
          <a:prstGeom prst="rect">
            <a:avLst/>
          </a:prstGeom>
        </p:spPr>
      </p:pic>
    </p:spTree>
    <p:extLst>
      <p:ext uri="{BB962C8B-B14F-4D97-AF65-F5344CB8AC3E}">
        <p14:creationId xmlns:p14="http://schemas.microsoft.com/office/powerpoint/2010/main" val="93072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838200" y="1324501"/>
            <a:ext cx="7391399" cy="5141151"/>
          </a:xfrm>
        </p:spPr>
        <p:txBody>
          <a:bodyPr>
            <a:normAutofit/>
          </a:bodyPr>
          <a:lstStyle/>
          <a:p>
            <a:pPr>
              <a:spcBef>
                <a:spcPts val="2000"/>
              </a:spcBef>
            </a:pPr>
            <a:r>
              <a:rPr lang="en-US" sz="3200" dirty="0"/>
              <a:t>1 in 4 report </a:t>
            </a:r>
            <a:r>
              <a:rPr lang="en-US" sz="3200" b="1" dirty="0">
                <a:solidFill>
                  <a:srgbClr val="A34A84"/>
                </a:solidFill>
              </a:rPr>
              <a:t>not having a primary care provider</a:t>
            </a:r>
            <a:r>
              <a:rPr lang="en-US" sz="3200" dirty="0"/>
              <a:t>, including 34.8% of Latinx and 30% of American Indian respondents  </a:t>
            </a:r>
          </a:p>
          <a:p>
            <a:pPr>
              <a:spcBef>
                <a:spcPts val="2000"/>
              </a:spcBef>
            </a:pPr>
            <a:r>
              <a:rPr lang="en-US" sz="3200" dirty="0"/>
              <a:t>Of those without a primary care provider, 27.8% report they </a:t>
            </a:r>
            <a:r>
              <a:rPr lang="en-US" sz="3200" b="1" dirty="0">
                <a:solidFill>
                  <a:srgbClr val="A34A84"/>
                </a:solidFill>
              </a:rPr>
              <a:t>do not seek healthcare </a:t>
            </a:r>
            <a:r>
              <a:rPr lang="en-US" sz="3200" dirty="0"/>
              <a:t>because </a:t>
            </a:r>
            <a:r>
              <a:rPr lang="en-US" sz="3200" b="1" dirty="0">
                <a:solidFill>
                  <a:srgbClr val="A34A84"/>
                </a:solidFill>
              </a:rPr>
              <a:t>they can’t afford it</a:t>
            </a:r>
            <a:endParaRPr lang="en-US" sz="1300" dirty="0"/>
          </a:p>
          <a:p>
            <a:pPr>
              <a:spcBef>
                <a:spcPts val="2000"/>
              </a:spcBef>
            </a:pPr>
            <a:r>
              <a:rPr lang="en-US" sz="3200" dirty="0"/>
              <a:t>Nearly 2/3 reported at least one of the </a:t>
            </a:r>
            <a:r>
              <a:rPr lang="en-US" sz="3200" b="1" dirty="0">
                <a:solidFill>
                  <a:srgbClr val="A34A84"/>
                </a:solidFill>
              </a:rPr>
              <a:t>listed negative experiences </a:t>
            </a:r>
            <a:r>
              <a:rPr lang="en-US" sz="3200" dirty="0"/>
              <a:t>with their health care provider in the past 3 years</a:t>
            </a:r>
          </a:p>
        </p:txBody>
      </p:sp>
      <p:sp>
        <p:nvSpPr>
          <p:cNvPr id="9" name="Title 1">
            <a:extLst>
              <a:ext uri="{FF2B5EF4-FFF2-40B4-BE49-F238E27FC236}">
                <a16:creationId xmlns:a16="http://schemas.microsoft.com/office/drawing/2014/main" id="{17AA2EED-D8C4-4826-B1D6-7F9CEAA3C71C}"/>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Physical Health &amp; Health Care</a:t>
            </a:r>
          </a:p>
        </p:txBody>
      </p:sp>
      <p:pic>
        <p:nvPicPr>
          <p:cNvPr id="2" name="Graphic 1">
            <a:extLst>
              <a:ext uri="{FF2B5EF4-FFF2-40B4-BE49-F238E27FC236}">
                <a16:creationId xmlns:a16="http://schemas.microsoft.com/office/drawing/2014/main" id="{D9E9DF37-C544-4B9D-8F63-027228D641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52046" y="1717589"/>
            <a:ext cx="3023029" cy="797282"/>
          </a:xfrm>
          <a:prstGeom prst="rect">
            <a:avLst/>
          </a:prstGeom>
        </p:spPr>
      </p:pic>
      <p:pic>
        <p:nvPicPr>
          <p:cNvPr id="5" name="Graphic 4">
            <a:extLst>
              <a:ext uri="{FF2B5EF4-FFF2-40B4-BE49-F238E27FC236}">
                <a16:creationId xmlns:a16="http://schemas.microsoft.com/office/drawing/2014/main" id="{4C14B9B6-1665-4D36-8126-A01E874FBB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52046" y="3230932"/>
            <a:ext cx="3023029" cy="797282"/>
          </a:xfrm>
          <a:prstGeom prst="rect">
            <a:avLst/>
          </a:prstGeom>
        </p:spPr>
      </p:pic>
      <p:pic>
        <p:nvPicPr>
          <p:cNvPr id="4" name="Graphic 3">
            <a:extLst>
              <a:ext uri="{FF2B5EF4-FFF2-40B4-BE49-F238E27FC236}">
                <a16:creationId xmlns:a16="http://schemas.microsoft.com/office/drawing/2014/main" id="{2BC39A33-E518-457C-A748-A256259B26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52045" y="4731920"/>
            <a:ext cx="2242353" cy="797281"/>
          </a:xfrm>
          <a:prstGeom prst="rect">
            <a:avLst/>
          </a:prstGeom>
        </p:spPr>
      </p:pic>
    </p:spTree>
    <p:extLst>
      <p:ext uri="{BB962C8B-B14F-4D97-AF65-F5344CB8AC3E}">
        <p14:creationId xmlns:p14="http://schemas.microsoft.com/office/powerpoint/2010/main" val="3960339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AA2EED-D8C4-4826-B1D6-7F9CEAA3C71C}"/>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Physical Health &amp; Health Care</a:t>
            </a:r>
          </a:p>
        </p:txBody>
      </p:sp>
      <p:pic>
        <p:nvPicPr>
          <p:cNvPr id="5" name="Picture 4" descr="A screenshot of a cell phone&#10;&#10;Description automatically generated">
            <a:extLst>
              <a:ext uri="{FF2B5EF4-FFF2-40B4-BE49-F238E27FC236}">
                <a16:creationId xmlns:a16="http://schemas.microsoft.com/office/drawing/2014/main" id="{C07DC2D8-177B-4960-A040-3938EE9AA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36" y="1480582"/>
            <a:ext cx="7620128" cy="4900137"/>
          </a:xfrm>
          <a:prstGeom prst="rect">
            <a:avLst/>
          </a:prstGeom>
        </p:spPr>
      </p:pic>
    </p:spTree>
    <p:extLst>
      <p:ext uri="{BB962C8B-B14F-4D97-AF65-F5344CB8AC3E}">
        <p14:creationId xmlns:p14="http://schemas.microsoft.com/office/powerpoint/2010/main" val="1161344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92DA-8FD1-4FD4-BDA9-22A315C3623F}"/>
              </a:ext>
            </a:extLst>
          </p:cNvPr>
          <p:cNvSpPr>
            <a:spLocks noGrp="1"/>
          </p:cNvSpPr>
          <p:nvPr>
            <p:ph type="title"/>
          </p:nvPr>
        </p:nvSpPr>
        <p:spPr>
          <a:xfrm>
            <a:off x="838200" y="2766218"/>
            <a:ext cx="10515600" cy="1325563"/>
          </a:xfrm>
        </p:spPr>
        <p:txBody>
          <a:bodyPr>
            <a:normAutofit fontScale="90000"/>
          </a:bodyPr>
          <a:lstStyle/>
          <a:p>
            <a:pPr algn="ctr"/>
            <a:r>
              <a:rPr lang="en-US" dirty="0">
                <a:solidFill>
                  <a:schemeClr val="bg1"/>
                </a:solidFill>
                <a:latin typeface="Verdana" panose="020B0604030504040204" pitchFamily="34" charset="0"/>
                <a:ea typeface="Verdana" panose="020B0604030504040204" pitchFamily="34" charset="0"/>
              </a:rPr>
              <a:t>SUMMARY OF FINDINGS:</a:t>
            </a:r>
            <a:br>
              <a:rPr lang="en-US" dirty="0">
                <a:solidFill>
                  <a:schemeClr val="bg1"/>
                </a:solidFill>
                <a:latin typeface="Verdana" panose="020B0604030504040204" pitchFamily="34" charset="0"/>
                <a:ea typeface="Verdana" panose="020B0604030504040204" pitchFamily="34" charset="0"/>
              </a:rPr>
            </a:br>
            <a:r>
              <a:rPr lang="en-US" sz="7300" b="1" dirty="0">
                <a:solidFill>
                  <a:schemeClr val="bg1"/>
                </a:solidFill>
                <a:latin typeface="Verdana" panose="020B0604030504040204" pitchFamily="34" charset="0"/>
                <a:ea typeface="Verdana" panose="020B0604030504040204" pitchFamily="34" charset="0"/>
              </a:rPr>
              <a:t>SGM Youth Report Challenges</a:t>
            </a:r>
            <a:endParaRPr lang="en-US"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52199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SGM Youth Report Challenges</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649705" y="1606378"/>
            <a:ext cx="5446295" cy="5032269"/>
          </a:xfrm>
        </p:spPr>
        <p:txBody>
          <a:bodyPr>
            <a:normAutofit/>
          </a:bodyPr>
          <a:lstStyle/>
          <a:p>
            <a:r>
              <a:rPr lang="en-US" sz="3000" dirty="0"/>
              <a:t>Negative experiences are </a:t>
            </a:r>
            <a:r>
              <a:rPr lang="en-US" sz="3000" b="1" dirty="0">
                <a:solidFill>
                  <a:srgbClr val="A34A84"/>
                </a:solidFill>
              </a:rPr>
              <a:t>common </a:t>
            </a:r>
            <a:r>
              <a:rPr lang="en-US" sz="3000" dirty="0"/>
              <a:t>for SGM youth</a:t>
            </a:r>
          </a:p>
          <a:p>
            <a:r>
              <a:rPr lang="en-US" sz="3000" dirty="0"/>
              <a:t>Outside of any specific social group, 3 in 5 youth reported experiencing teasing, bullying or intimidation</a:t>
            </a:r>
          </a:p>
        </p:txBody>
      </p:sp>
      <p:pic>
        <p:nvPicPr>
          <p:cNvPr id="6" name="Picture 5" descr="A close up of text on a white background&#10;&#10;Description automatically generated">
            <a:extLst>
              <a:ext uri="{FF2B5EF4-FFF2-40B4-BE49-F238E27FC236}">
                <a16:creationId xmlns:a16="http://schemas.microsoft.com/office/drawing/2014/main" id="{FEA23AD6-C924-4AFA-BAD5-84B8F82FF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297" y="1044582"/>
            <a:ext cx="5704702" cy="5813417"/>
          </a:xfrm>
          <a:prstGeom prst="rect">
            <a:avLst/>
          </a:prstGeom>
        </p:spPr>
      </p:pic>
    </p:spTree>
    <p:extLst>
      <p:ext uri="{BB962C8B-B14F-4D97-AF65-F5344CB8AC3E}">
        <p14:creationId xmlns:p14="http://schemas.microsoft.com/office/powerpoint/2010/main" val="3469088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SGM Youth Report Challenges</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5394698" y="1497496"/>
            <a:ext cx="5825237" cy="5141151"/>
          </a:xfrm>
        </p:spPr>
        <p:txBody>
          <a:bodyPr>
            <a:normAutofit/>
          </a:bodyPr>
          <a:lstStyle/>
          <a:p>
            <a:r>
              <a:rPr lang="en-US" sz="3200" dirty="0"/>
              <a:t>There is </a:t>
            </a:r>
            <a:r>
              <a:rPr lang="en-US" sz="3200" b="1" dirty="0">
                <a:solidFill>
                  <a:srgbClr val="A34A84"/>
                </a:solidFill>
              </a:rPr>
              <a:t>room for improvement </a:t>
            </a:r>
            <a:r>
              <a:rPr lang="en-US" sz="3200" dirty="0"/>
              <a:t>among school districts to adopt anti-discrimination policies policies and ensure that students are aware of them</a:t>
            </a:r>
          </a:p>
        </p:txBody>
      </p:sp>
      <p:pic>
        <p:nvPicPr>
          <p:cNvPr id="5" name="Picture 4">
            <a:extLst>
              <a:ext uri="{FF2B5EF4-FFF2-40B4-BE49-F238E27FC236}">
                <a16:creationId xmlns:a16="http://schemas.microsoft.com/office/drawing/2014/main" id="{5C823080-4A23-494F-B162-832E57DB1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0324"/>
            <a:ext cx="5072527" cy="5807676"/>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2A423C8A-C8D9-4FB8-8FB1-89A2965BA973}"/>
              </a:ext>
            </a:extLst>
          </p:cNvPr>
          <p:cNvPicPr>
            <a:picLocks noChangeAspect="1"/>
          </p:cNvPicPr>
          <p:nvPr/>
        </p:nvPicPr>
        <p:blipFill rotWithShape="1">
          <a:blip r:embed="rId5">
            <a:extLst>
              <a:ext uri="{28A0092B-C50C-407E-A947-70E740481C1C}">
                <a14:useLocalDpi xmlns:a14="http://schemas.microsoft.com/office/drawing/2010/main" val="0"/>
              </a:ext>
            </a:extLst>
          </a:blip>
          <a:srcRect t="9515" b="12591"/>
          <a:stretch/>
        </p:blipFill>
        <p:spPr>
          <a:xfrm>
            <a:off x="5797756" y="3954162"/>
            <a:ext cx="4218287" cy="2393429"/>
          </a:xfrm>
          <a:prstGeom prst="rect">
            <a:avLst/>
          </a:prstGeom>
        </p:spPr>
      </p:pic>
    </p:spTree>
    <p:extLst>
      <p:ext uri="{BB962C8B-B14F-4D97-AF65-F5344CB8AC3E}">
        <p14:creationId xmlns:p14="http://schemas.microsoft.com/office/powerpoint/2010/main" val="3512741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2800" b="1" dirty="0">
                <a:solidFill>
                  <a:schemeClr val="bg1"/>
                </a:solidFill>
                <a:latin typeface="Verdana" panose="020B0604030504040204" pitchFamily="34" charset="0"/>
                <a:ea typeface="Verdana" panose="020B0604030504040204" pitchFamily="34" charset="0"/>
              </a:rPr>
              <a:t>SGM Youth Report Challenges</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838200" y="1497496"/>
            <a:ext cx="9702114" cy="5141151"/>
          </a:xfrm>
        </p:spPr>
        <p:txBody>
          <a:bodyPr>
            <a:normAutofit/>
          </a:bodyPr>
          <a:lstStyle/>
          <a:p>
            <a:pPr>
              <a:spcBef>
                <a:spcPts val="2000"/>
              </a:spcBef>
            </a:pPr>
            <a:r>
              <a:rPr lang="en-US" sz="3000" dirty="0"/>
              <a:t>Youth participants reported relatively </a:t>
            </a:r>
            <a:r>
              <a:rPr lang="en-US" sz="3000" b="1" dirty="0">
                <a:solidFill>
                  <a:srgbClr val="A34A84"/>
                </a:solidFill>
              </a:rPr>
              <a:t>high rates of substance use</a:t>
            </a:r>
          </a:p>
          <a:p>
            <a:pPr lvl="1">
              <a:spcBef>
                <a:spcPts val="2000"/>
              </a:spcBef>
            </a:pPr>
            <a:r>
              <a:rPr lang="en-US" sz="2600" dirty="0"/>
              <a:t>30% reported using tobacco products</a:t>
            </a:r>
          </a:p>
          <a:p>
            <a:pPr lvl="1">
              <a:spcBef>
                <a:spcPts val="2000"/>
              </a:spcBef>
            </a:pPr>
            <a:r>
              <a:rPr lang="en-US" sz="2600" dirty="0"/>
              <a:t>28% reported marijuana use without a prescription within the past month</a:t>
            </a:r>
          </a:p>
          <a:p>
            <a:pPr lvl="1">
              <a:spcBef>
                <a:spcPts val="2000"/>
              </a:spcBef>
            </a:pPr>
            <a:r>
              <a:rPr lang="en-US" sz="2600" dirty="0"/>
              <a:t>nearly 1 in 4 reported having used illicit drugs in their lifetime</a:t>
            </a:r>
          </a:p>
        </p:txBody>
      </p:sp>
    </p:spTree>
    <p:extLst>
      <p:ext uri="{BB962C8B-B14F-4D97-AF65-F5344CB8AC3E}">
        <p14:creationId xmlns:p14="http://schemas.microsoft.com/office/powerpoint/2010/main" val="1682854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2800" b="1" dirty="0">
                <a:solidFill>
                  <a:schemeClr val="bg1"/>
                </a:solidFill>
                <a:latin typeface="Verdana" panose="020B0604030504040204" pitchFamily="34" charset="0"/>
                <a:ea typeface="Verdana" panose="020B0604030504040204" pitchFamily="34" charset="0"/>
              </a:rPr>
              <a:t>SGM Youth Report Challenges</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838200" y="1660449"/>
            <a:ext cx="6739637" cy="4587425"/>
          </a:xfrm>
        </p:spPr>
        <p:txBody>
          <a:bodyPr>
            <a:normAutofit/>
          </a:bodyPr>
          <a:lstStyle/>
          <a:p>
            <a:pPr>
              <a:spcBef>
                <a:spcPts val="2000"/>
              </a:spcBef>
            </a:pPr>
            <a:r>
              <a:rPr lang="en-US" sz="3000" dirty="0"/>
              <a:t>Youth reported </a:t>
            </a:r>
            <a:r>
              <a:rPr lang="en-US" sz="3000" b="1" dirty="0">
                <a:solidFill>
                  <a:srgbClr val="A34A84"/>
                </a:solidFill>
              </a:rPr>
              <a:t>significantly lower levels</a:t>
            </a:r>
            <a:r>
              <a:rPr lang="en-US" sz="3000" dirty="0"/>
              <a:t> than adults on measures of wellbeing, including:</a:t>
            </a:r>
          </a:p>
          <a:p>
            <a:pPr lvl="1">
              <a:spcBef>
                <a:spcPts val="2000"/>
              </a:spcBef>
            </a:pPr>
            <a:r>
              <a:rPr lang="en-US" sz="2600" dirty="0"/>
              <a:t>hope</a:t>
            </a:r>
          </a:p>
          <a:p>
            <a:pPr lvl="1">
              <a:spcBef>
                <a:spcPts val="2000"/>
              </a:spcBef>
            </a:pPr>
            <a:r>
              <a:rPr lang="en-US" sz="2600" dirty="0"/>
              <a:t>flourishing</a:t>
            </a:r>
          </a:p>
          <a:p>
            <a:pPr lvl="1">
              <a:spcBef>
                <a:spcPts val="2000"/>
              </a:spcBef>
            </a:pPr>
            <a:r>
              <a:rPr lang="en-US" sz="2600" dirty="0"/>
              <a:t>social support</a:t>
            </a:r>
          </a:p>
          <a:p>
            <a:pPr lvl="1">
              <a:spcBef>
                <a:spcPts val="2000"/>
              </a:spcBef>
            </a:pPr>
            <a:r>
              <a:rPr lang="en-US" sz="2600" dirty="0"/>
              <a:t>civic engagement</a:t>
            </a:r>
          </a:p>
        </p:txBody>
      </p:sp>
      <p:pic>
        <p:nvPicPr>
          <p:cNvPr id="5" name="Picture 4" descr="A group of people flying a kite&#10;&#10;Description automatically generated">
            <a:extLst>
              <a:ext uri="{FF2B5EF4-FFF2-40B4-BE49-F238E27FC236}">
                <a16:creationId xmlns:a16="http://schemas.microsoft.com/office/drawing/2014/main" id="{4473F95E-E130-4C43-B63A-BF9AC6E49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0216" y="1050324"/>
            <a:ext cx="3871784" cy="5807676"/>
          </a:xfrm>
          <a:prstGeom prst="rect">
            <a:avLst/>
          </a:prstGeom>
        </p:spPr>
      </p:pic>
    </p:spTree>
    <p:extLst>
      <p:ext uri="{BB962C8B-B14F-4D97-AF65-F5344CB8AC3E}">
        <p14:creationId xmlns:p14="http://schemas.microsoft.com/office/powerpoint/2010/main" val="1238436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92DA-8FD1-4FD4-BDA9-22A315C3623F}"/>
              </a:ext>
            </a:extLst>
          </p:cNvPr>
          <p:cNvSpPr>
            <a:spLocks noGrp="1"/>
          </p:cNvSpPr>
          <p:nvPr>
            <p:ph type="title"/>
          </p:nvPr>
        </p:nvSpPr>
        <p:spPr>
          <a:xfrm>
            <a:off x="838200" y="2766218"/>
            <a:ext cx="10515600" cy="1325563"/>
          </a:xfrm>
        </p:spPr>
        <p:txBody>
          <a:bodyPr>
            <a:normAutofit fontScale="90000"/>
          </a:bodyPr>
          <a:lstStyle/>
          <a:p>
            <a:pPr algn="ctr"/>
            <a:r>
              <a:rPr lang="en-US" dirty="0">
                <a:solidFill>
                  <a:schemeClr val="bg1"/>
                </a:solidFill>
                <a:latin typeface="Verdana" panose="020B0604030504040204" pitchFamily="34" charset="0"/>
                <a:ea typeface="Verdana" panose="020B0604030504040204" pitchFamily="34" charset="0"/>
              </a:rPr>
              <a:t>SUMMARY OF FINDINGS:</a:t>
            </a:r>
            <a:br>
              <a:rPr lang="en-US" dirty="0">
                <a:solidFill>
                  <a:schemeClr val="bg1"/>
                </a:solidFill>
                <a:latin typeface="Verdana" panose="020B0604030504040204" pitchFamily="34" charset="0"/>
                <a:ea typeface="Verdana" panose="020B0604030504040204" pitchFamily="34" charset="0"/>
              </a:rPr>
            </a:br>
            <a:r>
              <a:rPr lang="en-US" sz="7300" b="1" dirty="0">
                <a:solidFill>
                  <a:schemeClr val="bg1"/>
                </a:solidFill>
                <a:latin typeface="Verdana" panose="020B0604030504040204" pitchFamily="34" charset="0"/>
                <a:ea typeface="Verdana" panose="020B0604030504040204" pitchFamily="34" charset="0"/>
              </a:rPr>
              <a:t>Workplace Experiences</a:t>
            </a:r>
            <a:endParaRPr lang="en-US"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9147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129789-D995-40AB-9363-9B75101562A7}"/>
              </a:ext>
            </a:extLst>
          </p:cNvPr>
          <p:cNvSpPr>
            <a:spLocks noGrp="1"/>
          </p:cNvSpPr>
          <p:nvPr>
            <p:ph type="title"/>
          </p:nvPr>
        </p:nvSpPr>
        <p:spPr>
          <a:xfrm>
            <a:off x="838200" y="219353"/>
            <a:ext cx="10515600" cy="589032"/>
          </a:xfrm>
        </p:spPr>
        <p:txBody>
          <a:bodyPr>
            <a:noAutofit/>
          </a:bodyPr>
          <a:lstStyle/>
          <a:p>
            <a:r>
              <a:rPr lang="en-US" sz="3200" b="1" dirty="0">
                <a:solidFill>
                  <a:schemeClr val="bg1"/>
                </a:solidFill>
                <a:latin typeface="Verdana" panose="020B0604030504040204" pitchFamily="34" charset="0"/>
                <a:ea typeface="Verdana" panose="020B0604030504040204" pitchFamily="34" charset="0"/>
              </a:rPr>
              <a:t>Workplace Experiences</a:t>
            </a:r>
          </a:p>
        </p:txBody>
      </p:sp>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98854" y="1524001"/>
            <a:ext cx="4831735" cy="4637569"/>
          </a:xfrm>
        </p:spPr>
        <p:txBody>
          <a:bodyPr>
            <a:normAutofit/>
          </a:bodyPr>
          <a:lstStyle/>
          <a:p>
            <a:pPr lvl="1">
              <a:lnSpc>
                <a:spcPct val="100000"/>
              </a:lnSpc>
            </a:pPr>
            <a:r>
              <a:rPr lang="en-US" sz="3000" dirty="0"/>
              <a:t>Many are employed and </a:t>
            </a:r>
            <a:r>
              <a:rPr lang="en-US" sz="3000" b="1" dirty="0">
                <a:solidFill>
                  <a:srgbClr val="A34A84"/>
                </a:solidFill>
              </a:rPr>
              <a:t>making contributions</a:t>
            </a:r>
            <a:r>
              <a:rPr lang="en-US" sz="3000" dirty="0"/>
              <a:t> to the economy</a:t>
            </a:r>
          </a:p>
          <a:p>
            <a:pPr lvl="2">
              <a:lnSpc>
                <a:spcPct val="100000"/>
              </a:lnSpc>
              <a:spcBef>
                <a:spcPts val="2000"/>
              </a:spcBef>
            </a:pPr>
            <a:r>
              <a:rPr lang="en-US" sz="2800" dirty="0"/>
              <a:t>Nearly 4 in 5 participants 18 and older reported full-time employment, part-time employment, or being self-employed</a:t>
            </a:r>
          </a:p>
        </p:txBody>
      </p:sp>
      <p:pic>
        <p:nvPicPr>
          <p:cNvPr id="5" name="Picture 4" descr="A group of people posing for a photo&#10;&#10;Description automatically generated">
            <a:extLst>
              <a:ext uri="{FF2B5EF4-FFF2-40B4-BE49-F238E27FC236}">
                <a16:creationId xmlns:a16="http://schemas.microsoft.com/office/drawing/2014/main" id="{71ED7CBB-9A0E-4373-A7DF-409B0BEA3772}"/>
              </a:ext>
            </a:extLst>
          </p:cNvPr>
          <p:cNvPicPr>
            <a:picLocks noChangeAspect="1"/>
          </p:cNvPicPr>
          <p:nvPr/>
        </p:nvPicPr>
        <p:blipFill rotWithShape="1">
          <a:blip r:embed="rId4">
            <a:extLst>
              <a:ext uri="{28A0092B-C50C-407E-A947-70E740481C1C}">
                <a14:useLocalDpi xmlns:a14="http://schemas.microsoft.com/office/drawing/2010/main" val="0"/>
              </a:ext>
            </a:extLst>
          </a:blip>
          <a:srcRect l="3981" r="5646"/>
          <a:stretch/>
        </p:blipFill>
        <p:spPr>
          <a:xfrm>
            <a:off x="5175094" y="1034716"/>
            <a:ext cx="7016905" cy="5823284"/>
          </a:xfrm>
          <a:prstGeom prst="rect">
            <a:avLst/>
          </a:prstGeom>
        </p:spPr>
      </p:pic>
    </p:spTree>
    <p:extLst>
      <p:ext uri="{BB962C8B-B14F-4D97-AF65-F5344CB8AC3E}">
        <p14:creationId xmlns:p14="http://schemas.microsoft.com/office/powerpoint/2010/main" val="14975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5A5E-11C6-4A09-A81F-B07304CACAA8}"/>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About the Report</a:t>
            </a:r>
          </a:p>
        </p:txBody>
      </p:sp>
      <p:sp>
        <p:nvSpPr>
          <p:cNvPr id="3" name="Content Placeholder 2">
            <a:extLst>
              <a:ext uri="{FF2B5EF4-FFF2-40B4-BE49-F238E27FC236}">
                <a16:creationId xmlns:a16="http://schemas.microsoft.com/office/drawing/2014/main" id="{9B6F2D2E-B53D-4736-87C6-AEE2B07D051B}"/>
              </a:ext>
            </a:extLst>
          </p:cNvPr>
          <p:cNvSpPr>
            <a:spLocks noGrp="1"/>
          </p:cNvSpPr>
          <p:nvPr>
            <p:ph idx="1"/>
          </p:nvPr>
        </p:nvSpPr>
        <p:spPr>
          <a:xfrm>
            <a:off x="612732" y="1540701"/>
            <a:ext cx="8067805" cy="4584526"/>
          </a:xfrm>
        </p:spPr>
        <p:txBody>
          <a:bodyPr>
            <a:noAutofit/>
          </a:bodyPr>
          <a:lstStyle/>
          <a:p>
            <a:pPr>
              <a:lnSpc>
                <a:spcPct val="100000"/>
              </a:lnSpc>
              <a:spcBef>
                <a:spcPts val="2000"/>
              </a:spcBef>
            </a:pPr>
            <a:r>
              <a:rPr lang="en-US" dirty="0"/>
              <a:t>The </a:t>
            </a:r>
            <a:r>
              <a:rPr lang="en-US" b="1" dirty="0">
                <a:solidFill>
                  <a:srgbClr val="A34A84"/>
                </a:solidFill>
              </a:rPr>
              <a:t>first LGBT Needs Assessment</a:t>
            </a:r>
            <a:r>
              <a:rPr lang="en-US" dirty="0"/>
              <a:t> was commissioned in 2004 by Tulsa Reaches Out (TRO)</a:t>
            </a:r>
          </a:p>
          <a:p>
            <a:pPr>
              <a:lnSpc>
                <a:spcPct val="100000"/>
              </a:lnSpc>
              <a:spcBef>
                <a:spcPts val="2000"/>
              </a:spcBef>
            </a:pPr>
            <a:r>
              <a:rPr lang="en-US" dirty="0"/>
              <a:t>The </a:t>
            </a:r>
            <a:r>
              <a:rPr lang="en-US" b="1" dirty="0">
                <a:solidFill>
                  <a:srgbClr val="A34A84"/>
                </a:solidFill>
              </a:rPr>
              <a:t>purpose</a:t>
            </a:r>
            <a:r>
              <a:rPr lang="en-US" dirty="0"/>
              <a:t> was to promote access to needed social and health services and to inform the community of the gaps in inclusive policies and practices involving the LGBTQ population</a:t>
            </a:r>
          </a:p>
          <a:p>
            <a:pPr>
              <a:lnSpc>
                <a:spcPct val="100000"/>
              </a:lnSpc>
              <a:spcBef>
                <a:spcPts val="2000"/>
              </a:spcBef>
            </a:pPr>
            <a:r>
              <a:rPr lang="en-US" dirty="0"/>
              <a:t>585 completed the 2004 survey or participated in a focus group</a:t>
            </a:r>
          </a:p>
        </p:txBody>
      </p:sp>
      <p:pic>
        <p:nvPicPr>
          <p:cNvPr id="5" name="Picture 4" descr="A person holding a football ball on a field&#10;&#10;Description automatically generated">
            <a:extLst>
              <a:ext uri="{FF2B5EF4-FFF2-40B4-BE49-F238E27FC236}">
                <a16:creationId xmlns:a16="http://schemas.microsoft.com/office/drawing/2014/main" id="{DDC9823F-5320-4032-9709-BB28453A8074}"/>
              </a:ext>
            </a:extLst>
          </p:cNvPr>
          <p:cNvPicPr>
            <a:picLocks noChangeAspect="1"/>
          </p:cNvPicPr>
          <p:nvPr/>
        </p:nvPicPr>
        <p:blipFill rotWithShape="1">
          <a:blip r:embed="rId4">
            <a:extLst>
              <a:ext uri="{28A0092B-C50C-407E-A947-70E740481C1C}">
                <a14:useLocalDpi xmlns:a14="http://schemas.microsoft.com/office/drawing/2010/main" val="0"/>
              </a:ext>
            </a:extLst>
          </a:blip>
          <a:srcRect l="19650" r="11233"/>
          <a:stretch/>
        </p:blipFill>
        <p:spPr>
          <a:xfrm>
            <a:off x="9031941" y="0"/>
            <a:ext cx="3160059" cy="6858000"/>
          </a:xfrm>
          <a:prstGeom prst="rect">
            <a:avLst/>
          </a:prstGeom>
        </p:spPr>
      </p:pic>
    </p:spTree>
    <p:extLst>
      <p:ext uri="{BB962C8B-B14F-4D97-AF65-F5344CB8AC3E}">
        <p14:creationId xmlns:p14="http://schemas.microsoft.com/office/powerpoint/2010/main" val="4076033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5486400" y="1384953"/>
            <a:ext cx="5867400" cy="5141151"/>
          </a:xfrm>
        </p:spPr>
        <p:txBody>
          <a:bodyPr>
            <a:normAutofit/>
          </a:bodyPr>
          <a:lstStyle/>
          <a:p>
            <a:pPr>
              <a:spcBef>
                <a:spcPts val="2500"/>
              </a:spcBef>
            </a:pPr>
            <a:r>
              <a:rPr lang="en-US" dirty="0"/>
              <a:t>Over 2/3 reported awareness of their employers’ antidiscrimination policy regarding </a:t>
            </a:r>
            <a:r>
              <a:rPr lang="en-US" b="1" dirty="0">
                <a:solidFill>
                  <a:srgbClr val="A34A84"/>
                </a:solidFill>
              </a:rPr>
              <a:t>sexual orientation</a:t>
            </a:r>
            <a:r>
              <a:rPr lang="en-US" dirty="0"/>
              <a:t>—</a:t>
            </a:r>
            <a:br>
              <a:rPr lang="en-US" dirty="0"/>
            </a:br>
            <a:r>
              <a:rPr lang="en-US" dirty="0"/>
              <a:t>an </a:t>
            </a:r>
            <a:r>
              <a:rPr lang="en-US" b="1" dirty="0">
                <a:solidFill>
                  <a:srgbClr val="A34A84"/>
                </a:solidFill>
              </a:rPr>
              <a:t>increase of 22.6%</a:t>
            </a:r>
          </a:p>
          <a:p>
            <a:pPr>
              <a:spcBef>
                <a:spcPts val="2500"/>
              </a:spcBef>
            </a:pPr>
            <a:r>
              <a:rPr lang="en-US" dirty="0"/>
              <a:t>Nearly half reported awareness of their employers’ anti-discrimination policy regarding </a:t>
            </a:r>
            <a:r>
              <a:rPr lang="en-US" b="1" dirty="0">
                <a:solidFill>
                  <a:srgbClr val="A34A84"/>
                </a:solidFill>
              </a:rPr>
              <a:t>gender identity</a:t>
            </a:r>
            <a:r>
              <a:rPr lang="en-US" dirty="0"/>
              <a:t>—</a:t>
            </a:r>
            <a:br>
              <a:rPr lang="en-US" dirty="0"/>
            </a:br>
            <a:r>
              <a:rPr lang="en-US" dirty="0"/>
              <a:t>an </a:t>
            </a:r>
            <a:r>
              <a:rPr lang="en-US" b="1" dirty="0">
                <a:solidFill>
                  <a:srgbClr val="A34A84"/>
                </a:solidFill>
              </a:rPr>
              <a:t>increase of 23.1%</a:t>
            </a:r>
            <a:endParaRPr lang="en-US" sz="3200" b="1" dirty="0">
              <a:solidFill>
                <a:srgbClr val="A34A84"/>
              </a:solidFill>
            </a:endParaRPr>
          </a:p>
        </p:txBody>
      </p:sp>
      <p:sp>
        <p:nvSpPr>
          <p:cNvPr id="9" name="Title 1">
            <a:extLst>
              <a:ext uri="{FF2B5EF4-FFF2-40B4-BE49-F238E27FC236}">
                <a16:creationId xmlns:a16="http://schemas.microsoft.com/office/drawing/2014/main" id="{BE93CDE1-044B-41A9-ADDE-51AB4005A319}"/>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Workplace Experiences</a:t>
            </a:r>
          </a:p>
        </p:txBody>
      </p:sp>
      <p:pic>
        <p:nvPicPr>
          <p:cNvPr id="4" name="Picture 3" descr="A picture containing screenshot&#10;&#10;Description automatically generated">
            <a:extLst>
              <a:ext uri="{FF2B5EF4-FFF2-40B4-BE49-F238E27FC236}">
                <a16:creationId xmlns:a16="http://schemas.microsoft.com/office/drawing/2014/main" id="{612C4217-8C27-433C-B215-2CB64499AC12}"/>
              </a:ext>
            </a:extLst>
          </p:cNvPr>
          <p:cNvPicPr>
            <a:picLocks noChangeAspect="1"/>
          </p:cNvPicPr>
          <p:nvPr/>
        </p:nvPicPr>
        <p:blipFill rotWithShape="1">
          <a:blip r:embed="rId4">
            <a:extLst>
              <a:ext uri="{28A0092B-C50C-407E-A947-70E740481C1C}">
                <a14:useLocalDpi xmlns:a14="http://schemas.microsoft.com/office/drawing/2010/main" val="0"/>
              </a:ext>
            </a:extLst>
          </a:blip>
          <a:srcRect t="8649" b="8439"/>
          <a:stretch/>
        </p:blipFill>
        <p:spPr>
          <a:xfrm>
            <a:off x="-1" y="1037968"/>
            <a:ext cx="5115697" cy="5835122"/>
          </a:xfrm>
          <a:prstGeom prst="rect">
            <a:avLst/>
          </a:prstGeom>
        </p:spPr>
      </p:pic>
    </p:spTree>
    <p:extLst>
      <p:ext uri="{BB962C8B-B14F-4D97-AF65-F5344CB8AC3E}">
        <p14:creationId xmlns:p14="http://schemas.microsoft.com/office/powerpoint/2010/main" val="3065798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838200" y="1497496"/>
            <a:ext cx="5867400" cy="5141151"/>
          </a:xfrm>
        </p:spPr>
        <p:txBody>
          <a:bodyPr>
            <a:normAutofit/>
          </a:bodyPr>
          <a:lstStyle/>
          <a:p>
            <a:r>
              <a:rPr lang="en-US" sz="3200" dirty="0"/>
              <a:t>Despite gains over the past 15 years, a </a:t>
            </a:r>
            <a:r>
              <a:rPr lang="en-US" sz="3200" b="1" dirty="0">
                <a:solidFill>
                  <a:srgbClr val="A34A84"/>
                </a:solidFill>
              </a:rPr>
              <a:t>high percentage</a:t>
            </a:r>
            <a:r>
              <a:rPr lang="en-US" sz="3200" dirty="0"/>
              <a:t> reported that their employers do not have, or that they are unaware of, antidiscrimination policies</a:t>
            </a:r>
          </a:p>
        </p:txBody>
      </p:sp>
      <p:sp>
        <p:nvSpPr>
          <p:cNvPr id="11" name="Title 1">
            <a:extLst>
              <a:ext uri="{FF2B5EF4-FFF2-40B4-BE49-F238E27FC236}">
                <a16:creationId xmlns:a16="http://schemas.microsoft.com/office/drawing/2014/main" id="{7AB50A61-3C6E-41A5-A26F-D49167F8F905}"/>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Workplace Experiences</a:t>
            </a:r>
          </a:p>
        </p:txBody>
      </p:sp>
      <p:pic>
        <p:nvPicPr>
          <p:cNvPr id="15" name="Picture 14" descr="A screenshot of a cell phone&#10;&#10;Description automatically generated">
            <a:extLst>
              <a:ext uri="{FF2B5EF4-FFF2-40B4-BE49-F238E27FC236}">
                <a16:creationId xmlns:a16="http://schemas.microsoft.com/office/drawing/2014/main" id="{A2F5C7BB-9FF5-42D9-AA7E-F0737F4CD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787" y="1061941"/>
            <a:ext cx="5097213" cy="5807676"/>
          </a:xfrm>
          <a:prstGeom prst="rect">
            <a:avLst/>
          </a:prstGeom>
        </p:spPr>
      </p:pic>
    </p:spTree>
    <p:extLst>
      <p:ext uri="{BB962C8B-B14F-4D97-AF65-F5344CB8AC3E}">
        <p14:creationId xmlns:p14="http://schemas.microsoft.com/office/powerpoint/2010/main" val="2235922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838200" y="1497496"/>
            <a:ext cx="9966158" cy="5141151"/>
          </a:xfrm>
        </p:spPr>
        <p:txBody>
          <a:bodyPr>
            <a:normAutofit/>
          </a:bodyPr>
          <a:lstStyle/>
          <a:p>
            <a:r>
              <a:rPr lang="en-US" sz="3000" dirty="0"/>
              <a:t>High rates of SGM employees have taken actions in the past three years to avoid discrimination in the workplace</a:t>
            </a:r>
          </a:p>
          <a:p>
            <a:pPr lvl="1"/>
            <a:r>
              <a:rPr lang="en-US" sz="2600" dirty="0"/>
              <a:t>13.7% quit their job</a:t>
            </a:r>
          </a:p>
          <a:p>
            <a:pPr lvl="1"/>
            <a:r>
              <a:rPr lang="en-US" sz="2600" dirty="0"/>
              <a:t>42.6% had to stay in the closet</a:t>
            </a:r>
          </a:p>
          <a:p>
            <a:pPr marL="457200" lvl="1" indent="0">
              <a:buNone/>
            </a:pPr>
            <a:endParaRPr lang="en-US" sz="2600" dirty="0"/>
          </a:p>
          <a:p>
            <a:r>
              <a:rPr lang="en-US" sz="3000" dirty="0"/>
              <a:t>These rates are </a:t>
            </a:r>
            <a:r>
              <a:rPr lang="en-US" sz="3000" b="1" dirty="0">
                <a:solidFill>
                  <a:srgbClr val="A34A84"/>
                </a:solidFill>
              </a:rPr>
              <a:t>higher </a:t>
            </a:r>
            <a:r>
              <a:rPr lang="en-US" sz="3000" dirty="0"/>
              <a:t>among those </a:t>
            </a:r>
            <a:r>
              <a:rPr lang="en-US" sz="3000" b="1" dirty="0">
                <a:solidFill>
                  <a:srgbClr val="A34A84"/>
                </a:solidFill>
              </a:rPr>
              <a:t>who did not report</a:t>
            </a:r>
            <a:r>
              <a:rPr lang="en-US" sz="3000" dirty="0"/>
              <a:t> that their workplaces had </a:t>
            </a:r>
            <a:r>
              <a:rPr lang="en-US" sz="3000" b="1" dirty="0">
                <a:solidFill>
                  <a:srgbClr val="A34A84"/>
                </a:solidFill>
              </a:rPr>
              <a:t>all three antidiscrimination policies</a:t>
            </a:r>
            <a:endParaRPr lang="en-US" sz="3000" dirty="0"/>
          </a:p>
        </p:txBody>
      </p:sp>
      <p:sp>
        <p:nvSpPr>
          <p:cNvPr id="4" name="Title 1">
            <a:extLst>
              <a:ext uri="{FF2B5EF4-FFF2-40B4-BE49-F238E27FC236}">
                <a16:creationId xmlns:a16="http://schemas.microsoft.com/office/drawing/2014/main" id="{CACD8341-7C23-490F-9004-8822CB393820}"/>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Workplace Experiences</a:t>
            </a:r>
          </a:p>
        </p:txBody>
      </p:sp>
    </p:spTree>
    <p:extLst>
      <p:ext uri="{BB962C8B-B14F-4D97-AF65-F5344CB8AC3E}">
        <p14:creationId xmlns:p14="http://schemas.microsoft.com/office/powerpoint/2010/main" val="1200659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36FC1-F9FA-4DAE-91C3-7981EC0DEE29}"/>
              </a:ext>
            </a:extLst>
          </p:cNvPr>
          <p:cNvSpPr>
            <a:spLocks noGrp="1"/>
          </p:cNvSpPr>
          <p:nvPr>
            <p:ph idx="1"/>
          </p:nvPr>
        </p:nvSpPr>
        <p:spPr>
          <a:xfrm>
            <a:off x="440634" y="1524001"/>
            <a:ext cx="10913165" cy="3566983"/>
          </a:xfrm>
        </p:spPr>
        <p:txBody>
          <a:bodyPr>
            <a:normAutofit/>
          </a:bodyPr>
          <a:lstStyle/>
          <a:p>
            <a:pPr lvl="1">
              <a:lnSpc>
                <a:spcPct val="100000"/>
              </a:lnSpc>
              <a:spcBef>
                <a:spcPts val="2000"/>
              </a:spcBef>
            </a:pPr>
            <a:r>
              <a:rPr lang="en-US" sz="3000" dirty="0"/>
              <a:t>Of participants who said their employers had antidiscrimination policies in place, a </a:t>
            </a:r>
            <a:r>
              <a:rPr lang="en-US" sz="3000" b="1" dirty="0">
                <a:solidFill>
                  <a:srgbClr val="A34A84"/>
                </a:solidFill>
              </a:rPr>
              <a:t>lower rate </a:t>
            </a:r>
            <a:r>
              <a:rPr lang="en-US" sz="3000" dirty="0"/>
              <a:t>reported that they have taken actions to avoid discrimination—such as:</a:t>
            </a:r>
          </a:p>
          <a:p>
            <a:pPr lvl="2">
              <a:lnSpc>
                <a:spcPct val="100000"/>
              </a:lnSpc>
              <a:spcBef>
                <a:spcPts val="2000"/>
              </a:spcBef>
            </a:pPr>
            <a:r>
              <a:rPr lang="en-US" sz="2800" dirty="0"/>
              <a:t>feeling as though they had to </a:t>
            </a:r>
            <a:r>
              <a:rPr lang="en-US" sz="2800" b="1" dirty="0">
                <a:solidFill>
                  <a:srgbClr val="A34A84"/>
                </a:solidFill>
              </a:rPr>
              <a:t>quit their job </a:t>
            </a:r>
            <a:r>
              <a:rPr lang="en-US" sz="2800" dirty="0"/>
              <a:t>(6.3% vs. 12.0%)</a:t>
            </a:r>
          </a:p>
          <a:p>
            <a:pPr lvl="2">
              <a:lnSpc>
                <a:spcPct val="100000"/>
              </a:lnSpc>
              <a:spcBef>
                <a:spcPts val="2000"/>
              </a:spcBef>
            </a:pPr>
            <a:r>
              <a:rPr lang="en-US" sz="2800" dirty="0"/>
              <a:t>feeling as though they had to </a:t>
            </a:r>
            <a:r>
              <a:rPr lang="en-US" sz="2800" b="1" dirty="0">
                <a:solidFill>
                  <a:srgbClr val="A34A84"/>
                </a:solidFill>
              </a:rPr>
              <a:t>stay in the close</a:t>
            </a:r>
            <a:r>
              <a:rPr lang="en-US" sz="2800" dirty="0"/>
              <a:t>t (26.1% vs. 44.7%)</a:t>
            </a:r>
          </a:p>
        </p:txBody>
      </p:sp>
      <p:sp>
        <p:nvSpPr>
          <p:cNvPr id="4" name="Title 1">
            <a:extLst>
              <a:ext uri="{FF2B5EF4-FFF2-40B4-BE49-F238E27FC236}">
                <a16:creationId xmlns:a16="http://schemas.microsoft.com/office/drawing/2014/main" id="{9ED25F6B-D56A-4157-B70F-9CB518B02EFC}"/>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Workplace Experiences</a:t>
            </a:r>
          </a:p>
        </p:txBody>
      </p:sp>
    </p:spTree>
    <p:extLst>
      <p:ext uri="{BB962C8B-B14F-4D97-AF65-F5344CB8AC3E}">
        <p14:creationId xmlns:p14="http://schemas.microsoft.com/office/powerpoint/2010/main" val="1950033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92DA-8FD1-4FD4-BDA9-22A315C3623F}"/>
              </a:ext>
            </a:extLst>
          </p:cNvPr>
          <p:cNvSpPr>
            <a:spLocks noGrp="1"/>
          </p:cNvSpPr>
          <p:nvPr>
            <p:ph type="title"/>
          </p:nvPr>
        </p:nvSpPr>
        <p:spPr>
          <a:xfrm>
            <a:off x="838200" y="2766218"/>
            <a:ext cx="10515600" cy="1325563"/>
          </a:xfrm>
        </p:spPr>
        <p:txBody>
          <a:bodyPr>
            <a:normAutofit fontScale="90000"/>
          </a:bodyPr>
          <a:lstStyle/>
          <a:p>
            <a:pPr algn="ctr"/>
            <a:r>
              <a:rPr lang="en-US" sz="7300" b="1" dirty="0">
                <a:solidFill>
                  <a:schemeClr val="bg1"/>
                </a:solidFill>
                <a:latin typeface="Verdana" panose="020B0604030504040204" pitchFamily="34" charset="0"/>
                <a:ea typeface="Verdana" panose="020B0604030504040204" pitchFamily="34" charset="0"/>
              </a:rPr>
              <a:t>Priorities &amp; Recommendations</a:t>
            </a:r>
            <a:endParaRPr lang="en-US"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68157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t="-12000" b="-12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FDF019-E13F-4DAF-B5F3-97C1F2A198B6}"/>
              </a:ext>
            </a:extLst>
          </p:cNvPr>
          <p:cNvSpPr/>
          <p:nvPr/>
        </p:nvSpPr>
        <p:spPr>
          <a:xfrm>
            <a:off x="528181" y="365125"/>
            <a:ext cx="11135638" cy="612775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3E015F6-4A74-4D02-807A-5387958A55A2}"/>
              </a:ext>
            </a:extLst>
          </p:cNvPr>
          <p:cNvSpPr>
            <a:spLocks noGrp="1"/>
          </p:cNvSpPr>
          <p:nvPr>
            <p:ph idx="1"/>
          </p:nvPr>
        </p:nvSpPr>
        <p:spPr>
          <a:xfrm>
            <a:off x="1108031" y="903031"/>
            <a:ext cx="9975937" cy="5051937"/>
          </a:xfrm>
        </p:spPr>
        <p:txBody>
          <a:bodyPr>
            <a:normAutofit/>
          </a:bodyPr>
          <a:lstStyle/>
          <a:p>
            <a:pPr marL="0" indent="0">
              <a:buNone/>
            </a:pPr>
            <a:r>
              <a:rPr lang="en-US" dirty="0"/>
              <a:t>Regarding the most important services needed for SGM individuals:</a:t>
            </a:r>
          </a:p>
          <a:p>
            <a:pPr lvl="2">
              <a:spcBef>
                <a:spcPts val="2000"/>
              </a:spcBef>
            </a:pPr>
            <a:r>
              <a:rPr lang="en-US" sz="3200" b="1" dirty="0">
                <a:solidFill>
                  <a:srgbClr val="A34A84"/>
                </a:solidFill>
              </a:rPr>
              <a:t>Youth</a:t>
            </a:r>
            <a:r>
              <a:rPr lang="en-US" sz="3200" dirty="0"/>
              <a:t> indicated preferences for</a:t>
            </a:r>
          </a:p>
          <a:p>
            <a:pPr marL="1371600" lvl="3" indent="0">
              <a:buNone/>
            </a:pPr>
            <a:r>
              <a:rPr lang="en-US" sz="2400" dirty="0"/>
              <a:t>• mental health and counseling services</a:t>
            </a:r>
          </a:p>
          <a:p>
            <a:pPr marL="1371600" lvl="3" indent="0">
              <a:buNone/>
            </a:pPr>
            <a:r>
              <a:rPr lang="en-US" sz="2400" dirty="0"/>
              <a:t>• public awareness about LGBTQ+ issues</a:t>
            </a:r>
          </a:p>
          <a:p>
            <a:pPr marL="1371600" lvl="3" indent="0">
              <a:buNone/>
            </a:pPr>
            <a:r>
              <a:rPr lang="en-US" sz="2400" dirty="0"/>
              <a:t>• programs for LGBTQ+ youth</a:t>
            </a:r>
          </a:p>
          <a:p>
            <a:pPr marL="1371600" lvl="3" indent="0">
              <a:buNone/>
            </a:pPr>
            <a:r>
              <a:rPr lang="en-US" sz="2400" dirty="0"/>
              <a:t>• sexual health education</a:t>
            </a:r>
          </a:p>
          <a:p>
            <a:pPr lvl="2">
              <a:spcBef>
                <a:spcPts val="2000"/>
              </a:spcBef>
            </a:pPr>
            <a:r>
              <a:rPr lang="en-US" sz="3200" b="1" dirty="0">
                <a:solidFill>
                  <a:srgbClr val="A34A84"/>
                </a:solidFill>
              </a:rPr>
              <a:t>Adults</a:t>
            </a:r>
            <a:r>
              <a:rPr lang="en-US" sz="3200" dirty="0"/>
              <a:t> indicated preferences for</a:t>
            </a:r>
          </a:p>
          <a:p>
            <a:pPr marL="1371600" lvl="3" indent="0">
              <a:buNone/>
            </a:pPr>
            <a:r>
              <a:rPr lang="en-US" sz="2400" dirty="0"/>
              <a:t>• mental health and counseling services</a:t>
            </a:r>
          </a:p>
          <a:p>
            <a:pPr marL="1371600" lvl="3" indent="0">
              <a:buNone/>
            </a:pPr>
            <a:r>
              <a:rPr lang="en-US" sz="2400" dirty="0"/>
              <a:t>• advocacy at the state legislature</a:t>
            </a:r>
          </a:p>
          <a:p>
            <a:pPr marL="1371600" lvl="3" indent="0">
              <a:buNone/>
            </a:pPr>
            <a:r>
              <a:rPr lang="en-US" sz="2400" dirty="0"/>
              <a:t>• physical and medical health services</a:t>
            </a:r>
          </a:p>
          <a:p>
            <a:pPr marL="1371600" lvl="3" indent="0">
              <a:buNone/>
            </a:pPr>
            <a:r>
              <a:rPr lang="en-US" sz="2400" dirty="0"/>
              <a:t>• public awareness about LGBTQ+ issues</a:t>
            </a:r>
          </a:p>
        </p:txBody>
      </p:sp>
      <p:pic>
        <p:nvPicPr>
          <p:cNvPr id="7" name="Graphic 6">
            <a:extLst>
              <a:ext uri="{FF2B5EF4-FFF2-40B4-BE49-F238E27FC236}">
                <a16:creationId xmlns:a16="http://schemas.microsoft.com/office/drawing/2014/main" id="{05086D7C-E1BD-4162-90DB-965E6E1FAE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7879" y="1724152"/>
            <a:ext cx="786116" cy="837284"/>
          </a:xfrm>
          <a:prstGeom prst="rect">
            <a:avLst/>
          </a:prstGeom>
        </p:spPr>
      </p:pic>
      <p:pic>
        <p:nvPicPr>
          <p:cNvPr id="8" name="Graphic 7">
            <a:extLst>
              <a:ext uri="{FF2B5EF4-FFF2-40B4-BE49-F238E27FC236}">
                <a16:creationId xmlns:a16="http://schemas.microsoft.com/office/drawing/2014/main" id="{B1BFCE1F-3AA9-4F49-AB56-77930420AD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8031" y="3983092"/>
            <a:ext cx="786116" cy="837284"/>
          </a:xfrm>
          <a:prstGeom prst="rect">
            <a:avLst/>
          </a:prstGeom>
        </p:spPr>
      </p:pic>
    </p:spTree>
    <p:extLst>
      <p:ext uri="{BB962C8B-B14F-4D97-AF65-F5344CB8AC3E}">
        <p14:creationId xmlns:p14="http://schemas.microsoft.com/office/powerpoint/2010/main" val="3251023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22579B-BF6C-449C-BD4E-C7370EFE3FBC}"/>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Recommendations</a:t>
            </a:r>
          </a:p>
          <a:p>
            <a:r>
              <a:rPr lang="en-US" sz="2400" i="1" dirty="0">
                <a:solidFill>
                  <a:schemeClr val="bg1"/>
                </a:solidFill>
                <a:latin typeface="Verdana" panose="020B0604030504040204" pitchFamily="34" charset="0"/>
                <a:ea typeface="Verdana" panose="020B0604030504040204" pitchFamily="34" charset="0"/>
              </a:rPr>
              <a:t>For Educators</a:t>
            </a:r>
          </a:p>
        </p:txBody>
      </p:sp>
      <p:sp>
        <p:nvSpPr>
          <p:cNvPr id="7" name="Content Placeholder 2">
            <a:extLst>
              <a:ext uri="{FF2B5EF4-FFF2-40B4-BE49-F238E27FC236}">
                <a16:creationId xmlns:a16="http://schemas.microsoft.com/office/drawing/2014/main" id="{64B91062-11FC-4888-B2B1-028B37AFAD8E}"/>
              </a:ext>
            </a:extLst>
          </p:cNvPr>
          <p:cNvSpPr txBox="1">
            <a:spLocks/>
          </p:cNvSpPr>
          <p:nvPr/>
        </p:nvSpPr>
        <p:spPr>
          <a:xfrm>
            <a:off x="440634" y="1269242"/>
            <a:ext cx="11512554" cy="5076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Implement </a:t>
            </a:r>
            <a:r>
              <a:rPr lang="en-US" sz="1800" b="1" dirty="0">
                <a:solidFill>
                  <a:srgbClr val="A34A84"/>
                </a:solidFill>
              </a:rPr>
              <a:t>pre-service training </a:t>
            </a:r>
            <a:r>
              <a:rPr lang="en-US" sz="1800" dirty="0"/>
              <a:t>in regional colleges of education to build competencies among future educators in working with and supporting LGBTQ youth.</a:t>
            </a:r>
          </a:p>
          <a:p>
            <a:r>
              <a:rPr lang="en-US" sz="1800" dirty="0"/>
              <a:t>Ensure that </a:t>
            </a:r>
            <a:r>
              <a:rPr lang="en-US" sz="1800" b="1" dirty="0">
                <a:solidFill>
                  <a:srgbClr val="A34A84"/>
                </a:solidFill>
              </a:rPr>
              <a:t>emergency-certified educators receive training </a:t>
            </a:r>
            <a:r>
              <a:rPr lang="en-US" sz="1800" dirty="0"/>
              <a:t>in working and supporting LGBTQ youth early in their employment.</a:t>
            </a:r>
          </a:p>
          <a:p>
            <a:r>
              <a:rPr lang="en-US" sz="1800" dirty="0"/>
              <a:t>Hold </a:t>
            </a:r>
            <a:r>
              <a:rPr lang="en-US" sz="1800" b="1" dirty="0">
                <a:solidFill>
                  <a:srgbClr val="A34A84"/>
                </a:solidFill>
              </a:rPr>
              <a:t>staff training </a:t>
            </a:r>
            <a:r>
              <a:rPr lang="en-US" sz="1800" dirty="0"/>
              <a:t>on understanding the basics of working with and supporting LGBTQ youth.</a:t>
            </a:r>
          </a:p>
          <a:p>
            <a:r>
              <a:rPr lang="en-US" sz="1800" dirty="0"/>
              <a:t>Implement </a:t>
            </a:r>
            <a:r>
              <a:rPr lang="en-US" sz="1800" b="1" dirty="0">
                <a:solidFill>
                  <a:srgbClr val="A34A84"/>
                </a:solidFill>
              </a:rPr>
              <a:t>visible LGBTQ-affirming signs and messaging </a:t>
            </a:r>
            <a:r>
              <a:rPr lang="en-US" sz="1800" dirty="0"/>
              <a:t>in school buildings and identify staff in each building who are willing to be visible allies of LGBTQ students</a:t>
            </a:r>
          </a:p>
          <a:p>
            <a:r>
              <a:rPr lang="en-US" sz="1800" dirty="0"/>
              <a:t>Adopt and implement </a:t>
            </a:r>
            <a:r>
              <a:rPr lang="en-US" sz="1800" b="1" dirty="0">
                <a:solidFill>
                  <a:srgbClr val="A34A84"/>
                </a:solidFill>
              </a:rPr>
              <a:t>LGBTQ-affirming</a:t>
            </a:r>
            <a:r>
              <a:rPr lang="en-US" sz="1800" dirty="0"/>
              <a:t>, evidence-based social-emotional learning, bullying prevention, and medically accurate sex education </a:t>
            </a:r>
            <a:r>
              <a:rPr lang="en-US" sz="1800" b="1" dirty="0">
                <a:solidFill>
                  <a:srgbClr val="A34A84"/>
                </a:solidFill>
              </a:rPr>
              <a:t>programming</a:t>
            </a:r>
            <a:r>
              <a:rPr lang="en-US" sz="1800" dirty="0"/>
              <a:t> in schools.</a:t>
            </a:r>
          </a:p>
          <a:p>
            <a:r>
              <a:rPr lang="en-US" sz="1800" b="1" dirty="0">
                <a:solidFill>
                  <a:srgbClr val="A34A84"/>
                </a:solidFill>
              </a:rPr>
              <a:t>Connect families to resources </a:t>
            </a:r>
            <a:r>
              <a:rPr lang="en-US" sz="1800" dirty="0"/>
              <a:t>that will help them support their children in “coming out” as an LGBTQ person, such as Oklahomans for Equality, Youth Services of Tulsa, and PFLAG.</a:t>
            </a:r>
          </a:p>
          <a:p>
            <a:r>
              <a:rPr lang="en-US" sz="1800" b="1" dirty="0">
                <a:solidFill>
                  <a:srgbClr val="A34A84"/>
                </a:solidFill>
              </a:rPr>
              <a:t>Adopt anti-discrimination policies </a:t>
            </a:r>
            <a:r>
              <a:rPr lang="en-US" sz="1800" dirty="0"/>
              <a:t>covering sexual orientation, gender identity, and gender expression and regularly communicate those policies to all staff, teachers, and students.</a:t>
            </a:r>
          </a:p>
          <a:p>
            <a:r>
              <a:rPr lang="en-US" sz="1800" dirty="0"/>
              <a:t>Embed </a:t>
            </a:r>
            <a:r>
              <a:rPr lang="en-US" sz="1800" b="1" dirty="0">
                <a:solidFill>
                  <a:srgbClr val="A34A84"/>
                </a:solidFill>
              </a:rPr>
              <a:t>Hope-building practices </a:t>
            </a:r>
            <a:r>
              <a:rPr lang="en-US" sz="1800" dirty="0"/>
              <a:t>into all touch-points with youth and families.</a:t>
            </a:r>
          </a:p>
          <a:p>
            <a:r>
              <a:rPr lang="en-US" sz="1800" dirty="0"/>
              <a:t>Provide students and families with a </a:t>
            </a:r>
            <a:r>
              <a:rPr lang="en-US" sz="1800" b="1" dirty="0">
                <a:solidFill>
                  <a:srgbClr val="A34A84"/>
                </a:solidFill>
              </a:rPr>
              <a:t>general resource guide </a:t>
            </a:r>
            <a:r>
              <a:rPr lang="en-US" sz="1800" dirty="0"/>
              <a:t>listing LGBTQ youth-supporting agencies and services.</a:t>
            </a:r>
          </a:p>
        </p:txBody>
      </p:sp>
    </p:spTree>
    <p:extLst>
      <p:ext uri="{BB962C8B-B14F-4D97-AF65-F5344CB8AC3E}">
        <p14:creationId xmlns:p14="http://schemas.microsoft.com/office/powerpoint/2010/main" val="4082627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6B7F08-6FF1-412C-8C38-AE26A9015D41}"/>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Recommendations</a:t>
            </a:r>
          </a:p>
          <a:p>
            <a:r>
              <a:rPr lang="en-US" sz="2400" i="1" dirty="0">
                <a:solidFill>
                  <a:schemeClr val="bg1"/>
                </a:solidFill>
                <a:latin typeface="Verdana" panose="020B0604030504040204" pitchFamily="34" charset="0"/>
                <a:ea typeface="Verdana" panose="020B0604030504040204" pitchFamily="34" charset="0"/>
              </a:rPr>
              <a:t>For Youth-serving Agencies</a:t>
            </a:r>
          </a:p>
        </p:txBody>
      </p:sp>
      <p:sp>
        <p:nvSpPr>
          <p:cNvPr id="5" name="Content Placeholder 2">
            <a:extLst>
              <a:ext uri="{FF2B5EF4-FFF2-40B4-BE49-F238E27FC236}">
                <a16:creationId xmlns:a16="http://schemas.microsoft.com/office/drawing/2014/main" id="{87D0CF79-55E3-447C-8555-2B562B011D3E}"/>
              </a:ext>
            </a:extLst>
          </p:cNvPr>
          <p:cNvSpPr txBox="1">
            <a:spLocks/>
          </p:cNvSpPr>
          <p:nvPr/>
        </p:nvSpPr>
        <p:spPr>
          <a:xfrm>
            <a:off x="440634" y="1524001"/>
            <a:ext cx="11512554" cy="407552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A34A84"/>
                </a:solidFill>
              </a:rPr>
              <a:t>Adopt goals, accountability measures, and action plans </a:t>
            </a:r>
            <a:r>
              <a:rPr lang="en-US"/>
              <a:t>regarding program services provided to LGBTQ youth.</a:t>
            </a:r>
          </a:p>
          <a:p>
            <a:r>
              <a:rPr lang="en-US"/>
              <a:t>Hold </a:t>
            </a:r>
            <a:r>
              <a:rPr lang="en-US" b="1">
                <a:solidFill>
                  <a:srgbClr val="A34A84"/>
                </a:solidFill>
              </a:rPr>
              <a:t>staff training </a:t>
            </a:r>
            <a:r>
              <a:rPr lang="en-US"/>
              <a:t>on understanding the basics of working with and supporting LGBTQ youth and families.</a:t>
            </a:r>
          </a:p>
          <a:p>
            <a:r>
              <a:rPr lang="en-US"/>
              <a:t>Implement visible LGBTQ-affirming signs and </a:t>
            </a:r>
            <a:r>
              <a:rPr lang="en-US" b="1">
                <a:solidFill>
                  <a:srgbClr val="A34A84"/>
                </a:solidFill>
              </a:rPr>
              <a:t>messaging</a:t>
            </a:r>
            <a:r>
              <a:rPr lang="en-US"/>
              <a:t> in facilities.</a:t>
            </a:r>
          </a:p>
          <a:p>
            <a:r>
              <a:rPr lang="en-US" b="1">
                <a:solidFill>
                  <a:srgbClr val="A34A84"/>
                </a:solidFill>
              </a:rPr>
              <a:t>Connect parents to resources </a:t>
            </a:r>
            <a:r>
              <a:rPr lang="en-US"/>
              <a:t>that will help them support their children in “coming out” as an LGBTQ person, such as Oklahomans for Equality, Youth Services of Tulsa, and PFLAG.</a:t>
            </a:r>
          </a:p>
          <a:p>
            <a:r>
              <a:rPr lang="en-US" b="1">
                <a:solidFill>
                  <a:srgbClr val="A34A84"/>
                </a:solidFill>
              </a:rPr>
              <a:t>Adopt anti-discrimination policies </a:t>
            </a:r>
            <a:r>
              <a:rPr lang="en-US"/>
              <a:t>covering sexual orientation, gender identity, and gender expression and regularly communicate those policies to all staff and clients.</a:t>
            </a:r>
          </a:p>
          <a:p>
            <a:r>
              <a:rPr lang="en-US"/>
              <a:t>Embed </a:t>
            </a:r>
            <a:r>
              <a:rPr lang="en-US" b="1">
                <a:solidFill>
                  <a:srgbClr val="A34A84"/>
                </a:solidFill>
              </a:rPr>
              <a:t>Hope-building practices </a:t>
            </a:r>
            <a:r>
              <a:rPr lang="en-US"/>
              <a:t>into all touch-points with youth and families.</a:t>
            </a:r>
          </a:p>
          <a:p>
            <a:r>
              <a:rPr lang="en-US"/>
              <a:t>Provide youth and families with a general </a:t>
            </a:r>
            <a:r>
              <a:rPr lang="en-US" b="1">
                <a:solidFill>
                  <a:srgbClr val="A34A84"/>
                </a:solidFill>
              </a:rPr>
              <a:t>resource guide </a:t>
            </a:r>
            <a:r>
              <a:rPr lang="en-US"/>
              <a:t>listing LGBTQ-supporting agencies and services.</a:t>
            </a:r>
            <a:endParaRPr lang="en-US" sz="9600" dirty="0"/>
          </a:p>
        </p:txBody>
      </p:sp>
    </p:spTree>
    <p:extLst>
      <p:ext uri="{BB962C8B-B14F-4D97-AF65-F5344CB8AC3E}">
        <p14:creationId xmlns:p14="http://schemas.microsoft.com/office/powerpoint/2010/main" val="2679028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60C9514-6714-4A31-883C-BD1FE1F6773F}"/>
              </a:ext>
            </a:extLst>
          </p:cNvPr>
          <p:cNvSpPr>
            <a:spLocks noGrp="1"/>
          </p:cNvSpPr>
          <p:nvPr>
            <p:ph idx="1"/>
          </p:nvPr>
        </p:nvSpPr>
        <p:spPr>
          <a:xfrm>
            <a:off x="440634" y="1524001"/>
            <a:ext cx="11484273" cy="4056667"/>
          </a:xfrm>
        </p:spPr>
        <p:txBody>
          <a:bodyPr>
            <a:normAutofit lnSpcReduction="10000"/>
          </a:bodyPr>
          <a:lstStyle/>
          <a:p>
            <a:pPr lvl="0"/>
            <a:r>
              <a:rPr lang="en-US" dirty="0"/>
              <a:t>Require that </a:t>
            </a:r>
            <a:r>
              <a:rPr lang="en-US" b="1" dirty="0">
                <a:solidFill>
                  <a:srgbClr val="A34A84"/>
                </a:solidFill>
              </a:rPr>
              <a:t>grantees adopt anti-discrimination policies </a:t>
            </a:r>
            <a:r>
              <a:rPr lang="en-US" dirty="0"/>
              <a:t>covering sexual orientation, gender identity, and gender expression.</a:t>
            </a:r>
          </a:p>
          <a:p>
            <a:pPr lvl="0"/>
            <a:r>
              <a:rPr lang="en-US" dirty="0"/>
              <a:t>Request that grantees </a:t>
            </a:r>
            <a:r>
              <a:rPr lang="en-US" b="1" dirty="0">
                <a:solidFill>
                  <a:srgbClr val="A34A84"/>
                </a:solidFill>
              </a:rPr>
              <a:t>set goals, identify outcome measures, and collect data </a:t>
            </a:r>
            <a:r>
              <a:rPr lang="en-US" dirty="0"/>
              <a:t>through application and reporting processes regarding program services provided to LGBTQ individuals.</a:t>
            </a:r>
          </a:p>
          <a:p>
            <a:pPr lvl="0"/>
            <a:r>
              <a:rPr lang="en-US" b="1" dirty="0">
                <a:solidFill>
                  <a:srgbClr val="A34A84"/>
                </a:solidFill>
              </a:rPr>
              <a:t>Fund the development and delivery of training </a:t>
            </a:r>
            <a:r>
              <a:rPr lang="en-US" dirty="0"/>
              <a:t>for agencies and professionals working with and supporting LGBTQ youth and families.</a:t>
            </a:r>
          </a:p>
          <a:p>
            <a:r>
              <a:rPr lang="en-US" b="1" dirty="0">
                <a:solidFill>
                  <a:srgbClr val="A34A84"/>
                </a:solidFill>
              </a:rPr>
              <a:t>Fund community programs and initiatives </a:t>
            </a:r>
            <a:r>
              <a:rPr lang="en-US" dirty="0"/>
              <a:t>that explicitly seek to improve the experiences and outcomes of LGBTQ individuals, as described in the Prism Project Report.</a:t>
            </a:r>
            <a:endParaRPr lang="en-US" sz="6000" dirty="0"/>
          </a:p>
        </p:txBody>
      </p:sp>
      <p:sp>
        <p:nvSpPr>
          <p:cNvPr id="5" name="Title 1">
            <a:extLst>
              <a:ext uri="{FF2B5EF4-FFF2-40B4-BE49-F238E27FC236}">
                <a16:creationId xmlns:a16="http://schemas.microsoft.com/office/drawing/2014/main" id="{D8C830A3-3FEF-46B9-8936-5CC5F25B1D07}"/>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Recommendations</a:t>
            </a:r>
          </a:p>
          <a:p>
            <a:r>
              <a:rPr lang="en-US" sz="2400" i="1" dirty="0">
                <a:solidFill>
                  <a:schemeClr val="bg1"/>
                </a:solidFill>
                <a:latin typeface="Verdana" panose="020B0604030504040204" pitchFamily="34" charset="0"/>
                <a:ea typeface="Verdana" panose="020B0604030504040204" pitchFamily="34" charset="0"/>
              </a:rPr>
              <a:t>For Funders</a:t>
            </a:r>
          </a:p>
        </p:txBody>
      </p:sp>
    </p:spTree>
    <p:extLst>
      <p:ext uri="{BB962C8B-B14F-4D97-AF65-F5344CB8AC3E}">
        <p14:creationId xmlns:p14="http://schemas.microsoft.com/office/powerpoint/2010/main" val="2963949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0C6335-E72A-4E26-BFB4-7445800F895B}"/>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Recommendations</a:t>
            </a:r>
          </a:p>
          <a:p>
            <a:r>
              <a:rPr lang="en-US" sz="2400" i="1" dirty="0">
                <a:solidFill>
                  <a:schemeClr val="bg1"/>
                </a:solidFill>
                <a:latin typeface="Verdana" panose="020B0604030504040204" pitchFamily="34" charset="0"/>
                <a:ea typeface="Verdana" panose="020B0604030504040204" pitchFamily="34" charset="0"/>
              </a:rPr>
              <a:t>For Employers</a:t>
            </a:r>
          </a:p>
        </p:txBody>
      </p:sp>
      <p:sp>
        <p:nvSpPr>
          <p:cNvPr id="5" name="Content Placeholder 2">
            <a:extLst>
              <a:ext uri="{FF2B5EF4-FFF2-40B4-BE49-F238E27FC236}">
                <a16:creationId xmlns:a16="http://schemas.microsoft.com/office/drawing/2014/main" id="{386D4514-4561-40E3-97E9-2E3CB62574BD}"/>
              </a:ext>
            </a:extLst>
          </p:cNvPr>
          <p:cNvSpPr txBox="1">
            <a:spLocks/>
          </p:cNvSpPr>
          <p:nvPr/>
        </p:nvSpPr>
        <p:spPr>
          <a:xfrm>
            <a:off x="440634" y="1524001"/>
            <a:ext cx="11512554" cy="40755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Hold training for all </a:t>
            </a:r>
            <a:r>
              <a:rPr lang="en-US" b="1">
                <a:solidFill>
                  <a:srgbClr val="A34A84"/>
                </a:solidFill>
              </a:rPr>
              <a:t>managerial positions </a:t>
            </a:r>
            <a:r>
              <a:rPr lang="en-US"/>
              <a:t>on understanding the basics of building an LGBTQ-affirming workplace culture.</a:t>
            </a:r>
          </a:p>
          <a:p>
            <a:r>
              <a:rPr lang="en-US"/>
              <a:t>Adopt </a:t>
            </a:r>
            <a:r>
              <a:rPr lang="en-US" b="1">
                <a:solidFill>
                  <a:srgbClr val="A34A84"/>
                </a:solidFill>
              </a:rPr>
              <a:t>anti-discrimination policies </a:t>
            </a:r>
            <a:r>
              <a:rPr lang="en-US"/>
              <a:t>covering sexual orientation, gender identity, and gender expression and regularly communicate those policies to all employees.</a:t>
            </a:r>
          </a:p>
          <a:p>
            <a:r>
              <a:rPr lang="en-US"/>
              <a:t>Implement visible LGBTQ-affirming signs and </a:t>
            </a:r>
            <a:r>
              <a:rPr lang="en-US" b="1">
                <a:solidFill>
                  <a:srgbClr val="A34A84"/>
                </a:solidFill>
              </a:rPr>
              <a:t>messaging</a:t>
            </a:r>
            <a:r>
              <a:rPr lang="en-US"/>
              <a:t> in the workplace.</a:t>
            </a:r>
          </a:p>
          <a:p>
            <a:r>
              <a:rPr lang="en-US" b="1">
                <a:solidFill>
                  <a:srgbClr val="A34A84"/>
                </a:solidFill>
              </a:rPr>
              <a:t>Connect employees to resources </a:t>
            </a:r>
            <a:r>
              <a:rPr lang="en-US"/>
              <a:t>that will help them support their children in “coming out” as an LGBTQ person, such as Oklahomans for Equality, Youth Services of Tulsa, and PFLAG.</a:t>
            </a:r>
          </a:p>
          <a:p>
            <a:r>
              <a:rPr lang="en-US"/>
              <a:t>Provide employees with a general </a:t>
            </a:r>
            <a:r>
              <a:rPr lang="en-US" b="1">
                <a:solidFill>
                  <a:srgbClr val="A34A84"/>
                </a:solidFill>
              </a:rPr>
              <a:t>resource guide </a:t>
            </a:r>
            <a:r>
              <a:rPr lang="en-US"/>
              <a:t>listing LGBTQ-supporting agencies and services (available through Oklahomans for Equality).</a:t>
            </a:r>
            <a:endParaRPr lang="en-US" sz="6000" dirty="0"/>
          </a:p>
        </p:txBody>
      </p:sp>
    </p:spTree>
    <p:extLst>
      <p:ext uri="{BB962C8B-B14F-4D97-AF65-F5344CB8AC3E}">
        <p14:creationId xmlns:p14="http://schemas.microsoft.com/office/powerpoint/2010/main" val="249561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5A5E-11C6-4A09-A81F-B07304CACAA8}"/>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About the Report</a:t>
            </a:r>
          </a:p>
        </p:txBody>
      </p:sp>
      <p:sp>
        <p:nvSpPr>
          <p:cNvPr id="3" name="Content Placeholder 2">
            <a:extLst>
              <a:ext uri="{FF2B5EF4-FFF2-40B4-BE49-F238E27FC236}">
                <a16:creationId xmlns:a16="http://schemas.microsoft.com/office/drawing/2014/main" id="{9B6F2D2E-B53D-4736-87C6-AEE2B07D051B}"/>
              </a:ext>
            </a:extLst>
          </p:cNvPr>
          <p:cNvSpPr>
            <a:spLocks noGrp="1"/>
          </p:cNvSpPr>
          <p:nvPr>
            <p:ph idx="1"/>
          </p:nvPr>
        </p:nvSpPr>
        <p:spPr>
          <a:xfrm>
            <a:off x="838200" y="1497495"/>
            <a:ext cx="10982739" cy="5141151"/>
          </a:xfrm>
        </p:spPr>
        <p:txBody>
          <a:bodyPr>
            <a:noAutofit/>
          </a:bodyPr>
          <a:lstStyle/>
          <a:p>
            <a:pPr>
              <a:lnSpc>
                <a:spcPct val="100000"/>
              </a:lnSpc>
              <a:spcBef>
                <a:spcPts val="2000"/>
              </a:spcBef>
            </a:pPr>
            <a:r>
              <a:rPr lang="en-US" sz="3200" dirty="0"/>
              <a:t>TRO commissioned The Hope Research Center at the University of Oklahoma’s Tulsa Campus for this 2019 Report</a:t>
            </a:r>
          </a:p>
          <a:p>
            <a:pPr>
              <a:spcBef>
                <a:spcPts val="2300"/>
              </a:spcBef>
            </a:pPr>
            <a:r>
              <a:rPr lang="en-US" sz="3200" dirty="0"/>
              <a:t>Our goals in providing this Report are three-fold:</a:t>
            </a:r>
          </a:p>
          <a:p>
            <a:pPr marL="457200" lvl="1" indent="0">
              <a:lnSpc>
                <a:spcPct val="100000"/>
              </a:lnSpc>
              <a:spcBef>
                <a:spcPts val="2500"/>
              </a:spcBef>
              <a:buNone/>
            </a:pPr>
            <a:r>
              <a:rPr lang="en-US" sz="3200" dirty="0"/>
              <a:t>1. </a:t>
            </a:r>
            <a:r>
              <a:rPr lang="en-US" sz="3200" b="1" dirty="0">
                <a:solidFill>
                  <a:srgbClr val="A34A84"/>
                </a:solidFill>
              </a:rPr>
              <a:t>Outreach to community partners</a:t>
            </a:r>
          </a:p>
          <a:p>
            <a:pPr marL="457200" lvl="1" indent="0">
              <a:lnSpc>
                <a:spcPct val="100000"/>
              </a:lnSpc>
              <a:spcBef>
                <a:spcPts val="2500"/>
              </a:spcBef>
              <a:buNone/>
            </a:pPr>
            <a:r>
              <a:rPr lang="en-US" sz="3200" dirty="0"/>
              <a:t>2. </a:t>
            </a:r>
            <a:r>
              <a:rPr lang="en-US" sz="3200" b="1" dirty="0">
                <a:solidFill>
                  <a:srgbClr val="A34A84"/>
                </a:solidFill>
              </a:rPr>
              <a:t>Inform advocacy groups</a:t>
            </a:r>
          </a:p>
          <a:p>
            <a:pPr marL="457200" lvl="1" indent="0">
              <a:lnSpc>
                <a:spcPct val="100000"/>
              </a:lnSpc>
              <a:spcBef>
                <a:spcPts val="2500"/>
              </a:spcBef>
              <a:buNone/>
            </a:pPr>
            <a:r>
              <a:rPr lang="en-US" sz="3200" dirty="0"/>
              <a:t>3. </a:t>
            </a:r>
            <a:r>
              <a:rPr lang="en-US" sz="3200" b="1" dirty="0">
                <a:solidFill>
                  <a:srgbClr val="A34A84"/>
                </a:solidFill>
              </a:rPr>
              <a:t>Guide policymakers &amp; policy implementers</a:t>
            </a:r>
          </a:p>
        </p:txBody>
      </p:sp>
    </p:spTree>
    <p:extLst>
      <p:ext uri="{BB962C8B-B14F-4D97-AF65-F5344CB8AC3E}">
        <p14:creationId xmlns:p14="http://schemas.microsoft.com/office/powerpoint/2010/main" val="866390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8E5C-4417-4D3F-AD5B-F7CD77FC2401}"/>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Recommendations</a:t>
            </a:r>
          </a:p>
          <a:p>
            <a:r>
              <a:rPr lang="en-US" sz="2400" i="1" dirty="0">
                <a:solidFill>
                  <a:schemeClr val="bg1"/>
                </a:solidFill>
                <a:latin typeface="Verdana" panose="020B0604030504040204" pitchFamily="34" charset="0"/>
                <a:ea typeface="Verdana" panose="020B0604030504040204" pitchFamily="34" charset="0"/>
              </a:rPr>
              <a:t>For Healthcare and Mental Health Professionals</a:t>
            </a:r>
          </a:p>
        </p:txBody>
      </p:sp>
      <p:sp>
        <p:nvSpPr>
          <p:cNvPr id="3" name="Content Placeholder 2">
            <a:extLst>
              <a:ext uri="{FF2B5EF4-FFF2-40B4-BE49-F238E27FC236}">
                <a16:creationId xmlns:a16="http://schemas.microsoft.com/office/drawing/2014/main" id="{D851E408-A8BB-43A6-A960-578DACB6F74B}"/>
              </a:ext>
            </a:extLst>
          </p:cNvPr>
          <p:cNvSpPr txBox="1">
            <a:spLocks/>
          </p:cNvSpPr>
          <p:nvPr/>
        </p:nvSpPr>
        <p:spPr>
          <a:xfrm>
            <a:off x="440634" y="1524001"/>
            <a:ext cx="11512554" cy="4685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Participate in the ongoing efforts of Oklahomans for Equality to </a:t>
            </a:r>
            <a:r>
              <a:rPr lang="en-US" sz="2000" b="1" dirty="0">
                <a:solidFill>
                  <a:srgbClr val="A34A84"/>
                </a:solidFill>
              </a:rPr>
              <a:t>establish a directory </a:t>
            </a:r>
            <a:r>
              <a:rPr lang="en-US" sz="2000" dirty="0"/>
              <a:t>of culturally responsive mental health and medical professionals.</a:t>
            </a:r>
          </a:p>
          <a:p>
            <a:r>
              <a:rPr lang="en-US" sz="2000" dirty="0"/>
              <a:t>Implement </a:t>
            </a:r>
            <a:r>
              <a:rPr lang="en-US" sz="2000" b="1" dirty="0">
                <a:solidFill>
                  <a:srgbClr val="A34A84"/>
                </a:solidFill>
              </a:rPr>
              <a:t>pre-service training </a:t>
            </a:r>
            <a:r>
              <a:rPr lang="en-US" sz="2000" dirty="0"/>
              <a:t>in regional schools of medicine, social work, counseling and other healthcare and mental health preparation programs to build competencies among future practitioners in working with and supporting LGBTQ youth and adults.</a:t>
            </a:r>
          </a:p>
          <a:p>
            <a:r>
              <a:rPr lang="en-US" sz="2000" b="1" dirty="0">
                <a:solidFill>
                  <a:srgbClr val="A34A84"/>
                </a:solidFill>
              </a:rPr>
              <a:t>Provide culturally competent and affirming care </a:t>
            </a:r>
            <a:r>
              <a:rPr lang="en-US" sz="2000" dirty="0"/>
              <a:t>to LGBTQ youth and adults.</a:t>
            </a:r>
          </a:p>
          <a:p>
            <a:r>
              <a:rPr lang="en-US" sz="2000" dirty="0"/>
              <a:t>Hold </a:t>
            </a:r>
            <a:r>
              <a:rPr lang="en-US" sz="2000" b="1" dirty="0">
                <a:solidFill>
                  <a:srgbClr val="A34A84"/>
                </a:solidFill>
              </a:rPr>
              <a:t>staff training </a:t>
            </a:r>
            <a:r>
              <a:rPr lang="en-US" sz="2000" dirty="0"/>
              <a:t>on understanding the basics of working with LGBTQ youth and adults.</a:t>
            </a:r>
          </a:p>
          <a:p>
            <a:r>
              <a:rPr lang="en-US" sz="2000" dirty="0"/>
              <a:t>Implement </a:t>
            </a:r>
            <a:r>
              <a:rPr lang="en-US" sz="2000" b="1" dirty="0">
                <a:solidFill>
                  <a:srgbClr val="A34A84"/>
                </a:solidFill>
              </a:rPr>
              <a:t>visible LGBTQ-affirming signs and messaging </a:t>
            </a:r>
            <a:r>
              <a:rPr lang="en-US" sz="2000" dirty="0"/>
              <a:t>in hospitals and healthcare facilities.</a:t>
            </a:r>
          </a:p>
          <a:p>
            <a:r>
              <a:rPr lang="en-US" sz="2000" b="1" dirty="0">
                <a:solidFill>
                  <a:srgbClr val="A34A84"/>
                </a:solidFill>
              </a:rPr>
              <a:t>Connect parents to resources </a:t>
            </a:r>
            <a:r>
              <a:rPr lang="en-US" sz="2000" dirty="0"/>
              <a:t>that will help them support their children in “coming out” as an LGBTQ person, such as Oklahomans for Equality, Youth Services of Tulsa, and PFLAG.</a:t>
            </a:r>
          </a:p>
          <a:p>
            <a:r>
              <a:rPr lang="en-US" sz="2000" b="1" dirty="0">
                <a:solidFill>
                  <a:srgbClr val="A34A84"/>
                </a:solidFill>
              </a:rPr>
              <a:t>Adopt anti-discrimination policies </a:t>
            </a:r>
            <a:r>
              <a:rPr lang="en-US" sz="2000" dirty="0"/>
              <a:t>covering sexual orientation, gender identity, and gender expression and regularly communicate those policies to all staff and patients.</a:t>
            </a:r>
          </a:p>
          <a:p>
            <a:r>
              <a:rPr lang="en-US" sz="2000" dirty="0"/>
              <a:t>Provide patients with a </a:t>
            </a:r>
            <a:r>
              <a:rPr lang="en-US" sz="2000" b="1" dirty="0">
                <a:solidFill>
                  <a:srgbClr val="A34A84"/>
                </a:solidFill>
              </a:rPr>
              <a:t>general resource guide </a:t>
            </a:r>
            <a:r>
              <a:rPr lang="en-US" sz="2000" dirty="0"/>
              <a:t>listing LGBTQ-supporting agencies and services.</a:t>
            </a:r>
          </a:p>
        </p:txBody>
      </p:sp>
    </p:spTree>
    <p:extLst>
      <p:ext uri="{BB962C8B-B14F-4D97-AF65-F5344CB8AC3E}">
        <p14:creationId xmlns:p14="http://schemas.microsoft.com/office/powerpoint/2010/main" val="2075838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8689-4AE3-472F-8B90-F3AF2E1E8CDE}"/>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Recommendations</a:t>
            </a:r>
          </a:p>
          <a:p>
            <a:r>
              <a:rPr lang="en-US" sz="2400" i="1" dirty="0">
                <a:solidFill>
                  <a:schemeClr val="bg1"/>
                </a:solidFill>
                <a:latin typeface="Verdana" panose="020B0604030504040204" pitchFamily="34" charset="0"/>
                <a:ea typeface="Verdana" panose="020B0604030504040204" pitchFamily="34" charset="0"/>
              </a:rPr>
              <a:t>For Faith-based Institutions</a:t>
            </a:r>
          </a:p>
        </p:txBody>
      </p:sp>
      <p:sp>
        <p:nvSpPr>
          <p:cNvPr id="3" name="Content Placeholder 2">
            <a:extLst>
              <a:ext uri="{FF2B5EF4-FFF2-40B4-BE49-F238E27FC236}">
                <a16:creationId xmlns:a16="http://schemas.microsoft.com/office/drawing/2014/main" id="{787DFA0D-9953-4B97-BF89-1FC98AF3B889}"/>
              </a:ext>
            </a:extLst>
          </p:cNvPr>
          <p:cNvSpPr txBox="1">
            <a:spLocks/>
          </p:cNvSpPr>
          <p:nvPr/>
        </p:nvSpPr>
        <p:spPr>
          <a:xfrm>
            <a:off x="440634" y="1524001"/>
            <a:ext cx="11512554" cy="4699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A34A84"/>
                </a:solidFill>
              </a:rPr>
              <a:t>Establish a definition and process </a:t>
            </a:r>
            <a:r>
              <a:rPr lang="en-US" sz="2200" dirty="0"/>
              <a:t>in line with accepted standards for determining the institution’s commitment as an open and affirming community.</a:t>
            </a:r>
          </a:p>
          <a:p>
            <a:r>
              <a:rPr lang="en-US" sz="2200" dirty="0"/>
              <a:t>Assist Oklahomans for Equality in </a:t>
            </a:r>
            <a:r>
              <a:rPr lang="en-US" sz="2200" b="1" dirty="0">
                <a:solidFill>
                  <a:srgbClr val="A34A84"/>
                </a:solidFill>
              </a:rPr>
              <a:t>maintaining a directory </a:t>
            </a:r>
            <a:r>
              <a:rPr lang="en-US" sz="2200" dirty="0"/>
              <a:t>of open and affirming faith-based institutions.</a:t>
            </a:r>
          </a:p>
          <a:p>
            <a:r>
              <a:rPr lang="en-US" sz="2200" dirty="0"/>
              <a:t>Hold </a:t>
            </a:r>
            <a:r>
              <a:rPr lang="en-US" sz="2200" b="1" dirty="0">
                <a:solidFill>
                  <a:srgbClr val="A34A84"/>
                </a:solidFill>
              </a:rPr>
              <a:t>training for staff </a:t>
            </a:r>
            <a:r>
              <a:rPr lang="en-US" sz="2200" dirty="0"/>
              <a:t>on understanding the basics of working with and supporting LGBTQ youth and families.</a:t>
            </a:r>
          </a:p>
          <a:p>
            <a:r>
              <a:rPr lang="en-US" sz="2200" dirty="0"/>
              <a:t>Implement visible </a:t>
            </a:r>
            <a:r>
              <a:rPr lang="en-US" sz="2200" b="1" dirty="0">
                <a:solidFill>
                  <a:srgbClr val="A34A84"/>
                </a:solidFill>
              </a:rPr>
              <a:t>LGBTQ-affirming signs and messaging </a:t>
            </a:r>
            <a:r>
              <a:rPr lang="en-US" sz="2200" dirty="0"/>
              <a:t>in facilities.</a:t>
            </a:r>
          </a:p>
          <a:p>
            <a:r>
              <a:rPr lang="en-US" sz="2200" b="1" dirty="0">
                <a:solidFill>
                  <a:srgbClr val="A34A84"/>
                </a:solidFill>
              </a:rPr>
              <a:t>Connect parents to resources </a:t>
            </a:r>
            <a:r>
              <a:rPr lang="en-US" sz="2200" dirty="0"/>
              <a:t>that will help them support their children in “coming out” as an LGBTQ person, such as Oklahomans for Equality, Youth Services of Tulsa, and PFLAG.</a:t>
            </a:r>
          </a:p>
          <a:p>
            <a:r>
              <a:rPr lang="en-US" sz="2200" dirty="0"/>
              <a:t>Adopt </a:t>
            </a:r>
            <a:r>
              <a:rPr lang="en-US" sz="2200" b="1" dirty="0">
                <a:solidFill>
                  <a:srgbClr val="A34A84"/>
                </a:solidFill>
              </a:rPr>
              <a:t>anti-discrimination policies </a:t>
            </a:r>
            <a:r>
              <a:rPr lang="en-US" sz="2200" dirty="0"/>
              <a:t>covering sexual orientation, gender identity, and gender expression and regularly communicate those policies to all constituents.</a:t>
            </a:r>
          </a:p>
          <a:p>
            <a:r>
              <a:rPr lang="en-US" sz="2200" dirty="0"/>
              <a:t>Provide constituents with a </a:t>
            </a:r>
            <a:r>
              <a:rPr lang="en-US" sz="2200" b="1" dirty="0">
                <a:solidFill>
                  <a:srgbClr val="A34A84"/>
                </a:solidFill>
              </a:rPr>
              <a:t>general resource guide </a:t>
            </a:r>
            <a:r>
              <a:rPr lang="en-US" sz="2200" dirty="0"/>
              <a:t>listing LGBTQ-supporting agencies and services.</a:t>
            </a:r>
          </a:p>
        </p:txBody>
      </p:sp>
    </p:spTree>
    <p:extLst>
      <p:ext uri="{BB962C8B-B14F-4D97-AF65-F5344CB8AC3E}">
        <p14:creationId xmlns:p14="http://schemas.microsoft.com/office/powerpoint/2010/main" val="3020577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25C0-52C8-4597-BD24-DC99AFDC73F3}"/>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Recommendations</a:t>
            </a:r>
          </a:p>
          <a:p>
            <a:r>
              <a:rPr lang="en-US" sz="2400" i="1" dirty="0">
                <a:solidFill>
                  <a:schemeClr val="bg1"/>
                </a:solidFill>
                <a:latin typeface="Verdana" panose="020B0604030504040204" pitchFamily="34" charset="0"/>
                <a:ea typeface="Verdana" panose="020B0604030504040204" pitchFamily="34" charset="0"/>
              </a:rPr>
              <a:t>For Law Enforcement</a:t>
            </a:r>
          </a:p>
        </p:txBody>
      </p:sp>
      <p:sp>
        <p:nvSpPr>
          <p:cNvPr id="3" name="Content Placeholder 2">
            <a:extLst>
              <a:ext uri="{FF2B5EF4-FFF2-40B4-BE49-F238E27FC236}">
                <a16:creationId xmlns:a16="http://schemas.microsoft.com/office/drawing/2014/main" id="{5C429990-264B-4F51-B53E-2C4F3F3283E4}"/>
              </a:ext>
            </a:extLst>
          </p:cNvPr>
          <p:cNvSpPr txBox="1">
            <a:spLocks/>
          </p:cNvSpPr>
          <p:nvPr/>
        </p:nvSpPr>
        <p:spPr>
          <a:xfrm>
            <a:off x="440634" y="1524001"/>
            <a:ext cx="11512554" cy="4075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Implement </a:t>
            </a:r>
            <a:r>
              <a:rPr lang="en-US" b="1" dirty="0">
                <a:solidFill>
                  <a:srgbClr val="A34A84"/>
                </a:solidFill>
              </a:rPr>
              <a:t>pre-service officer training </a:t>
            </a:r>
            <a:r>
              <a:rPr lang="en-US" dirty="0"/>
              <a:t>to build competencies among future practitioners in working with LGBTQ youth and adults.</a:t>
            </a:r>
          </a:p>
          <a:p>
            <a:r>
              <a:rPr lang="en-US" b="1" dirty="0">
                <a:solidFill>
                  <a:srgbClr val="A34A84"/>
                </a:solidFill>
              </a:rPr>
              <a:t>Hold training for officers </a:t>
            </a:r>
            <a:r>
              <a:rPr lang="en-US" dirty="0"/>
              <a:t>on understanding the basics of working with LGBTQ individuals.</a:t>
            </a:r>
          </a:p>
          <a:p>
            <a:r>
              <a:rPr lang="en-US" dirty="0"/>
              <a:t>Adopt </a:t>
            </a:r>
            <a:r>
              <a:rPr lang="en-US" b="1" dirty="0">
                <a:solidFill>
                  <a:srgbClr val="A34A84"/>
                </a:solidFill>
              </a:rPr>
              <a:t>anti-discrimination policies </a:t>
            </a:r>
            <a:r>
              <a:rPr lang="en-US" dirty="0"/>
              <a:t>covering sexual orientation, gender identity, and gender expression and regularly communicate those policies to all constituents.</a:t>
            </a:r>
          </a:p>
        </p:txBody>
      </p:sp>
    </p:spTree>
    <p:extLst>
      <p:ext uri="{BB962C8B-B14F-4D97-AF65-F5344CB8AC3E}">
        <p14:creationId xmlns:p14="http://schemas.microsoft.com/office/powerpoint/2010/main" val="2372105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71D6-3328-4F57-A126-A9E94491DC09}"/>
              </a:ext>
            </a:extLst>
          </p:cNvPr>
          <p:cNvSpPr txBox="1">
            <a:spLocks/>
          </p:cNvSpPr>
          <p:nvPr/>
        </p:nvSpPr>
        <p:spPr>
          <a:xfrm>
            <a:off x="838200" y="219353"/>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panose="020B0604030504040204" pitchFamily="34" charset="0"/>
                <a:ea typeface="Verdana" panose="020B0604030504040204" pitchFamily="34" charset="0"/>
              </a:rPr>
              <a:t>Recommendations</a:t>
            </a:r>
          </a:p>
          <a:p>
            <a:r>
              <a:rPr lang="en-US" sz="2400" i="1" dirty="0">
                <a:solidFill>
                  <a:schemeClr val="bg1"/>
                </a:solidFill>
                <a:latin typeface="Verdana" panose="020B0604030504040204" pitchFamily="34" charset="0"/>
                <a:ea typeface="Verdana" panose="020B0604030504040204" pitchFamily="34" charset="0"/>
              </a:rPr>
              <a:t>For Policymakers and Policy Implementers</a:t>
            </a:r>
          </a:p>
        </p:txBody>
      </p:sp>
      <p:sp>
        <p:nvSpPr>
          <p:cNvPr id="3" name="Content Placeholder 2">
            <a:extLst>
              <a:ext uri="{FF2B5EF4-FFF2-40B4-BE49-F238E27FC236}">
                <a16:creationId xmlns:a16="http://schemas.microsoft.com/office/drawing/2014/main" id="{BD6655A0-F8F9-450F-B6F4-BFD34C275BA7}"/>
              </a:ext>
            </a:extLst>
          </p:cNvPr>
          <p:cNvSpPr txBox="1">
            <a:spLocks/>
          </p:cNvSpPr>
          <p:nvPr/>
        </p:nvSpPr>
        <p:spPr>
          <a:xfrm>
            <a:off x="440634" y="1524001"/>
            <a:ext cx="11512554" cy="49450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Require the creation of a plan to </a:t>
            </a:r>
            <a:r>
              <a:rPr lang="en-US" sz="2400" b="1" dirty="0">
                <a:solidFill>
                  <a:srgbClr val="A34A84"/>
                </a:solidFill>
              </a:rPr>
              <a:t>recruit more LGBTQ-friendly foster homes</a:t>
            </a:r>
            <a:r>
              <a:rPr lang="en-US" sz="2400" dirty="0"/>
              <a:t>.</a:t>
            </a:r>
          </a:p>
          <a:p>
            <a:r>
              <a:rPr lang="en-US" sz="2400" dirty="0"/>
              <a:t>Require the inclusion of an </a:t>
            </a:r>
            <a:r>
              <a:rPr lang="en-US" sz="2400" b="1" dirty="0">
                <a:solidFill>
                  <a:srgbClr val="A34A84"/>
                </a:solidFill>
              </a:rPr>
              <a:t>SGM identifying question </a:t>
            </a:r>
            <a:r>
              <a:rPr lang="en-US" sz="2400" dirty="0"/>
              <a:t>on existing statewide survey instruments such as the State Department of Mental Health’s Oklahoma Prevention Needs Assessment.</a:t>
            </a:r>
          </a:p>
          <a:p>
            <a:r>
              <a:rPr lang="en-US" sz="2400" dirty="0"/>
              <a:t>Adopt </a:t>
            </a:r>
            <a:r>
              <a:rPr lang="en-US" sz="2400" b="1" dirty="0">
                <a:solidFill>
                  <a:srgbClr val="A34A84"/>
                </a:solidFill>
              </a:rPr>
              <a:t>anti-discrimination policies </a:t>
            </a:r>
            <a:r>
              <a:rPr lang="en-US" sz="2400" dirty="0"/>
              <a:t>covering sexual orientation, gender identity, and gender expression and regularly communicate those policies to all constituents.</a:t>
            </a:r>
          </a:p>
          <a:p>
            <a:r>
              <a:rPr lang="en-US" sz="2400" dirty="0"/>
              <a:t>Adopt policies supporting the </a:t>
            </a:r>
            <a:r>
              <a:rPr lang="en-US" sz="2400" b="1" dirty="0">
                <a:solidFill>
                  <a:srgbClr val="A34A84"/>
                </a:solidFill>
              </a:rPr>
              <a:t>implementation of trauma-informed and Hope-building practices </a:t>
            </a:r>
            <a:r>
              <a:rPr lang="en-US" sz="2400" dirty="0"/>
              <a:t>across all government agencies.</a:t>
            </a:r>
          </a:p>
          <a:p>
            <a:r>
              <a:rPr lang="en-US" sz="2400" dirty="0"/>
              <a:t>Fund the development and delivery of </a:t>
            </a:r>
            <a:r>
              <a:rPr lang="en-US" sz="2400" b="1" dirty="0">
                <a:solidFill>
                  <a:srgbClr val="A34A84"/>
                </a:solidFill>
              </a:rPr>
              <a:t>training for agencies and professionals </a:t>
            </a:r>
            <a:r>
              <a:rPr lang="en-US" sz="2400" dirty="0"/>
              <a:t>working with and supporting LGBTQ youth and families.</a:t>
            </a:r>
          </a:p>
          <a:p>
            <a:r>
              <a:rPr lang="en-US" sz="2400" dirty="0"/>
              <a:t>Conduct and </a:t>
            </a:r>
            <a:r>
              <a:rPr lang="en-US" sz="2400" b="1" dirty="0">
                <a:solidFill>
                  <a:srgbClr val="A34A84"/>
                </a:solidFill>
              </a:rPr>
              <a:t>audit of current practices and needs </a:t>
            </a:r>
            <a:r>
              <a:rPr lang="en-US" sz="2400" dirty="0"/>
              <a:t>across all state agencies that affirm or deter identifying as an LGBTQ person.</a:t>
            </a:r>
          </a:p>
          <a:p>
            <a:r>
              <a:rPr lang="en-US" sz="2400" dirty="0"/>
              <a:t>State Licensing Boards should require </a:t>
            </a:r>
            <a:r>
              <a:rPr lang="en-US" sz="2400" b="1" dirty="0">
                <a:solidFill>
                  <a:srgbClr val="A34A84"/>
                </a:solidFill>
              </a:rPr>
              <a:t>culturally competent and affirming curricula </a:t>
            </a:r>
            <a:r>
              <a:rPr lang="en-US" sz="2400" dirty="0"/>
              <a:t>in all professional training programs.</a:t>
            </a:r>
          </a:p>
        </p:txBody>
      </p:sp>
    </p:spTree>
    <p:extLst>
      <p:ext uri="{BB962C8B-B14F-4D97-AF65-F5344CB8AC3E}">
        <p14:creationId xmlns:p14="http://schemas.microsoft.com/office/powerpoint/2010/main" val="2738975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A8B076-D8FA-421C-B566-67CB02EE11C8}"/>
              </a:ext>
            </a:extLst>
          </p:cNvPr>
          <p:cNvSpPr>
            <a:spLocks noGrp="1"/>
          </p:cNvSpPr>
          <p:nvPr>
            <p:ph idx="1"/>
          </p:nvPr>
        </p:nvSpPr>
        <p:spPr>
          <a:xfrm>
            <a:off x="838200" y="800100"/>
            <a:ext cx="10515600" cy="5257800"/>
          </a:xfrm>
        </p:spPr>
        <p:txBody>
          <a:bodyPr>
            <a:normAutofit/>
          </a:bodyPr>
          <a:lstStyle/>
          <a:p>
            <a:pPr marL="0" indent="0">
              <a:buNone/>
            </a:pPr>
            <a:r>
              <a:rPr lang="en-US" dirty="0">
                <a:solidFill>
                  <a:schemeClr val="bg1"/>
                </a:solidFill>
              </a:rPr>
              <a:t>This Report and supporting documents are housed at the following link: </a:t>
            </a:r>
            <a:r>
              <a:rPr lang="en-US" b="1" u="sng" dirty="0">
                <a:solidFill>
                  <a:schemeClr val="bg1"/>
                </a:solidFill>
              </a:rPr>
              <a:t>link.ou.edu/</a:t>
            </a:r>
            <a:r>
              <a:rPr lang="en-US" b="1" u="sng" dirty="0" err="1">
                <a:solidFill>
                  <a:schemeClr val="bg1"/>
                </a:solidFill>
              </a:rPr>
              <a:t>tulsa-lgbtq</a:t>
            </a:r>
            <a:br>
              <a:rPr lang="en-US" dirty="0">
                <a:solidFill>
                  <a:schemeClr val="bg1"/>
                </a:solidFill>
              </a:rPr>
            </a:br>
            <a:endParaRPr lang="en-US" dirty="0">
              <a:solidFill>
                <a:schemeClr val="bg1"/>
              </a:solidFill>
            </a:endParaRPr>
          </a:p>
          <a:p>
            <a:pPr marL="0" indent="0">
              <a:buNone/>
            </a:pPr>
            <a:r>
              <a:rPr lang="en-US" dirty="0">
                <a:solidFill>
                  <a:schemeClr val="bg1"/>
                </a:solidFill>
              </a:rPr>
              <a:t>If you have questions, comments or concerns about the Report or request additional data analysis or other support not available on the website, please contact Dennis Neill at 918.808.1010 or dneillok@mac.com</a:t>
            </a:r>
          </a:p>
          <a:p>
            <a:pPr marL="0" indent="0">
              <a:buNone/>
            </a:pPr>
            <a:endParaRPr lang="en-US" dirty="0">
              <a:solidFill>
                <a:schemeClr val="bg1"/>
              </a:solidFill>
            </a:endParaRPr>
          </a:p>
          <a:p>
            <a:pPr marL="0" indent="0">
              <a:buNone/>
            </a:pPr>
            <a:r>
              <a:rPr lang="en-US" b="1" u="sng" dirty="0">
                <a:solidFill>
                  <a:schemeClr val="bg1"/>
                </a:solidFill>
              </a:rPr>
              <a:t>Suggested Citation</a:t>
            </a:r>
          </a:p>
          <a:p>
            <a:pPr marL="0" indent="0">
              <a:buNone/>
            </a:pPr>
            <a:r>
              <a:rPr lang="en-US" dirty="0">
                <a:solidFill>
                  <a:schemeClr val="bg1"/>
                </a:solidFill>
              </a:rPr>
              <a:t>Nay, E.D.E. (2019). The Prism Project: Tulsa’s sexual and gender minority needs report, 2019. Tulsa, OK: Tulsa Reaches Out, Hope Research Center. Retrieved from link.ou.edu/</a:t>
            </a:r>
            <a:r>
              <a:rPr lang="en-US" dirty="0" err="1">
                <a:solidFill>
                  <a:schemeClr val="bg1"/>
                </a:solidFill>
              </a:rPr>
              <a:t>tulsa-lgbtq</a:t>
            </a:r>
            <a:r>
              <a:rPr lang="en-US" dirty="0">
                <a:solidFill>
                  <a:schemeClr val="bg1"/>
                </a:solidFill>
              </a:rPr>
              <a:t> </a:t>
            </a:r>
          </a:p>
        </p:txBody>
      </p:sp>
    </p:spTree>
    <p:extLst>
      <p:ext uri="{BB962C8B-B14F-4D97-AF65-F5344CB8AC3E}">
        <p14:creationId xmlns:p14="http://schemas.microsoft.com/office/powerpoint/2010/main" val="370099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A39C6-B088-4644-B89E-DB6E22F10CE5}"/>
              </a:ext>
            </a:extLst>
          </p:cNvPr>
          <p:cNvSpPr>
            <a:spLocks noGrp="1"/>
          </p:cNvSpPr>
          <p:nvPr>
            <p:ph idx="1"/>
          </p:nvPr>
        </p:nvSpPr>
        <p:spPr>
          <a:xfrm>
            <a:off x="838200" y="1470991"/>
            <a:ext cx="10515600" cy="4412974"/>
          </a:xfrm>
        </p:spPr>
        <p:txBody>
          <a:bodyPr>
            <a:normAutofit/>
          </a:bodyPr>
          <a:lstStyle/>
          <a:p>
            <a:pPr marL="0" indent="0">
              <a:lnSpc>
                <a:spcPct val="100000"/>
              </a:lnSpc>
              <a:buNone/>
            </a:pPr>
            <a:r>
              <a:rPr lang="en-US" sz="6600" baseline="30000" dirty="0">
                <a:solidFill>
                  <a:schemeClr val="bg1"/>
                </a:solidFill>
              </a:rPr>
              <a:t>“We hope readers will consider </a:t>
            </a:r>
            <a:r>
              <a:rPr lang="en-US" sz="6600" b="1" u="sng" baseline="30000" dirty="0">
                <a:solidFill>
                  <a:schemeClr val="bg1"/>
                </a:solidFill>
              </a:rPr>
              <a:t>committing</a:t>
            </a:r>
            <a:r>
              <a:rPr lang="en-US" sz="6600" b="1" baseline="30000" dirty="0">
                <a:solidFill>
                  <a:schemeClr val="bg1"/>
                </a:solidFill>
              </a:rPr>
              <a:t> </a:t>
            </a:r>
            <a:r>
              <a:rPr lang="en-US" sz="6600" baseline="30000" dirty="0">
                <a:solidFill>
                  <a:schemeClr val="bg1"/>
                </a:solidFill>
              </a:rPr>
              <a:t>their resources, influence, and networks to come up with </a:t>
            </a:r>
            <a:r>
              <a:rPr lang="en-US" sz="6600" b="1" u="sng" baseline="30000" dirty="0">
                <a:solidFill>
                  <a:schemeClr val="bg1"/>
                </a:solidFill>
              </a:rPr>
              <a:t>creative solutions</a:t>
            </a:r>
            <a:r>
              <a:rPr lang="en-US" sz="6600" baseline="30000" dirty="0">
                <a:solidFill>
                  <a:schemeClr val="bg1"/>
                </a:solidFill>
              </a:rPr>
              <a:t> to the persistent challenges faced by SGM individuals so that we can continue making progress together as </a:t>
            </a:r>
            <a:r>
              <a:rPr lang="en-US" sz="6600" b="1" u="sng" baseline="30000" dirty="0">
                <a:solidFill>
                  <a:schemeClr val="bg1"/>
                </a:solidFill>
              </a:rPr>
              <a:t>one community</a:t>
            </a:r>
            <a:r>
              <a:rPr lang="en-US" sz="6600" baseline="30000" dirty="0">
                <a:solidFill>
                  <a:schemeClr val="bg1"/>
                </a:solidFill>
              </a:rPr>
              <a:t>.”</a:t>
            </a:r>
          </a:p>
        </p:txBody>
      </p:sp>
    </p:spTree>
    <p:extLst>
      <p:ext uri="{BB962C8B-B14F-4D97-AF65-F5344CB8AC3E}">
        <p14:creationId xmlns:p14="http://schemas.microsoft.com/office/powerpoint/2010/main" val="283595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5A5E-11C6-4A09-A81F-B07304CACAA8}"/>
              </a:ext>
            </a:extLst>
          </p:cNvPr>
          <p:cNvSpPr>
            <a:spLocks noGrp="1"/>
          </p:cNvSpPr>
          <p:nvPr>
            <p:ph type="title"/>
          </p:nvPr>
        </p:nvSpPr>
        <p:spPr>
          <a:xfrm>
            <a:off x="838200" y="219353"/>
            <a:ext cx="10515600" cy="589032"/>
          </a:xfrm>
        </p:spPr>
        <p:txBody>
          <a:bodyPr>
            <a:normAutofit fontScale="90000"/>
          </a:bodyPr>
          <a:lstStyle/>
          <a:p>
            <a:r>
              <a:rPr lang="en-US" b="1" dirty="0">
                <a:solidFill>
                  <a:schemeClr val="bg1"/>
                </a:solidFill>
                <a:latin typeface="Verdana" panose="020B0604030504040204" pitchFamily="34" charset="0"/>
                <a:ea typeface="Verdana" panose="020B0604030504040204" pitchFamily="34" charset="0"/>
              </a:rPr>
              <a:t>About the Report</a:t>
            </a:r>
          </a:p>
        </p:txBody>
      </p:sp>
      <p:sp>
        <p:nvSpPr>
          <p:cNvPr id="3" name="Content Placeholder 2">
            <a:extLst>
              <a:ext uri="{FF2B5EF4-FFF2-40B4-BE49-F238E27FC236}">
                <a16:creationId xmlns:a16="http://schemas.microsoft.com/office/drawing/2014/main" id="{9B6F2D2E-B53D-4736-87C6-AEE2B07D051B}"/>
              </a:ext>
            </a:extLst>
          </p:cNvPr>
          <p:cNvSpPr>
            <a:spLocks noGrp="1"/>
          </p:cNvSpPr>
          <p:nvPr>
            <p:ph idx="1"/>
          </p:nvPr>
        </p:nvSpPr>
        <p:spPr>
          <a:xfrm>
            <a:off x="6357728" y="1471899"/>
            <a:ext cx="6039678" cy="5141151"/>
          </a:xfrm>
        </p:spPr>
        <p:txBody>
          <a:bodyPr>
            <a:noAutofit/>
          </a:bodyPr>
          <a:lstStyle/>
          <a:p>
            <a:r>
              <a:rPr lang="en-US" sz="2400" b="1" baseline="30000" dirty="0"/>
              <a:t>Kate Neary, </a:t>
            </a:r>
            <a:r>
              <a:rPr lang="en-US" sz="1800" baseline="30000" dirty="0"/>
              <a:t>Tulsa CARES</a:t>
            </a:r>
            <a:endParaRPr lang="en-US" sz="2400" baseline="30000" dirty="0"/>
          </a:p>
          <a:p>
            <a:r>
              <a:rPr lang="en-US" sz="2400" b="1" baseline="30000" dirty="0"/>
              <a:t>Dennis Neill</a:t>
            </a:r>
            <a:r>
              <a:rPr lang="en-US" sz="2400" baseline="30000" dirty="0"/>
              <a:t>	</a:t>
            </a:r>
          </a:p>
          <a:p>
            <a:r>
              <a:rPr lang="en-US" sz="2400" b="1" baseline="30000" dirty="0"/>
              <a:t>Father Alvaro Nova Ochoa</a:t>
            </a:r>
            <a:r>
              <a:rPr lang="en-US" sz="2400" baseline="30000" dirty="0"/>
              <a:t>, </a:t>
            </a:r>
            <a:r>
              <a:rPr lang="en-US" sz="1800" baseline="30000" dirty="0" err="1"/>
              <a:t>Comunidad</a:t>
            </a:r>
            <a:r>
              <a:rPr lang="en-US" sz="1800" baseline="30000" dirty="0"/>
              <a:t> de Esperanza</a:t>
            </a:r>
            <a:endParaRPr lang="en-US" sz="2400" baseline="30000" dirty="0"/>
          </a:p>
          <a:p>
            <a:r>
              <a:rPr lang="en-US" sz="2400" b="1" baseline="30000" dirty="0"/>
              <a:t>Heather Palacios</a:t>
            </a:r>
            <a:r>
              <a:rPr lang="en-US" sz="2400" baseline="30000" dirty="0"/>
              <a:t>, </a:t>
            </a:r>
            <a:r>
              <a:rPr lang="en-US" sz="1800" baseline="30000" dirty="0" err="1"/>
              <a:t>Coretz</a:t>
            </a:r>
            <a:r>
              <a:rPr lang="en-US" sz="1800" baseline="30000" dirty="0"/>
              <a:t> Family Foundation</a:t>
            </a:r>
            <a:endParaRPr lang="en-US" sz="2400" baseline="30000" dirty="0"/>
          </a:p>
          <a:p>
            <a:r>
              <a:rPr lang="en-US" sz="2400" b="1" baseline="30000" dirty="0"/>
              <a:t>Taylor Raye</a:t>
            </a:r>
            <a:r>
              <a:rPr lang="en-US" sz="2400" baseline="30000" dirty="0"/>
              <a:t>, </a:t>
            </a:r>
            <a:r>
              <a:rPr lang="en-US" sz="1800" baseline="30000" dirty="0"/>
              <a:t>Youth Services of Tulsa</a:t>
            </a:r>
            <a:endParaRPr lang="en-US" sz="2400" baseline="30000" dirty="0"/>
          </a:p>
          <a:p>
            <a:r>
              <a:rPr lang="en-US" sz="2400" b="1" baseline="30000" dirty="0"/>
              <a:t>Chris </a:t>
            </a:r>
            <a:r>
              <a:rPr lang="en-US" sz="2400" b="1" baseline="30000" dirty="0" err="1"/>
              <a:t>Shoaf</a:t>
            </a:r>
            <a:r>
              <a:rPr lang="en-US" sz="2400" baseline="30000" dirty="0"/>
              <a:t>, </a:t>
            </a:r>
            <a:r>
              <a:rPr lang="en-US" sz="1800" baseline="30000" dirty="0"/>
              <a:t>Club Majestic</a:t>
            </a:r>
            <a:endParaRPr lang="en-US" sz="2400" baseline="30000" dirty="0"/>
          </a:p>
          <a:p>
            <a:r>
              <a:rPr lang="en-US" sz="2400" b="1" baseline="30000" dirty="0"/>
              <a:t>Jeremy Simmons</a:t>
            </a:r>
            <a:r>
              <a:rPr lang="en-US" sz="2400" baseline="30000" dirty="0"/>
              <a:t>, </a:t>
            </a:r>
            <a:r>
              <a:rPr lang="en-US" sz="1800" baseline="30000" dirty="0"/>
              <a:t>Health Outreach Prevention Education, Inc. (H.O.P.E.)</a:t>
            </a:r>
            <a:endParaRPr lang="en-US" sz="2400" baseline="30000" dirty="0"/>
          </a:p>
          <a:p>
            <a:r>
              <a:rPr lang="en-US" sz="2400" b="1" baseline="30000" dirty="0"/>
              <a:t>Mark Smalley</a:t>
            </a:r>
            <a:r>
              <a:rPr lang="en-US" sz="2400" baseline="30000" dirty="0"/>
              <a:t>, </a:t>
            </a:r>
            <a:r>
              <a:rPr lang="en-US" sz="1800" baseline="30000" dirty="0"/>
              <a:t>Tulsa CARES</a:t>
            </a:r>
            <a:endParaRPr lang="en-US" sz="2400" baseline="30000" dirty="0"/>
          </a:p>
          <a:p>
            <a:r>
              <a:rPr lang="en-US" sz="2400" b="1" baseline="30000" dirty="0"/>
              <a:t>Ben Stewart</a:t>
            </a:r>
            <a:r>
              <a:rPr lang="en-US" sz="2400" baseline="30000" dirty="0"/>
              <a:t>, </a:t>
            </a:r>
            <a:r>
              <a:rPr lang="en-US" sz="1800" baseline="30000" dirty="0"/>
              <a:t>George Kaiser Family Foundation</a:t>
            </a:r>
            <a:endParaRPr lang="en-US" sz="2400" baseline="30000" dirty="0"/>
          </a:p>
          <a:p>
            <a:r>
              <a:rPr lang="en-US" sz="2400" b="1" baseline="30000" dirty="0"/>
              <a:t>Al </a:t>
            </a:r>
            <a:r>
              <a:rPr lang="en-US" sz="2400" b="1" baseline="30000" dirty="0" err="1"/>
              <a:t>Triggs</a:t>
            </a:r>
            <a:endParaRPr lang="en-US" sz="2400" baseline="30000" dirty="0"/>
          </a:p>
          <a:p>
            <a:r>
              <a:rPr lang="en-US" sz="2400" b="1" baseline="30000" dirty="0"/>
              <a:t>Jose Vega</a:t>
            </a:r>
            <a:r>
              <a:rPr lang="en-US" sz="2400" baseline="30000" dirty="0"/>
              <a:t>, </a:t>
            </a:r>
            <a:r>
              <a:rPr lang="en-US" sz="1800" baseline="30000" dirty="0"/>
              <a:t>Oklahomans for Equality</a:t>
            </a:r>
            <a:endParaRPr lang="en-US" sz="2400" baseline="30000" dirty="0"/>
          </a:p>
          <a:p>
            <a:r>
              <a:rPr lang="en-US" sz="2400" b="1" baseline="30000" dirty="0"/>
              <a:t>Alex Wade</a:t>
            </a:r>
            <a:r>
              <a:rPr lang="en-US" sz="2400" baseline="30000" dirty="0"/>
              <a:t>, </a:t>
            </a:r>
            <a:r>
              <a:rPr lang="en-US" sz="1800" baseline="30000" dirty="0"/>
              <a:t>Oklahomans for Equality</a:t>
            </a:r>
            <a:endParaRPr lang="en-US" sz="2400" baseline="30000" dirty="0"/>
          </a:p>
          <a:p>
            <a:r>
              <a:rPr lang="en-US" sz="2400" b="1" baseline="30000" dirty="0"/>
              <a:t>Justice </a:t>
            </a:r>
            <a:r>
              <a:rPr lang="en-US" sz="2400" b="1" baseline="30000" dirty="0" err="1"/>
              <a:t>Waidner</a:t>
            </a:r>
            <a:r>
              <a:rPr lang="en-US" sz="2400" baseline="30000" dirty="0"/>
              <a:t>, </a:t>
            </a:r>
            <a:r>
              <a:rPr lang="en-US" sz="1800" baseline="30000" dirty="0"/>
              <a:t>ONEOK Inc</a:t>
            </a:r>
            <a:endParaRPr lang="en-US" sz="2400" baseline="30000" dirty="0"/>
          </a:p>
          <a:p>
            <a:r>
              <a:rPr lang="en-US" sz="2400" b="1" baseline="30000" dirty="0"/>
              <a:t>Mark Wilson</a:t>
            </a:r>
            <a:endParaRPr lang="en-US" sz="3600" baseline="30000" dirty="0">
              <a:ea typeface="Verdana" panose="020B0604030504040204" pitchFamily="34" charset="0"/>
            </a:endParaRPr>
          </a:p>
        </p:txBody>
      </p:sp>
      <p:sp>
        <p:nvSpPr>
          <p:cNvPr id="6" name="Content Placeholder 2">
            <a:extLst>
              <a:ext uri="{FF2B5EF4-FFF2-40B4-BE49-F238E27FC236}">
                <a16:creationId xmlns:a16="http://schemas.microsoft.com/office/drawing/2014/main" id="{7FCC76F8-F723-43A1-BC16-5CDB8483A6B2}"/>
              </a:ext>
            </a:extLst>
          </p:cNvPr>
          <p:cNvSpPr txBox="1">
            <a:spLocks/>
          </p:cNvSpPr>
          <p:nvPr/>
        </p:nvSpPr>
        <p:spPr>
          <a:xfrm>
            <a:off x="838200" y="1471900"/>
            <a:ext cx="5519528" cy="5141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baseline="30000" dirty="0"/>
              <a:t>Chan Hellman</a:t>
            </a:r>
            <a:r>
              <a:rPr lang="en-US" sz="2400" baseline="30000" dirty="0"/>
              <a:t>, </a:t>
            </a:r>
            <a:r>
              <a:rPr lang="en-US" sz="1800" baseline="30000" dirty="0"/>
              <a:t>University of Oklahoma - Tulsa, Hope Research Center</a:t>
            </a:r>
            <a:endParaRPr lang="en-US" sz="2400" baseline="30000" dirty="0"/>
          </a:p>
          <a:p>
            <a:r>
              <a:rPr lang="en-US" sz="2400" b="1" baseline="30000" dirty="0"/>
              <a:t>Eden Nay</a:t>
            </a:r>
            <a:r>
              <a:rPr lang="en-US" sz="2400" baseline="30000" dirty="0"/>
              <a:t>, </a:t>
            </a:r>
            <a:r>
              <a:rPr lang="en-US" sz="1800" baseline="30000" dirty="0"/>
              <a:t>University of Oklahoma - Tulsa, Hope Research Center</a:t>
            </a:r>
            <a:endParaRPr lang="en-US" sz="2400" baseline="30000" dirty="0"/>
          </a:p>
          <a:p>
            <a:r>
              <a:rPr lang="en-US" sz="2400" b="1" baseline="30000" dirty="0"/>
              <a:t>Stephanie Andrews</a:t>
            </a:r>
            <a:r>
              <a:rPr lang="en-US" sz="2400" baseline="30000" dirty="0"/>
              <a:t>, </a:t>
            </a:r>
            <a:r>
              <a:rPr lang="en-US" sz="1800" baseline="30000" dirty="0"/>
              <a:t>Tulsa Public Schools</a:t>
            </a:r>
          </a:p>
          <a:p>
            <a:r>
              <a:rPr lang="en-US" sz="2400" b="1" baseline="30000" dirty="0"/>
              <a:t>Dr. Laura Arrowsmith</a:t>
            </a:r>
            <a:r>
              <a:rPr lang="en-US" sz="2400" baseline="30000" dirty="0"/>
              <a:t>	</a:t>
            </a:r>
          </a:p>
          <a:p>
            <a:r>
              <a:rPr lang="en-US" sz="2400" b="1" baseline="30000" dirty="0"/>
              <a:t>Brad Church</a:t>
            </a:r>
            <a:r>
              <a:rPr lang="en-US" sz="2400" baseline="30000" dirty="0"/>
              <a:t>,</a:t>
            </a:r>
            <a:r>
              <a:rPr lang="en-US" sz="1800" baseline="30000" dirty="0"/>
              <a:t> Williams Companies, Inc.</a:t>
            </a:r>
          </a:p>
          <a:p>
            <a:r>
              <a:rPr lang="en-US" sz="2400" b="1" baseline="30000" dirty="0"/>
              <a:t>Michael DuPont</a:t>
            </a:r>
            <a:r>
              <a:rPr lang="en-US" sz="1800" baseline="30000" dirty="0"/>
              <a:t>, Charles and Lynn Schusterman Family Foundation</a:t>
            </a:r>
            <a:endParaRPr lang="en-US" sz="2400" baseline="30000" dirty="0"/>
          </a:p>
          <a:p>
            <a:r>
              <a:rPr lang="en-US" sz="2400" b="1" baseline="30000" dirty="0"/>
              <a:t>Allison </a:t>
            </a:r>
            <a:r>
              <a:rPr lang="en-US" sz="2400" b="1" baseline="30000" dirty="0" err="1"/>
              <a:t>Ikley</a:t>
            </a:r>
            <a:r>
              <a:rPr lang="en-US" sz="2400" b="1" baseline="30000" dirty="0"/>
              <a:t>-Freeman</a:t>
            </a:r>
            <a:r>
              <a:rPr lang="en-US" sz="1800" baseline="30000" dirty="0"/>
              <a:t>, State Senator and counselor</a:t>
            </a:r>
            <a:endParaRPr lang="en-US" sz="2400" baseline="30000" dirty="0"/>
          </a:p>
          <a:p>
            <a:r>
              <a:rPr lang="en-US" sz="2400" b="1" baseline="30000" dirty="0"/>
              <a:t>Toby Jenkins</a:t>
            </a:r>
            <a:r>
              <a:rPr lang="en-US" sz="1800" baseline="30000" dirty="0"/>
              <a:t>, Oklahomans for Equality</a:t>
            </a:r>
            <a:endParaRPr lang="en-US" sz="2400" baseline="30000" dirty="0"/>
          </a:p>
          <a:p>
            <a:r>
              <a:rPr lang="en-US" sz="2400" b="1" baseline="30000" dirty="0"/>
              <a:t>Marcia </a:t>
            </a:r>
            <a:r>
              <a:rPr lang="en-US" sz="2400" b="1" baseline="30000" dirty="0" err="1"/>
              <a:t>Keesee</a:t>
            </a:r>
            <a:r>
              <a:rPr lang="en-US" sz="2400" baseline="30000" dirty="0"/>
              <a:t>, </a:t>
            </a:r>
            <a:r>
              <a:rPr lang="en-US" sz="1800" baseline="30000" dirty="0" err="1"/>
              <a:t>Creoks</a:t>
            </a:r>
            <a:r>
              <a:rPr lang="en-US" sz="1800" baseline="30000" dirty="0"/>
              <a:t> Health Services</a:t>
            </a:r>
            <a:endParaRPr lang="en-US" sz="2400" baseline="30000" dirty="0"/>
          </a:p>
          <a:p>
            <a:r>
              <a:rPr lang="en-US" sz="2400" b="1" baseline="30000" dirty="0"/>
              <a:t>Gabe Lowe</a:t>
            </a:r>
            <a:r>
              <a:rPr lang="en-US" sz="2400" baseline="30000" dirty="0"/>
              <a:t>, </a:t>
            </a:r>
            <a:r>
              <a:rPr lang="en-US" sz="1800" baseline="30000" dirty="0"/>
              <a:t>Youth Services of Tulsa</a:t>
            </a:r>
            <a:endParaRPr lang="en-US" sz="2400" baseline="30000" dirty="0"/>
          </a:p>
          <a:p>
            <a:r>
              <a:rPr lang="en-US" sz="2400" b="1" baseline="30000" dirty="0"/>
              <a:t>Avery Marshall</a:t>
            </a:r>
            <a:r>
              <a:rPr lang="en-US" sz="2400" baseline="30000" dirty="0"/>
              <a:t>, </a:t>
            </a:r>
            <a:r>
              <a:rPr lang="en-US" sz="1800" baseline="30000" dirty="0"/>
              <a:t>University of Oklahoma – Tulsa, Office of Diversity &amp; Inclusion</a:t>
            </a:r>
            <a:endParaRPr lang="en-US" sz="2400" baseline="30000" dirty="0"/>
          </a:p>
          <a:p>
            <a:r>
              <a:rPr lang="en-US" sz="2400" b="1" baseline="30000" dirty="0"/>
              <a:t>Ben Matthews</a:t>
            </a:r>
            <a:r>
              <a:rPr lang="en-US" sz="2400" baseline="30000" dirty="0"/>
              <a:t>, </a:t>
            </a:r>
            <a:r>
              <a:rPr lang="en-US" sz="1800" baseline="30000" dirty="0"/>
              <a:t>Camp Fire Green Country</a:t>
            </a:r>
            <a:endParaRPr lang="en-US" sz="2400" baseline="30000" dirty="0"/>
          </a:p>
          <a:p>
            <a:r>
              <a:rPr lang="en-US" sz="2400" b="1" baseline="30000" dirty="0"/>
              <a:t>Nancy McDonald</a:t>
            </a:r>
          </a:p>
          <a:p>
            <a:r>
              <a:rPr lang="en-US" sz="2400" b="1" baseline="30000" dirty="0"/>
              <a:t>Rev. Chris Moore</a:t>
            </a:r>
            <a:r>
              <a:rPr lang="en-US" sz="2400" baseline="30000" dirty="0"/>
              <a:t>, </a:t>
            </a:r>
            <a:r>
              <a:rPr lang="en-US" sz="1800" baseline="30000" dirty="0"/>
              <a:t>Fellowship Congregational Church UCC</a:t>
            </a:r>
            <a:endParaRPr lang="en-US" sz="2400" baseline="30000" dirty="0"/>
          </a:p>
          <a:p>
            <a:pPr marL="0" indent="0">
              <a:buNone/>
            </a:pPr>
            <a:endParaRPr lang="en-US" sz="2400" baseline="30000" dirty="0">
              <a:ea typeface="Verdana" panose="020B0604030504040204" pitchFamily="34" charset="0"/>
            </a:endParaRPr>
          </a:p>
        </p:txBody>
      </p:sp>
    </p:spTree>
    <p:extLst>
      <p:ext uri="{BB962C8B-B14F-4D97-AF65-F5344CB8AC3E}">
        <p14:creationId xmlns:p14="http://schemas.microsoft.com/office/powerpoint/2010/main" val="376465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AA9BEE-2028-4529-AE59-8AFB0BD42310}"/>
              </a:ext>
            </a:extLst>
          </p:cNvPr>
          <p:cNvSpPr>
            <a:spLocks noGrp="1"/>
          </p:cNvSpPr>
          <p:nvPr>
            <p:ph type="title"/>
          </p:nvPr>
        </p:nvSpPr>
        <p:spPr>
          <a:xfrm>
            <a:off x="838200" y="5088836"/>
            <a:ext cx="10515600" cy="895557"/>
          </a:xfrm>
        </p:spPr>
        <p:txBody>
          <a:bodyPr/>
          <a:lstStyle/>
          <a:p>
            <a:pPr algn="ctr"/>
            <a:r>
              <a:rPr lang="en-US" b="1" dirty="0">
                <a:solidFill>
                  <a:schemeClr val="bg1"/>
                </a:solidFill>
                <a:latin typeface="Verdana" panose="020B0604030504040204" pitchFamily="34" charset="0"/>
                <a:ea typeface="Verdana" panose="020B0604030504040204" pitchFamily="34" charset="0"/>
              </a:rPr>
              <a:t>SAMPLE CHARACTERISTICS</a:t>
            </a:r>
          </a:p>
        </p:txBody>
      </p:sp>
    </p:spTree>
    <p:extLst>
      <p:ext uri="{BB962C8B-B14F-4D97-AF65-F5344CB8AC3E}">
        <p14:creationId xmlns:p14="http://schemas.microsoft.com/office/powerpoint/2010/main" val="385930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6410</TotalTime>
  <Words>6511</Words>
  <Application>Microsoft Office PowerPoint</Application>
  <PresentationFormat>Widescreen</PresentationFormat>
  <Paragraphs>524</Paragraphs>
  <Slides>64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Verdana</vt:lpstr>
      <vt:lpstr>Office Theme</vt:lpstr>
      <vt:lpstr>PowerPoint Presentation</vt:lpstr>
      <vt:lpstr>TABLE OF CONTENTS</vt:lpstr>
      <vt:lpstr>ABOUT THE REPORT</vt:lpstr>
      <vt:lpstr>About the Report</vt:lpstr>
      <vt:lpstr>About the Report</vt:lpstr>
      <vt:lpstr>About the Report</vt:lpstr>
      <vt:lpstr>PowerPoint Presentation</vt:lpstr>
      <vt:lpstr>About the Report</vt:lpstr>
      <vt:lpstr>SAMPLE CHARACTERISTICS</vt:lpstr>
      <vt:lpstr>Sample Characteristics</vt:lpstr>
      <vt:lpstr>Sample Characteristics</vt:lpstr>
      <vt:lpstr>Sample Characteristics</vt:lpstr>
      <vt:lpstr>Sample Characteristics</vt:lpstr>
      <vt:lpstr>SEXUAL IDENTITY</vt:lpstr>
      <vt:lpstr>Sexual Identity</vt:lpstr>
      <vt:lpstr>Sexual Identity</vt:lpstr>
      <vt:lpstr>SUMMARY OF FINDINGS</vt:lpstr>
      <vt:lpstr>SUMMARY OF FINDINGS: Family &amp; Community</vt:lpstr>
      <vt:lpstr>Family &amp; Community</vt:lpstr>
      <vt:lpstr>Family &amp; Community</vt:lpstr>
      <vt:lpstr>Family &amp; Community</vt:lpstr>
      <vt:lpstr>Family &amp; Community</vt:lpstr>
      <vt:lpstr>Family &amp; Community</vt:lpstr>
      <vt:lpstr>Family &amp; Community</vt:lpstr>
      <vt:lpstr>Family &amp; Community</vt:lpstr>
      <vt:lpstr>PowerPoint Presentation</vt:lpstr>
      <vt:lpstr>SUMMARY OF FINDINGS: Mental Health &amp; Trauma</vt:lpstr>
      <vt:lpstr>Mental Health &amp; Trauma</vt:lpstr>
      <vt:lpstr>PowerPoint Presentation</vt:lpstr>
      <vt:lpstr>Mental Health &amp; Trauma</vt:lpstr>
      <vt:lpstr>Mental Health &amp; Trauma</vt:lpstr>
      <vt:lpstr>Mental Health &amp; Trauma</vt:lpstr>
      <vt:lpstr>Mental Health &amp; Trauma</vt:lpstr>
      <vt:lpstr>Mental Health &amp; Trauma</vt:lpstr>
      <vt:lpstr>Mental Health &amp; Trauma</vt:lpstr>
      <vt:lpstr>Mental Health &amp; Trauma</vt:lpstr>
      <vt:lpstr>SUMMARY OF FINDINGS: Physical Health &amp; Health Care</vt:lpstr>
      <vt:lpstr>Physical Health &amp; Health Care</vt:lpstr>
      <vt:lpstr>PowerPoint Presentation</vt:lpstr>
      <vt:lpstr>PowerPoint Presentation</vt:lpstr>
      <vt:lpstr>PowerPoint Presentation</vt:lpstr>
      <vt:lpstr>PowerPoint Presentation</vt:lpstr>
      <vt:lpstr>SUMMARY OF FINDINGS: SGM Youth Report Challenges</vt:lpstr>
      <vt:lpstr>SGM Youth Report Challenges</vt:lpstr>
      <vt:lpstr>SGM Youth Report Challenges</vt:lpstr>
      <vt:lpstr>SGM Youth Report Challenges</vt:lpstr>
      <vt:lpstr>SGM Youth Report Challenges</vt:lpstr>
      <vt:lpstr>SUMMARY OF FINDINGS: Workplace Experiences</vt:lpstr>
      <vt:lpstr>Workplace Experiences</vt:lpstr>
      <vt:lpstr>PowerPoint Presentation</vt:lpstr>
      <vt:lpstr>PowerPoint Presentation</vt:lpstr>
      <vt:lpstr>PowerPoint Presentation</vt:lpstr>
      <vt:lpstr>PowerPoint Presentation</vt:lpstr>
      <vt:lpstr>Priorities &amp;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Vazquez</dc:creator>
  <cp:lastModifiedBy>Michael DuPont</cp:lastModifiedBy>
  <cp:revision>55</cp:revision>
  <dcterms:created xsi:type="dcterms:W3CDTF">2019-11-05T15:29:49Z</dcterms:created>
  <dcterms:modified xsi:type="dcterms:W3CDTF">2020-03-15T20:30:36Z</dcterms:modified>
</cp:coreProperties>
</file>