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20"/>
  </p:notesMasterIdLst>
  <p:sldIdLst>
    <p:sldId id="635" r:id="rId5"/>
    <p:sldId id="631" r:id="rId6"/>
    <p:sldId id="630" r:id="rId7"/>
    <p:sldId id="629" r:id="rId8"/>
    <p:sldId id="275" r:id="rId9"/>
    <p:sldId id="632" r:id="rId10"/>
    <p:sldId id="270" r:id="rId11"/>
    <p:sldId id="266" r:id="rId12"/>
    <p:sldId id="264" r:id="rId13"/>
    <p:sldId id="278" r:id="rId14"/>
    <p:sldId id="271" r:id="rId15"/>
    <p:sldId id="277" r:id="rId16"/>
    <p:sldId id="276" r:id="rId17"/>
    <p:sldId id="272" r:id="rId18"/>
    <p:sldId id="633" r:id="rId1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41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3ED765-72D4-4E28-84EE-91AA7B5ACDB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8B6AE1-DEED-479B-9769-2C502E93DFDE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Innovation Volume</a:t>
          </a:r>
        </a:p>
      </dgm:t>
    </dgm:pt>
    <dgm:pt modelId="{F5C48217-23CC-4017-98D3-1D41A642B7A8}" type="parTrans" cxnId="{6103249E-CD94-48DA-B557-7D642AEE5B00}">
      <dgm:prSet/>
      <dgm:spPr/>
      <dgm:t>
        <a:bodyPr/>
        <a:lstStyle/>
        <a:p>
          <a:endParaRPr lang="en-US"/>
        </a:p>
      </dgm:t>
    </dgm:pt>
    <dgm:pt modelId="{2FBCEDFA-E942-4B73-811A-3DCC4FD171B9}" type="sibTrans" cxnId="{6103249E-CD94-48DA-B557-7D642AEE5B00}">
      <dgm:prSet/>
      <dgm:spPr/>
      <dgm:t>
        <a:bodyPr/>
        <a:lstStyle/>
        <a:p>
          <a:endParaRPr lang="en-US"/>
        </a:p>
      </dgm:t>
    </dgm:pt>
    <dgm:pt modelId="{E1AE7187-54CC-4B76-95D9-1E7BC8695501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Market Pathway</a:t>
          </a:r>
        </a:p>
      </dgm:t>
    </dgm:pt>
    <dgm:pt modelId="{FE4AAF65-EAD8-4866-8911-ABB87A594E75}" type="parTrans" cxnId="{8253E243-E6DC-4E84-AC37-08F49FBFC990}">
      <dgm:prSet/>
      <dgm:spPr/>
      <dgm:t>
        <a:bodyPr/>
        <a:lstStyle/>
        <a:p>
          <a:endParaRPr lang="en-US"/>
        </a:p>
      </dgm:t>
    </dgm:pt>
    <dgm:pt modelId="{9BD5B284-483B-42BB-9B6D-368B3AB6822F}" type="sibTrans" cxnId="{8253E243-E6DC-4E84-AC37-08F49FBFC990}">
      <dgm:prSet/>
      <dgm:spPr/>
      <dgm:t>
        <a:bodyPr/>
        <a:lstStyle/>
        <a:p>
          <a:endParaRPr lang="en-US"/>
        </a:p>
      </dgm:t>
    </dgm:pt>
    <dgm:pt modelId="{3E064F3B-6091-4F3D-9062-ABF48C08D0DF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Venture Development</a:t>
          </a:r>
        </a:p>
      </dgm:t>
    </dgm:pt>
    <dgm:pt modelId="{ADA01B18-2C63-41C4-9FE7-C746D895C9DC}" type="parTrans" cxnId="{C0083950-A479-40F4-B95E-C2E85FCFBA8C}">
      <dgm:prSet/>
      <dgm:spPr/>
      <dgm:t>
        <a:bodyPr/>
        <a:lstStyle/>
        <a:p>
          <a:endParaRPr lang="en-US"/>
        </a:p>
      </dgm:t>
    </dgm:pt>
    <dgm:pt modelId="{A720D1B7-9B83-4A68-A54C-36CE59B4908E}" type="sibTrans" cxnId="{C0083950-A479-40F4-B95E-C2E85FCFBA8C}">
      <dgm:prSet/>
      <dgm:spPr/>
      <dgm:t>
        <a:bodyPr/>
        <a:lstStyle/>
        <a:p>
          <a:endParaRPr lang="en-US"/>
        </a:p>
      </dgm:t>
    </dgm:pt>
    <dgm:pt modelId="{98613880-C4E6-44EA-8BB7-92B90B027620}">
      <dgm:prSet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US" sz="1400" dirty="0"/>
            <a:t>Ensure that the volume of disclosures, patents, trademarks and copyrights are tracking to Tier</a:t>
          </a:r>
        </a:p>
      </dgm:t>
    </dgm:pt>
    <dgm:pt modelId="{FD917334-8836-4E89-858F-6DA64051094B}" type="parTrans" cxnId="{CFF4A036-55E6-49AE-8FE4-40EC99494AE9}">
      <dgm:prSet/>
      <dgm:spPr/>
      <dgm:t>
        <a:bodyPr/>
        <a:lstStyle/>
        <a:p>
          <a:endParaRPr lang="en-US"/>
        </a:p>
      </dgm:t>
    </dgm:pt>
    <dgm:pt modelId="{FCE73866-F8A3-4ECC-8FC1-3F7BAAEC49F9}" type="sibTrans" cxnId="{CFF4A036-55E6-49AE-8FE4-40EC99494AE9}">
      <dgm:prSet/>
      <dgm:spPr/>
      <dgm:t>
        <a:bodyPr/>
        <a:lstStyle/>
        <a:p>
          <a:endParaRPr lang="en-US"/>
        </a:p>
      </dgm:t>
    </dgm:pt>
    <dgm:pt modelId="{F4F43184-79C6-4EBA-ADFE-CF199226B40D}">
      <dgm:prSet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en-US" sz="1200" dirty="0"/>
        </a:p>
      </dgm:t>
    </dgm:pt>
    <dgm:pt modelId="{F15EE0BE-35F3-46FD-91AC-95EDDFE9531E}" type="parTrans" cxnId="{F2D7B4E1-1B80-4CD8-A8AC-9BFB10D644FF}">
      <dgm:prSet/>
      <dgm:spPr/>
      <dgm:t>
        <a:bodyPr/>
        <a:lstStyle/>
        <a:p>
          <a:endParaRPr lang="en-US"/>
        </a:p>
      </dgm:t>
    </dgm:pt>
    <dgm:pt modelId="{A78639BA-2CA9-41A0-8547-7E2939126944}" type="sibTrans" cxnId="{F2D7B4E1-1B80-4CD8-A8AC-9BFB10D644FF}">
      <dgm:prSet/>
      <dgm:spPr/>
      <dgm:t>
        <a:bodyPr/>
        <a:lstStyle/>
        <a:p>
          <a:endParaRPr lang="en-US"/>
        </a:p>
      </dgm:t>
    </dgm:pt>
    <dgm:pt modelId="{02A8B693-1575-4861-85E9-EA4183F1ABDE}">
      <dgm:prSet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en-US" sz="1200" dirty="0"/>
        </a:p>
      </dgm:t>
    </dgm:pt>
    <dgm:pt modelId="{C141C5C9-C3E7-4837-AE1B-9AA23849667C}" type="parTrans" cxnId="{F8C84067-18DF-4510-B09C-5259381133D5}">
      <dgm:prSet/>
      <dgm:spPr/>
      <dgm:t>
        <a:bodyPr/>
        <a:lstStyle/>
        <a:p>
          <a:endParaRPr lang="en-US"/>
        </a:p>
      </dgm:t>
    </dgm:pt>
    <dgm:pt modelId="{350BA7C2-A0B5-4044-A0B0-5682653B9644}" type="sibTrans" cxnId="{F8C84067-18DF-4510-B09C-5259381133D5}">
      <dgm:prSet/>
      <dgm:spPr/>
      <dgm:t>
        <a:bodyPr/>
        <a:lstStyle/>
        <a:p>
          <a:endParaRPr lang="en-US"/>
        </a:p>
      </dgm:t>
    </dgm:pt>
    <dgm:pt modelId="{59A3B327-A4EF-44FD-831B-B35D5D0BDEF6}">
      <dgm:prSet custT="1"/>
      <dgm:spPr/>
      <dgm:t>
        <a:bodyPr/>
        <a:lstStyle/>
        <a:p>
          <a:endParaRPr lang="en-US" sz="1200" dirty="0"/>
        </a:p>
      </dgm:t>
    </dgm:pt>
    <dgm:pt modelId="{44E24286-84F2-426A-8F97-AF07F9454F43}" type="parTrans" cxnId="{EA63EF54-1428-42D3-B0B3-B2E09E3C7A43}">
      <dgm:prSet/>
      <dgm:spPr/>
      <dgm:t>
        <a:bodyPr/>
        <a:lstStyle/>
        <a:p>
          <a:endParaRPr lang="en-US"/>
        </a:p>
      </dgm:t>
    </dgm:pt>
    <dgm:pt modelId="{2218C362-1E07-428D-AAEA-8E8B5256477F}" type="sibTrans" cxnId="{EA63EF54-1428-42D3-B0B3-B2E09E3C7A43}">
      <dgm:prSet/>
      <dgm:spPr/>
      <dgm:t>
        <a:bodyPr/>
        <a:lstStyle/>
        <a:p>
          <a:endParaRPr lang="en-US"/>
        </a:p>
      </dgm:t>
    </dgm:pt>
    <dgm:pt modelId="{D5876886-8689-4018-9CA5-140B4C22992E}">
      <dgm:prSet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en-US" sz="1200" dirty="0"/>
        </a:p>
      </dgm:t>
    </dgm:pt>
    <dgm:pt modelId="{0645DD2D-2DB5-4042-9E41-8420BFBBB00D}" type="parTrans" cxnId="{5DFE6B31-5179-4438-AD5A-D29F30AE0CC4}">
      <dgm:prSet/>
      <dgm:spPr/>
      <dgm:t>
        <a:bodyPr/>
        <a:lstStyle/>
        <a:p>
          <a:endParaRPr lang="en-US"/>
        </a:p>
      </dgm:t>
    </dgm:pt>
    <dgm:pt modelId="{E3CFEC65-E1A1-4DA8-B55D-D26CA9CDDA9C}" type="sibTrans" cxnId="{5DFE6B31-5179-4438-AD5A-D29F30AE0CC4}">
      <dgm:prSet/>
      <dgm:spPr/>
      <dgm:t>
        <a:bodyPr/>
        <a:lstStyle/>
        <a:p>
          <a:endParaRPr lang="en-US"/>
        </a:p>
      </dgm:t>
    </dgm:pt>
    <dgm:pt modelId="{DCFB1D38-F4F2-4B1A-9EFD-CB1CDE6F386B}">
      <dgm:prSet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US" sz="1400" dirty="0"/>
            <a:t>Create clear pathways to commercialization that keep the "researcher at the center" of</a:t>
          </a:r>
        </a:p>
      </dgm:t>
    </dgm:pt>
    <dgm:pt modelId="{91143F2F-5FC9-4DAB-9833-DEE359A0A6B6}" type="parTrans" cxnId="{A58012B0-85EE-4EC9-AECC-8E154FC5F79F}">
      <dgm:prSet/>
      <dgm:spPr/>
      <dgm:t>
        <a:bodyPr/>
        <a:lstStyle/>
        <a:p>
          <a:endParaRPr lang="en-US"/>
        </a:p>
      </dgm:t>
    </dgm:pt>
    <dgm:pt modelId="{2BFF475C-362D-463C-9B2A-F8FF7AB018AE}" type="sibTrans" cxnId="{A58012B0-85EE-4EC9-AECC-8E154FC5F79F}">
      <dgm:prSet/>
      <dgm:spPr/>
      <dgm:t>
        <a:bodyPr/>
        <a:lstStyle/>
        <a:p>
          <a:endParaRPr lang="en-US"/>
        </a:p>
      </dgm:t>
    </dgm:pt>
    <dgm:pt modelId="{FD679034-AFF4-49FD-BB7A-41BEA12EC4AE}">
      <dgm:prSet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en-US" sz="1200" dirty="0"/>
        </a:p>
      </dgm:t>
    </dgm:pt>
    <dgm:pt modelId="{DD7B29C2-E023-4F16-B876-3B050E9F4390}" type="parTrans" cxnId="{C9CE2B4C-4648-45BA-A967-0BDDE288D601}">
      <dgm:prSet/>
      <dgm:spPr/>
      <dgm:t>
        <a:bodyPr/>
        <a:lstStyle/>
        <a:p>
          <a:endParaRPr lang="en-US"/>
        </a:p>
      </dgm:t>
    </dgm:pt>
    <dgm:pt modelId="{1BA9CC66-CD69-4B89-85EC-CB78124095DB}" type="sibTrans" cxnId="{C9CE2B4C-4648-45BA-A967-0BDDE288D601}">
      <dgm:prSet/>
      <dgm:spPr/>
      <dgm:t>
        <a:bodyPr/>
        <a:lstStyle/>
        <a:p>
          <a:endParaRPr lang="en-US"/>
        </a:p>
      </dgm:t>
    </dgm:pt>
    <dgm:pt modelId="{C3E163F2-6971-40A4-BC45-2D783EE29836}">
      <dgm:prSet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US" sz="1400" dirty="0"/>
            <a:t>Install and maintain world-class capabilities in moving university technologies from the bench</a:t>
          </a:r>
        </a:p>
      </dgm:t>
    </dgm:pt>
    <dgm:pt modelId="{4A5F62B2-E888-4521-ACFD-06D9C14ACBBA}" type="parTrans" cxnId="{47D250E9-6DEF-4E1C-93C9-3E6DA567B1E2}">
      <dgm:prSet/>
      <dgm:spPr/>
      <dgm:t>
        <a:bodyPr/>
        <a:lstStyle/>
        <a:p>
          <a:endParaRPr lang="en-US"/>
        </a:p>
      </dgm:t>
    </dgm:pt>
    <dgm:pt modelId="{BDACA631-EE97-4958-9545-4FDFF4BA6BE8}" type="sibTrans" cxnId="{47D250E9-6DEF-4E1C-93C9-3E6DA567B1E2}">
      <dgm:prSet/>
      <dgm:spPr/>
      <dgm:t>
        <a:bodyPr/>
        <a:lstStyle/>
        <a:p>
          <a:endParaRPr lang="en-US"/>
        </a:p>
      </dgm:t>
    </dgm:pt>
    <dgm:pt modelId="{FD1F032C-63F3-4C80-8BD8-CCEACBE241B6}">
      <dgm:prSet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en-US" sz="1200" dirty="0"/>
        </a:p>
      </dgm:t>
    </dgm:pt>
    <dgm:pt modelId="{C11D0B12-223E-4DB4-9DE9-625416189612}" type="parTrans" cxnId="{041A6985-BC4D-4A73-8F2A-4E38B6AC7911}">
      <dgm:prSet/>
      <dgm:spPr/>
      <dgm:t>
        <a:bodyPr/>
        <a:lstStyle/>
        <a:p>
          <a:endParaRPr lang="en-US"/>
        </a:p>
      </dgm:t>
    </dgm:pt>
    <dgm:pt modelId="{AF154F92-588D-40CD-85AF-4C8B3A959FD0}" type="sibTrans" cxnId="{041A6985-BC4D-4A73-8F2A-4E38B6AC7911}">
      <dgm:prSet/>
      <dgm:spPr/>
      <dgm:t>
        <a:bodyPr/>
        <a:lstStyle/>
        <a:p>
          <a:endParaRPr lang="en-US"/>
        </a:p>
      </dgm:t>
    </dgm:pt>
    <dgm:pt modelId="{256D8630-0D3C-45B4-A1BB-5CECD2996607}">
      <dgm:prSet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US" sz="1400" dirty="0"/>
            <a:t>1 research institution levels	</a:t>
          </a:r>
          <a:r>
            <a:rPr lang="en-US" sz="1200" dirty="0"/>
            <a:t>				</a:t>
          </a:r>
          <a:endParaRPr lang="en-US" sz="1400" dirty="0"/>
        </a:p>
      </dgm:t>
    </dgm:pt>
    <dgm:pt modelId="{ED10A045-87DA-4566-9EFA-40229A261E43}" type="parTrans" cxnId="{1702435C-5FDA-43FB-9F0F-603FA963B7F6}">
      <dgm:prSet/>
      <dgm:spPr/>
      <dgm:t>
        <a:bodyPr/>
        <a:lstStyle/>
        <a:p>
          <a:endParaRPr lang="en-US"/>
        </a:p>
      </dgm:t>
    </dgm:pt>
    <dgm:pt modelId="{9FC917E3-B6D9-474D-8289-28F6A23F03B0}" type="sibTrans" cxnId="{1702435C-5FDA-43FB-9F0F-603FA963B7F6}">
      <dgm:prSet/>
      <dgm:spPr/>
      <dgm:t>
        <a:bodyPr/>
        <a:lstStyle/>
        <a:p>
          <a:endParaRPr lang="en-US"/>
        </a:p>
      </dgm:t>
    </dgm:pt>
    <dgm:pt modelId="{ADDCE91A-8E0B-47AB-94A1-351B40F24256}">
      <dgm:prSet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US" sz="1400" dirty="0"/>
            <a:t>determinations and ease the process for all participants</a:t>
          </a:r>
          <a:r>
            <a:rPr lang="en-US" sz="1200" dirty="0"/>
            <a:t>					</a:t>
          </a:r>
          <a:endParaRPr lang="en-US" sz="1400" dirty="0"/>
        </a:p>
      </dgm:t>
    </dgm:pt>
    <dgm:pt modelId="{748449B9-AA8D-4A5F-A352-BFF9D145D513}" type="parTrans" cxnId="{7096A66B-45F4-4EF1-8A55-3D2DE4E473D0}">
      <dgm:prSet/>
      <dgm:spPr/>
      <dgm:t>
        <a:bodyPr/>
        <a:lstStyle/>
        <a:p>
          <a:endParaRPr lang="en-US"/>
        </a:p>
      </dgm:t>
    </dgm:pt>
    <dgm:pt modelId="{6D89734E-3728-4009-9B07-0B8329E68D18}" type="sibTrans" cxnId="{7096A66B-45F4-4EF1-8A55-3D2DE4E473D0}">
      <dgm:prSet/>
      <dgm:spPr/>
      <dgm:t>
        <a:bodyPr/>
        <a:lstStyle/>
        <a:p>
          <a:endParaRPr lang="en-US"/>
        </a:p>
      </dgm:t>
    </dgm:pt>
    <dgm:pt modelId="{C85B368A-4194-4281-B962-49C5EFF87C1F}">
      <dgm:prSet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US" sz="1400" dirty="0"/>
            <a:t>to the market - via license, startup or otherwise.	</a:t>
          </a:r>
          <a:r>
            <a:rPr lang="en-US" sz="1200" dirty="0"/>
            <a:t>				</a:t>
          </a:r>
          <a:endParaRPr lang="en-US" sz="1400" dirty="0"/>
        </a:p>
      </dgm:t>
    </dgm:pt>
    <dgm:pt modelId="{7280D902-C005-4430-83C0-F260ED504292}" type="parTrans" cxnId="{CC988A82-7528-44A1-B957-001C990DFC9C}">
      <dgm:prSet/>
      <dgm:spPr/>
      <dgm:t>
        <a:bodyPr/>
        <a:lstStyle/>
        <a:p>
          <a:endParaRPr lang="en-US"/>
        </a:p>
      </dgm:t>
    </dgm:pt>
    <dgm:pt modelId="{1E7B147C-07D3-4DFE-8379-36A33CF76C5F}" type="sibTrans" cxnId="{CC988A82-7528-44A1-B957-001C990DFC9C}">
      <dgm:prSet/>
      <dgm:spPr/>
      <dgm:t>
        <a:bodyPr/>
        <a:lstStyle/>
        <a:p>
          <a:endParaRPr lang="en-US"/>
        </a:p>
      </dgm:t>
    </dgm:pt>
    <dgm:pt modelId="{B1CA498F-9EF7-4397-AA74-2F9BAF0FD0F6}" type="pres">
      <dgm:prSet presAssocID="{603ED765-72D4-4E28-84EE-91AA7B5ACDBC}" presName="linear" presStyleCnt="0">
        <dgm:presLayoutVars>
          <dgm:dir/>
          <dgm:animLvl val="lvl"/>
          <dgm:resizeHandles val="exact"/>
        </dgm:presLayoutVars>
      </dgm:prSet>
      <dgm:spPr/>
    </dgm:pt>
    <dgm:pt modelId="{BFA4F0B2-4F37-4A78-8811-00785F5250FA}" type="pres">
      <dgm:prSet presAssocID="{738B6AE1-DEED-479B-9769-2C502E93DFDE}" presName="parentLin" presStyleCnt="0"/>
      <dgm:spPr/>
    </dgm:pt>
    <dgm:pt modelId="{74A5D61C-9F92-47E2-ACF9-EC524F97BB88}" type="pres">
      <dgm:prSet presAssocID="{738B6AE1-DEED-479B-9769-2C502E93DFDE}" presName="parentLeftMargin" presStyleLbl="node1" presStyleIdx="0" presStyleCnt="3"/>
      <dgm:spPr/>
    </dgm:pt>
    <dgm:pt modelId="{0219988C-3840-4A26-B1D7-F316C7A0C995}" type="pres">
      <dgm:prSet presAssocID="{738B6AE1-DEED-479B-9769-2C502E93DFD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36AF743-59D2-4A45-831D-66A06AC1D12D}" type="pres">
      <dgm:prSet presAssocID="{738B6AE1-DEED-479B-9769-2C502E93DFDE}" presName="negativeSpace" presStyleCnt="0"/>
      <dgm:spPr/>
    </dgm:pt>
    <dgm:pt modelId="{EBB3312D-8E06-4212-81F4-0913D5F9D435}" type="pres">
      <dgm:prSet presAssocID="{738B6AE1-DEED-479B-9769-2C502E93DFDE}" presName="childText" presStyleLbl="conFgAcc1" presStyleIdx="0" presStyleCnt="3">
        <dgm:presLayoutVars>
          <dgm:bulletEnabled val="1"/>
        </dgm:presLayoutVars>
      </dgm:prSet>
      <dgm:spPr/>
    </dgm:pt>
    <dgm:pt modelId="{0F20D9B9-A64E-4867-A672-F1109E3505EB}" type="pres">
      <dgm:prSet presAssocID="{2FBCEDFA-E942-4B73-811A-3DCC4FD171B9}" presName="spaceBetweenRectangles" presStyleCnt="0"/>
      <dgm:spPr/>
    </dgm:pt>
    <dgm:pt modelId="{D0D740F0-3320-42A9-B46C-B7FE2F4D2003}" type="pres">
      <dgm:prSet presAssocID="{E1AE7187-54CC-4B76-95D9-1E7BC8695501}" presName="parentLin" presStyleCnt="0"/>
      <dgm:spPr/>
    </dgm:pt>
    <dgm:pt modelId="{F40003E8-9FF9-47A3-9BA4-695E6E177F7A}" type="pres">
      <dgm:prSet presAssocID="{E1AE7187-54CC-4B76-95D9-1E7BC8695501}" presName="parentLeftMargin" presStyleLbl="node1" presStyleIdx="0" presStyleCnt="3"/>
      <dgm:spPr/>
    </dgm:pt>
    <dgm:pt modelId="{9C48FF0B-14A7-4EFA-A4E0-114269DEAFE2}" type="pres">
      <dgm:prSet presAssocID="{E1AE7187-54CC-4B76-95D9-1E7BC869550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E3CAFC6-DA2F-4F56-8C0E-5F951304103B}" type="pres">
      <dgm:prSet presAssocID="{E1AE7187-54CC-4B76-95D9-1E7BC8695501}" presName="negativeSpace" presStyleCnt="0"/>
      <dgm:spPr/>
    </dgm:pt>
    <dgm:pt modelId="{6D96C862-7340-4C0A-8D4C-C1686609063B}" type="pres">
      <dgm:prSet presAssocID="{E1AE7187-54CC-4B76-95D9-1E7BC8695501}" presName="childText" presStyleLbl="conFgAcc1" presStyleIdx="1" presStyleCnt="3">
        <dgm:presLayoutVars>
          <dgm:bulletEnabled val="1"/>
        </dgm:presLayoutVars>
      </dgm:prSet>
      <dgm:spPr/>
    </dgm:pt>
    <dgm:pt modelId="{573140C4-0C85-42FB-9AA8-4FB68C87EF0C}" type="pres">
      <dgm:prSet presAssocID="{9BD5B284-483B-42BB-9B6D-368B3AB6822F}" presName="spaceBetweenRectangles" presStyleCnt="0"/>
      <dgm:spPr/>
    </dgm:pt>
    <dgm:pt modelId="{150536DD-155F-4E44-9522-ADA4809B6571}" type="pres">
      <dgm:prSet presAssocID="{3E064F3B-6091-4F3D-9062-ABF48C08D0DF}" presName="parentLin" presStyleCnt="0"/>
      <dgm:spPr/>
    </dgm:pt>
    <dgm:pt modelId="{1BEA757F-0ED7-4EE1-9654-9B40D465CB84}" type="pres">
      <dgm:prSet presAssocID="{3E064F3B-6091-4F3D-9062-ABF48C08D0DF}" presName="parentLeftMargin" presStyleLbl="node1" presStyleIdx="1" presStyleCnt="3"/>
      <dgm:spPr/>
    </dgm:pt>
    <dgm:pt modelId="{A8069CDE-DBFB-4832-88CA-7A6D1EE57A2F}" type="pres">
      <dgm:prSet presAssocID="{3E064F3B-6091-4F3D-9062-ABF48C08D0D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8A20D1D-3CC8-45CA-B0FE-67181F62BBF3}" type="pres">
      <dgm:prSet presAssocID="{3E064F3B-6091-4F3D-9062-ABF48C08D0DF}" presName="negativeSpace" presStyleCnt="0"/>
      <dgm:spPr/>
    </dgm:pt>
    <dgm:pt modelId="{0D564434-8969-4FB9-8793-AEC3880DA95D}" type="pres">
      <dgm:prSet presAssocID="{3E064F3B-6091-4F3D-9062-ABF48C08D0D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DFE6B31-5179-4438-AD5A-D29F30AE0CC4}" srcId="{738B6AE1-DEED-479B-9769-2C502E93DFDE}" destId="{D5876886-8689-4018-9CA5-140B4C22992E}" srcOrd="2" destOrd="0" parTransId="{0645DD2D-2DB5-4042-9E41-8420BFBBB00D}" sibTransId="{E3CFEC65-E1A1-4DA8-B55D-D26CA9CDDA9C}"/>
    <dgm:cxn modelId="{B8490E33-458D-42F6-934C-C9CF3B6ED70F}" type="presOf" srcId="{59A3B327-A4EF-44FD-831B-B35D5D0BDEF6}" destId="{EBB3312D-8E06-4212-81F4-0913D5F9D435}" srcOrd="0" destOrd="3" presId="urn:microsoft.com/office/officeart/2005/8/layout/list1"/>
    <dgm:cxn modelId="{01B2E235-C899-4C2C-81D1-25B6F2CD8119}" type="presOf" srcId="{DCFB1D38-F4F2-4B1A-9EFD-CB1CDE6F386B}" destId="{6D96C862-7340-4C0A-8D4C-C1686609063B}" srcOrd="0" destOrd="1" presId="urn:microsoft.com/office/officeart/2005/8/layout/list1"/>
    <dgm:cxn modelId="{CFF4A036-55E6-49AE-8FE4-40EC99494AE9}" srcId="{738B6AE1-DEED-479B-9769-2C502E93DFDE}" destId="{98613880-C4E6-44EA-8BB7-92B90B027620}" srcOrd="0" destOrd="0" parTransId="{FD917334-8836-4E89-858F-6DA64051094B}" sibTransId="{FCE73866-F8A3-4ECC-8FC1-3F7BAAEC49F9}"/>
    <dgm:cxn modelId="{5C6C1340-05F9-467A-8D3E-874FA735CA3F}" type="presOf" srcId="{C85B368A-4194-4281-B962-49C5EFF87C1F}" destId="{0D564434-8969-4FB9-8793-AEC3880DA95D}" srcOrd="0" destOrd="2" presId="urn:microsoft.com/office/officeart/2005/8/layout/list1"/>
    <dgm:cxn modelId="{1702435C-5FDA-43FB-9F0F-603FA963B7F6}" srcId="{738B6AE1-DEED-479B-9769-2C502E93DFDE}" destId="{256D8630-0D3C-45B4-A1BB-5CECD2996607}" srcOrd="1" destOrd="0" parTransId="{ED10A045-87DA-4566-9EFA-40229A261E43}" sibTransId="{9FC917E3-B6D9-474D-8289-28F6A23F03B0}"/>
    <dgm:cxn modelId="{657CC962-5B0B-4D07-B198-6AE291756B94}" type="presOf" srcId="{F4F43184-79C6-4EBA-ADFE-CF199226B40D}" destId="{6D96C862-7340-4C0A-8D4C-C1686609063B}" srcOrd="0" destOrd="0" presId="urn:microsoft.com/office/officeart/2005/8/layout/list1"/>
    <dgm:cxn modelId="{8253E243-E6DC-4E84-AC37-08F49FBFC990}" srcId="{603ED765-72D4-4E28-84EE-91AA7B5ACDBC}" destId="{E1AE7187-54CC-4B76-95D9-1E7BC8695501}" srcOrd="1" destOrd="0" parTransId="{FE4AAF65-EAD8-4866-8911-ABB87A594E75}" sibTransId="{9BD5B284-483B-42BB-9B6D-368B3AB6822F}"/>
    <dgm:cxn modelId="{E14F2646-4FCB-41D7-A221-FC9F8CCF3E19}" type="presOf" srcId="{ADDCE91A-8E0B-47AB-94A1-351B40F24256}" destId="{6D96C862-7340-4C0A-8D4C-C1686609063B}" srcOrd="0" destOrd="2" presId="urn:microsoft.com/office/officeart/2005/8/layout/list1"/>
    <dgm:cxn modelId="{F8C84067-18DF-4510-B09C-5259381133D5}" srcId="{3E064F3B-6091-4F3D-9062-ABF48C08D0DF}" destId="{02A8B693-1575-4861-85E9-EA4183F1ABDE}" srcOrd="0" destOrd="0" parTransId="{C141C5C9-C3E7-4837-AE1B-9AA23849667C}" sibTransId="{350BA7C2-A0B5-4044-A0B0-5682653B9644}"/>
    <dgm:cxn modelId="{7096A66B-45F4-4EF1-8A55-3D2DE4E473D0}" srcId="{E1AE7187-54CC-4B76-95D9-1E7BC8695501}" destId="{ADDCE91A-8E0B-47AB-94A1-351B40F24256}" srcOrd="2" destOrd="0" parTransId="{748449B9-AA8D-4A5F-A352-BFF9D145D513}" sibTransId="{6D89734E-3728-4009-9B07-0B8329E68D18}"/>
    <dgm:cxn modelId="{C9CE2B4C-4648-45BA-A967-0BDDE288D601}" srcId="{E1AE7187-54CC-4B76-95D9-1E7BC8695501}" destId="{FD679034-AFF4-49FD-BB7A-41BEA12EC4AE}" srcOrd="3" destOrd="0" parTransId="{DD7B29C2-E023-4F16-B876-3B050E9F4390}" sibTransId="{1BA9CC66-CD69-4B89-85EC-CB78124095DB}"/>
    <dgm:cxn modelId="{27C3BE6D-D1B6-4524-BAA2-78D9631C7D99}" type="presOf" srcId="{E1AE7187-54CC-4B76-95D9-1E7BC8695501}" destId="{9C48FF0B-14A7-4EFA-A4E0-114269DEAFE2}" srcOrd="1" destOrd="0" presId="urn:microsoft.com/office/officeart/2005/8/layout/list1"/>
    <dgm:cxn modelId="{33579C4E-91EF-468A-A510-C1571248588C}" type="presOf" srcId="{603ED765-72D4-4E28-84EE-91AA7B5ACDBC}" destId="{B1CA498F-9EF7-4397-AA74-2F9BAF0FD0F6}" srcOrd="0" destOrd="0" presId="urn:microsoft.com/office/officeart/2005/8/layout/list1"/>
    <dgm:cxn modelId="{C0083950-A479-40F4-B95E-C2E85FCFBA8C}" srcId="{603ED765-72D4-4E28-84EE-91AA7B5ACDBC}" destId="{3E064F3B-6091-4F3D-9062-ABF48C08D0DF}" srcOrd="2" destOrd="0" parTransId="{ADA01B18-2C63-41C4-9FE7-C746D895C9DC}" sibTransId="{A720D1B7-9B83-4A68-A54C-36CE59B4908E}"/>
    <dgm:cxn modelId="{EA63EF54-1428-42D3-B0B3-B2E09E3C7A43}" srcId="{738B6AE1-DEED-479B-9769-2C502E93DFDE}" destId="{59A3B327-A4EF-44FD-831B-B35D5D0BDEF6}" srcOrd="3" destOrd="0" parTransId="{44E24286-84F2-426A-8F97-AF07F9454F43}" sibTransId="{2218C362-1E07-428D-AAEA-8E8B5256477F}"/>
    <dgm:cxn modelId="{D7EF957B-2592-4EA9-A489-33BCBFD9FD3B}" type="presOf" srcId="{D5876886-8689-4018-9CA5-140B4C22992E}" destId="{EBB3312D-8E06-4212-81F4-0913D5F9D435}" srcOrd="0" destOrd="2" presId="urn:microsoft.com/office/officeart/2005/8/layout/list1"/>
    <dgm:cxn modelId="{034DE97B-A322-4E80-9258-D1F32B097DC2}" type="presOf" srcId="{3E064F3B-6091-4F3D-9062-ABF48C08D0DF}" destId="{1BEA757F-0ED7-4EE1-9654-9B40D465CB84}" srcOrd="0" destOrd="0" presId="urn:microsoft.com/office/officeart/2005/8/layout/list1"/>
    <dgm:cxn modelId="{CC988A82-7528-44A1-B957-001C990DFC9C}" srcId="{3E064F3B-6091-4F3D-9062-ABF48C08D0DF}" destId="{C85B368A-4194-4281-B962-49C5EFF87C1F}" srcOrd="2" destOrd="0" parTransId="{7280D902-C005-4430-83C0-F260ED504292}" sibTransId="{1E7B147C-07D3-4DFE-8379-36A33CF76C5F}"/>
    <dgm:cxn modelId="{041A6985-BC4D-4A73-8F2A-4E38B6AC7911}" srcId="{3E064F3B-6091-4F3D-9062-ABF48C08D0DF}" destId="{FD1F032C-63F3-4C80-8BD8-CCEACBE241B6}" srcOrd="3" destOrd="0" parTransId="{C11D0B12-223E-4DB4-9DE9-625416189612}" sibTransId="{AF154F92-588D-40CD-85AF-4C8B3A959FD0}"/>
    <dgm:cxn modelId="{231BA697-E916-4490-B166-F5A7933C795A}" type="presOf" srcId="{3E064F3B-6091-4F3D-9062-ABF48C08D0DF}" destId="{A8069CDE-DBFB-4832-88CA-7A6D1EE57A2F}" srcOrd="1" destOrd="0" presId="urn:microsoft.com/office/officeart/2005/8/layout/list1"/>
    <dgm:cxn modelId="{6103249E-CD94-48DA-B557-7D642AEE5B00}" srcId="{603ED765-72D4-4E28-84EE-91AA7B5ACDBC}" destId="{738B6AE1-DEED-479B-9769-2C502E93DFDE}" srcOrd="0" destOrd="0" parTransId="{F5C48217-23CC-4017-98D3-1D41A642B7A8}" sibTransId="{2FBCEDFA-E942-4B73-811A-3DCC4FD171B9}"/>
    <dgm:cxn modelId="{BB7CCF9E-6AAC-45FB-8A48-AFFD3EC73BC5}" type="presOf" srcId="{256D8630-0D3C-45B4-A1BB-5CECD2996607}" destId="{EBB3312D-8E06-4212-81F4-0913D5F9D435}" srcOrd="0" destOrd="1" presId="urn:microsoft.com/office/officeart/2005/8/layout/list1"/>
    <dgm:cxn modelId="{8B2FB1A0-2C90-48DA-A42E-D78716346221}" type="presOf" srcId="{E1AE7187-54CC-4B76-95D9-1E7BC8695501}" destId="{F40003E8-9FF9-47A3-9BA4-695E6E177F7A}" srcOrd="0" destOrd="0" presId="urn:microsoft.com/office/officeart/2005/8/layout/list1"/>
    <dgm:cxn modelId="{80F900A1-7D45-40B6-ACC6-F5D6AC774D9E}" type="presOf" srcId="{C3E163F2-6971-40A4-BC45-2D783EE29836}" destId="{0D564434-8969-4FB9-8793-AEC3880DA95D}" srcOrd="0" destOrd="1" presId="urn:microsoft.com/office/officeart/2005/8/layout/list1"/>
    <dgm:cxn modelId="{A58012B0-85EE-4EC9-AECC-8E154FC5F79F}" srcId="{E1AE7187-54CC-4B76-95D9-1E7BC8695501}" destId="{DCFB1D38-F4F2-4B1A-9EFD-CB1CDE6F386B}" srcOrd="1" destOrd="0" parTransId="{91143F2F-5FC9-4DAB-9833-DEE359A0A6B6}" sibTransId="{2BFF475C-362D-463C-9B2A-F8FF7AB018AE}"/>
    <dgm:cxn modelId="{2B8FE1C0-3AB1-47AF-99D9-14FA0D59DC51}" type="presOf" srcId="{98613880-C4E6-44EA-8BB7-92B90B027620}" destId="{EBB3312D-8E06-4212-81F4-0913D5F9D435}" srcOrd="0" destOrd="0" presId="urn:microsoft.com/office/officeart/2005/8/layout/list1"/>
    <dgm:cxn modelId="{8C2B9ACE-F8F6-4A03-9914-FB8FC9067A9D}" type="presOf" srcId="{FD679034-AFF4-49FD-BB7A-41BEA12EC4AE}" destId="{6D96C862-7340-4C0A-8D4C-C1686609063B}" srcOrd="0" destOrd="3" presId="urn:microsoft.com/office/officeart/2005/8/layout/list1"/>
    <dgm:cxn modelId="{169D91DB-38FC-4613-9606-DC4B2FD7F669}" type="presOf" srcId="{738B6AE1-DEED-479B-9769-2C502E93DFDE}" destId="{0219988C-3840-4A26-B1D7-F316C7A0C995}" srcOrd="1" destOrd="0" presId="urn:microsoft.com/office/officeart/2005/8/layout/list1"/>
    <dgm:cxn modelId="{F2D7B4E1-1B80-4CD8-A8AC-9BFB10D644FF}" srcId="{E1AE7187-54CC-4B76-95D9-1E7BC8695501}" destId="{F4F43184-79C6-4EBA-ADFE-CF199226B40D}" srcOrd="0" destOrd="0" parTransId="{F15EE0BE-35F3-46FD-91AC-95EDDFE9531E}" sibTransId="{A78639BA-2CA9-41A0-8547-7E2939126944}"/>
    <dgm:cxn modelId="{254F29E4-32D8-40EF-AB8D-1F5142F583D7}" type="presOf" srcId="{FD1F032C-63F3-4C80-8BD8-CCEACBE241B6}" destId="{0D564434-8969-4FB9-8793-AEC3880DA95D}" srcOrd="0" destOrd="3" presId="urn:microsoft.com/office/officeart/2005/8/layout/list1"/>
    <dgm:cxn modelId="{47D250E9-6DEF-4E1C-93C9-3E6DA567B1E2}" srcId="{3E064F3B-6091-4F3D-9062-ABF48C08D0DF}" destId="{C3E163F2-6971-40A4-BC45-2D783EE29836}" srcOrd="1" destOrd="0" parTransId="{4A5F62B2-E888-4521-ACFD-06D9C14ACBBA}" sibTransId="{BDACA631-EE97-4958-9545-4FDFF4BA6BE8}"/>
    <dgm:cxn modelId="{DE5B4BFA-EDEA-4D82-BCA9-B011F2BFF46E}" type="presOf" srcId="{738B6AE1-DEED-479B-9769-2C502E93DFDE}" destId="{74A5D61C-9F92-47E2-ACF9-EC524F97BB88}" srcOrd="0" destOrd="0" presId="urn:microsoft.com/office/officeart/2005/8/layout/list1"/>
    <dgm:cxn modelId="{35DB36FB-4D45-4D56-8B66-32E4346048F3}" type="presOf" srcId="{02A8B693-1575-4861-85E9-EA4183F1ABDE}" destId="{0D564434-8969-4FB9-8793-AEC3880DA95D}" srcOrd="0" destOrd="0" presId="urn:microsoft.com/office/officeart/2005/8/layout/list1"/>
    <dgm:cxn modelId="{12A76281-6E9F-44CB-B062-3E7708AA612D}" type="presParOf" srcId="{B1CA498F-9EF7-4397-AA74-2F9BAF0FD0F6}" destId="{BFA4F0B2-4F37-4A78-8811-00785F5250FA}" srcOrd="0" destOrd="0" presId="urn:microsoft.com/office/officeart/2005/8/layout/list1"/>
    <dgm:cxn modelId="{91589BFE-1270-435D-93D4-547DF2BECB7A}" type="presParOf" srcId="{BFA4F0B2-4F37-4A78-8811-00785F5250FA}" destId="{74A5D61C-9F92-47E2-ACF9-EC524F97BB88}" srcOrd="0" destOrd="0" presId="urn:microsoft.com/office/officeart/2005/8/layout/list1"/>
    <dgm:cxn modelId="{9D684B6B-EE21-43EE-B4FB-09F95BEB478E}" type="presParOf" srcId="{BFA4F0B2-4F37-4A78-8811-00785F5250FA}" destId="{0219988C-3840-4A26-B1D7-F316C7A0C995}" srcOrd="1" destOrd="0" presId="urn:microsoft.com/office/officeart/2005/8/layout/list1"/>
    <dgm:cxn modelId="{5CC5A2F2-622F-40DC-8F9A-E662175CE80B}" type="presParOf" srcId="{B1CA498F-9EF7-4397-AA74-2F9BAF0FD0F6}" destId="{A36AF743-59D2-4A45-831D-66A06AC1D12D}" srcOrd="1" destOrd="0" presId="urn:microsoft.com/office/officeart/2005/8/layout/list1"/>
    <dgm:cxn modelId="{7BE871EE-C8C1-4171-A6EB-BD970C9E6E23}" type="presParOf" srcId="{B1CA498F-9EF7-4397-AA74-2F9BAF0FD0F6}" destId="{EBB3312D-8E06-4212-81F4-0913D5F9D435}" srcOrd="2" destOrd="0" presId="urn:microsoft.com/office/officeart/2005/8/layout/list1"/>
    <dgm:cxn modelId="{33ED324E-590C-49CF-B192-DE95ABA1891C}" type="presParOf" srcId="{B1CA498F-9EF7-4397-AA74-2F9BAF0FD0F6}" destId="{0F20D9B9-A64E-4867-A672-F1109E3505EB}" srcOrd="3" destOrd="0" presId="urn:microsoft.com/office/officeart/2005/8/layout/list1"/>
    <dgm:cxn modelId="{67B1DEF2-D27D-4150-9040-26018078EB99}" type="presParOf" srcId="{B1CA498F-9EF7-4397-AA74-2F9BAF0FD0F6}" destId="{D0D740F0-3320-42A9-B46C-B7FE2F4D2003}" srcOrd="4" destOrd="0" presId="urn:microsoft.com/office/officeart/2005/8/layout/list1"/>
    <dgm:cxn modelId="{1359BF7B-DDCE-4F44-A529-F5B081119DD3}" type="presParOf" srcId="{D0D740F0-3320-42A9-B46C-B7FE2F4D2003}" destId="{F40003E8-9FF9-47A3-9BA4-695E6E177F7A}" srcOrd="0" destOrd="0" presId="urn:microsoft.com/office/officeart/2005/8/layout/list1"/>
    <dgm:cxn modelId="{81F34BE7-9BC2-4AEF-B3C2-CDE657F839EB}" type="presParOf" srcId="{D0D740F0-3320-42A9-B46C-B7FE2F4D2003}" destId="{9C48FF0B-14A7-4EFA-A4E0-114269DEAFE2}" srcOrd="1" destOrd="0" presId="urn:microsoft.com/office/officeart/2005/8/layout/list1"/>
    <dgm:cxn modelId="{79D67F3C-D48D-497B-BFF3-FA2CF2DF9172}" type="presParOf" srcId="{B1CA498F-9EF7-4397-AA74-2F9BAF0FD0F6}" destId="{1E3CAFC6-DA2F-4F56-8C0E-5F951304103B}" srcOrd="5" destOrd="0" presId="urn:microsoft.com/office/officeart/2005/8/layout/list1"/>
    <dgm:cxn modelId="{0514F5AA-2994-46D7-A8DD-1491E0CCB381}" type="presParOf" srcId="{B1CA498F-9EF7-4397-AA74-2F9BAF0FD0F6}" destId="{6D96C862-7340-4C0A-8D4C-C1686609063B}" srcOrd="6" destOrd="0" presId="urn:microsoft.com/office/officeart/2005/8/layout/list1"/>
    <dgm:cxn modelId="{0AEA9B9F-4561-4C46-972D-6001B3A2F0D0}" type="presParOf" srcId="{B1CA498F-9EF7-4397-AA74-2F9BAF0FD0F6}" destId="{573140C4-0C85-42FB-9AA8-4FB68C87EF0C}" srcOrd="7" destOrd="0" presId="urn:microsoft.com/office/officeart/2005/8/layout/list1"/>
    <dgm:cxn modelId="{3B2D954F-BE42-462C-B76A-735DEB3B0AF9}" type="presParOf" srcId="{B1CA498F-9EF7-4397-AA74-2F9BAF0FD0F6}" destId="{150536DD-155F-4E44-9522-ADA4809B6571}" srcOrd="8" destOrd="0" presId="urn:microsoft.com/office/officeart/2005/8/layout/list1"/>
    <dgm:cxn modelId="{CD0386D2-AEE3-4D7B-99ED-B058BEC03CA0}" type="presParOf" srcId="{150536DD-155F-4E44-9522-ADA4809B6571}" destId="{1BEA757F-0ED7-4EE1-9654-9B40D465CB84}" srcOrd="0" destOrd="0" presId="urn:microsoft.com/office/officeart/2005/8/layout/list1"/>
    <dgm:cxn modelId="{0083F0C9-0CBC-448C-952F-092DAA27019B}" type="presParOf" srcId="{150536DD-155F-4E44-9522-ADA4809B6571}" destId="{A8069CDE-DBFB-4832-88CA-7A6D1EE57A2F}" srcOrd="1" destOrd="0" presId="urn:microsoft.com/office/officeart/2005/8/layout/list1"/>
    <dgm:cxn modelId="{30A1520E-2BC4-48D3-9007-1B0C7718423A}" type="presParOf" srcId="{B1CA498F-9EF7-4397-AA74-2F9BAF0FD0F6}" destId="{B8A20D1D-3CC8-45CA-B0FE-67181F62BBF3}" srcOrd="9" destOrd="0" presId="urn:microsoft.com/office/officeart/2005/8/layout/list1"/>
    <dgm:cxn modelId="{1906DC89-FDF2-42B7-BF71-07142BEE04A1}" type="presParOf" srcId="{B1CA498F-9EF7-4397-AA74-2F9BAF0FD0F6}" destId="{0D564434-8969-4FB9-8793-AEC3880DA95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A0A8B6-EEE0-4112-9661-B56BA9CE78F9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5C6B67-4860-4274-BCE3-DFE40FEED0D8}">
      <dgm:prSet custT="1"/>
      <dgm:spPr>
        <a:solidFill>
          <a:srgbClr val="841617"/>
        </a:solidFill>
      </dgm:spPr>
      <dgm:t>
        <a:bodyPr/>
        <a:lstStyle/>
        <a:p>
          <a:r>
            <a:rPr lang="en-US" sz="2000" b="1" baseline="0"/>
            <a:t>Who Should Apply?</a:t>
          </a:r>
          <a:endParaRPr lang="en-US" sz="2000" baseline="0"/>
        </a:p>
      </dgm:t>
    </dgm:pt>
    <dgm:pt modelId="{3D2EF85E-28F2-4208-90C8-A0DDB4A3B6E8}" type="parTrans" cxnId="{B34937A0-58C1-458F-A8D4-60125200E248}">
      <dgm:prSet/>
      <dgm:spPr/>
      <dgm:t>
        <a:bodyPr/>
        <a:lstStyle/>
        <a:p>
          <a:endParaRPr lang="en-US"/>
        </a:p>
      </dgm:t>
    </dgm:pt>
    <dgm:pt modelId="{19BB4B13-E87E-4A81-AAC4-5D9147CD3692}" type="sibTrans" cxnId="{B34937A0-58C1-458F-A8D4-60125200E248}">
      <dgm:prSet/>
      <dgm:spPr>
        <a:solidFill>
          <a:schemeClr val="bg1"/>
        </a:solidFill>
      </dgm:spPr>
      <dgm:t>
        <a:bodyPr/>
        <a:lstStyle/>
        <a:p>
          <a:endParaRPr lang="en-US">
            <a:highlight>
              <a:srgbClr val="C0C0C0"/>
            </a:highlight>
          </a:endParaRPr>
        </a:p>
      </dgm:t>
    </dgm:pt>
    <dgm:pt modelId="{00B38351-D9B4-427E-AECE-2E6F328DE316}" type="pres">
      <dgm:prSet presAssocID="{FBA0A8B6-EEE0-4112-9661-B56BA9CE78F9}" presName="Name0" presStyleCnt="0">
        <dgm:presLayoutVars>
          <dgm:chMax/>
          <dgm:chPref/>
          <dgm:dir/>
          <dgm:animLvl val="lvl"/>
        </dgm:presLayoutVars>
      </dgm:prSet>
      <dgm:spPr/>
    </dgm:pt>
    <dgm:pt modelId="{D91E36AB-FEF1-4E67-9BC8-8B3646CA7187}" type="pres">
      <dgm:prSet presAssocID="{A95C6B67-4860-4274-BCE3-DFE40FEED0D8}" presName="composite" presStyleCnt="0"/>
      <dgm:spPr/>
    </dgm:pt>
    <dgm:pt modelId="{24C09D57-E8EA-4C5F-ADF0-8AE0672D7CAD}" type="pres">
      <dgm:prSet presAssocID="{A95C6B67-4860-4274-BCE3-DFE40FEED0D8}" presName="Parent1" presStyleLbl="node1" presStyleIdx="0" presStyleCnt="2" custScaleX="103285" custScaleY="64152" custLinFactX="-42293" custLinFactNeighborX="-100000" custLinFactNeighborY="-63925">
        <dgm:presLayoutVars>
          <dgm:chMax val="1"/>
          <dgm:chPref val="1"/>
          <dgm:bulletEnabled val="1"/>
        </dgm:presLayoutVars>
      </dgm:prSet>
      <dgm:spPr/>
    </dgm:pt>
    <dgm:pt modelId="{1A8B894A-D9D0-44C6-8AA5-27E4769C7C6D}" type="pres">
      <dgm:prSet presAssocID="{A95C6B67-4860-4274-BCE3-DFE40FEED0D8}" presName="Childtext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DFB43E3D-8214-4C00-947D-DE26BBEF4241}" type="pres">
      <dgm:prSet presAssocID="{A95C6B67-4860-4274-BCE3-DFE40FEED0D8}" presName="BalanceSpacing" presStyleCnt="0"/>
      <dgm:spPr/>
    </dgm:pt>
    <dgm:pt modelId="{F87F3D03-A4F4-4DB6-895C-795C7E8C2B4B}" type="pres">
      <dgm:prSet presAssocID="{A95C6B67-4860-4274-BCE3-DFE40FEED0D8}" presName="BalanceSpacing1" presStyleCnt="0"/>
      <dgm:spPr/>
    </dgm:pt>
    <dgm:pt modelId="{150403B6-F008-420F-BE68-17F4CF11841A}" type="pres">
      <dgm:prSet presAssocID="{19BB4B13-E87E-4A81-AAC4-5D9147CD3692}" presName="Accent1Text" presStyleLbl="node1" presStyleIdx="1" presStyleCnt="2" custScaleX="23782" custScaleY="21239" custLinFactX="97758" custLinFactNeighborX="100000" custLinFactNeighborY="55164"/>
      <dgm:spPr/>
    </dgm:pt>
  </dgm:ptLst>
  <dgm:cxnLst>
    <dgm:cxn modelId="{656D0947-B14C-4A4B-89E3-0EB9E28905DE}" type="presOf" srcId="{A95C6B67-4860-4274-BCE3-DFE40FEED0D8}" destId="{24C09D57-E8EA-4C5F-ADF0-8AE0672D7CAD}" srcOrd="0" destOrd="0" presId="urn:microsoft.com/office/officeart/2008/layout/AlternatingHexagons"/>
    <dgm:cxn modelId="{B34937A0-58C1-458F-A8D4-60125200E248}" srcId="{FBA0A8B6-EEE0-4112-9661-B56BA9CE78F9}" destId="{A95C6B67-4860-4274-BCE3-DFE40FEED0D8}" srcOrd="0" destOrd="0" parTransId="{3D2EF85E-28F2-4208-90C8-A0DDB4A3B6E8}" sibTransId="{19BB4B13-E87E-4A81-AAC4-5D9147CD3692}"/>
    <dgm:cxn modelId="{728A22A3-D319-4DCF-9345-7D78BB21E5BA}" type="presOf" srcId="{FBA0A8B6-EEE0-4112-9661-B56BA9CE78F9}" destId="{00B38351-D9B4-427E-AECE-2E6F328DE316}" srcOrd="0" destOrd="0" presId="urn:microsoft.com/office/officeart/2008/layout/AlternatingHexagons"/>
    <dgm:cxn modelId="{484725F0-BA14-4FD2-A28F-8FE6A61D785B}" type="presOf" srcId="{19BB4B13-E87E-4A81-AAC4-5D9147CD3692}" destId="{150403B6-F008-420F-BE68-17F4CF11841A}" srcOrd="0" destOrd="0" presId="urn:microsoft.com/office/officeart/2008/layout/AlternatingHexagons"/>
    <dgm:cxn modelId="{7AE248A1-C388-403A-AF42-F7B14663D05C}" type="presParOf" srcId="{00B38351-D9B4-427E-AECE-2E6F328DE316}" destId="{D91E36AB-FEF1-4E67-9BC8-8B3646CA7187}" srcOrd="0" destOrd="0" presId="urn:microsoft.com/office/officeart/2008/layout/AlternatingHexagons"/>
    <dgm:cxn modelId="{309DF72D-F571-4D23-9356-92113E06A5B5}" type="presParOf" srcId="{D91E36AB-FEF1-4E67-9BC8-8B3646CA7187}" destId="{24C09D57-E8EA-4C5F-ADF0-8AE0672D7CAD}" srcOrd="0" destOrd="0" presId="urn:microsoft.com/office/officeart/2008/layout/AlternatingHexagons"/>
    <dgm:cxn modelId="{4B9E6A2B-5640-47AE-9479-AEFF04E8BAEF}" type="presParOf" srcId="{D91E36AB-FEF1-4E67-9BC8-8B3646CA7187}" destId="{1A8B894A-D9D0-44C6-8AA5-27E4769C7C6D}" srcOrd="1" destOrd="0" presId="urn:microsoft.com/office/officeart/2008/layout/AlternatingHexagons"/>
    <dgm:cxn modelId="{29EB6DFD-AE00-46C4-94BA-3B471BBE8B74}" type="presParOf" srcId="{D91E36AB-FEF1-4E67-9BC8-8B3646CA7187}" destId="{DFB43E3D-8214-4C00-947D-DE26BBEF4241}" srcOrd="2" destOrd="0" presId="urn:microsoft.com/office/officeart/2008/layout/AlternatingHexagons"/>
    <dgm:cxn modelId="{ED3000D7-59DC-4A38-ADC6-9E0FFA9A2C64}" type="presParOf" srcId="{D91E36AB-FEF1-4E67-9BC8-8B3646CA7187}" destId="{F87F3D03-A4F4-4DB6-895C-795C7E8C2B4B}" srcOrd="3" destOrd="0" presId="urn:microsoft.com/office/officeart/2008/layout/AlternatingHexagons"/>
    <dgm:cxn modelId="{2712DC35-8AA0-476B-9830-74CE6E696C04}" type="presParOf" srcId="{D91E36AB-FEF1-4E67-9BC8-8B3646CA7187}" destId="{150403B6-F008-420F-BE68-17F4CF11841A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3312D-8E06-4212-81F4-0913D5F9D435}">
      <dsp:nvSpPr>
        <dsp:cNvPr id="0" name=""/>
        <dsp:cNvSpPr/>
      </dsp:nvSpPr>
      <dsp:spPr>
        <a:xfrm>
          <a:off x="0" y="349173"/>
          <a:ext cx="8128000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458216" rIns="63082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n-US" sz="1400" kern="1200" dirty="0"/>
            <a:t>Ensure that the volume of disclosures, patents, trademarks and copyrights are tracking to Tier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n-US" sz="1400" kern="1200" dirty="0"/>
            <a:t>1 research institution levels	</a:t>
          </a:r>
          <a:r>
            <a:rPr lang="en-US" sz="1200" kern="1200" dirty="0"/>
            <a:t>				</a:t>
          </a:r>
          <a:endParaRPr lang="en-US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>
        <a:off x="0" y="349173"/>
        <a:ext cx="8128000" cy="1386000"/>
      </dsp:txXfrm>
    </dsp:sp>
    <dsp:sp modelId="{0219988C-3840-4A26-B1D7-F316C7A0C995}">
      <dsp:nvSpPr>
        <dsp:cNvPr id="0" name=""/>
        <dsp:cNvSpPr/>
      </dsp:nvSpPr>
      <dsp:spPr>
        <a:xfrm>
          <a:off x="406400" y="24453"/>
          <a:ext cx="5689600" cy="64944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Innovation Volume</a:t>
          </a:r>
        </a:p>
      </dsp:txBody>
      <dsp:txXfrm>
        <a:off x="438103" y="56156"/>
        <a:ext cx="5626194" cy="586034"/>
      </dsp:txXfrm>
    </dsp:sp>
    <dsp:sp modelId="{6D96C862-7340-4C0A-8D4C-C1686609063B}">
      <dsp:nvSpPr>
        <dsp:cNvPr id="0" name=""/>
        <dsp:cNvSpPr/>
      </dsp:nvSpPr>
      <dsp:spPr>
        <a:xfrm>
          <a:off x="0" y="2178693"/>
          <a:ext cx="8128000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458216" rIns="630823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en-US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n-US" sz="1400" kern="1200" dirty="0"/>
            <a:t>Create clear pathways to commercialization that keep the "researcher at the center" of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n-US" sz="1400" kern="1200" dirty="0"/>
            <a:t>determinations and ease the process for all participants</a:t>
          </a:r>
          <a:r>
            <a:rPr lang="en-US" sz="1200" kern="1200" dirty="0"/>
            <a:t>					</a:t>
          </a:r>
          <a:endParaRPr lang="en-US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en-US" sz="1200" kern="1200" dirty="0"/>
        </a:p>
      </dsp:txBody>
      <dsp:txXfrm>
        <a:off x="0" y="2178693"/>
        <a:ext cx="8128000" cy="1386000"/>
      </dsp:txXfrm>
    </dsp:sp>
    <dsp:sp modelId="{9C48FF0B-14A7-4EFA-A4E0-114269DEAFE2}">
      <dsp:nvSpPr>
        <dsp:cNvPr id="0" name=""/>
        <dsp:cNvSpPr/>
      </dsp:nvSpPr>
      <dsp:spPr>
        <a:xfrm>
          <a:off x="406400" y="1853973"/>
          <a:ext cx="5689600" cy="64944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Market Pathway</a:t>
          </a:r>
        </a:p>
      </dsp:txBody>
      <dsp:txXfrm>
        <a:off x="438103" y="1885676"/>
        <a:ext cx="5626194" cy="586034"/>
      </dsp:txXfrm>
    </dsp:sp>
    <dsp:sp modelId="{0D564434-8969-4FB9-8793-AEC3880DA95D}">
      <dsp:nvSpPr>
        <dsp:cNvPr id="0" name=""/>
        <dsp:cNvSpPr/>
      </dsp:nvSpPr>
      <dsp:spPr>
        <a:xfrm>
          <a:off x="0" y="4008213"/>
          <a:ext cx="8128000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458216" rIns="630823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en-US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n-US" sz="1400" kern="1200" dirty="0"/>
            <a:t>Install and maintain world-class capabilities in moving university technologies from the bench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n-US" sz="1400" kern="1200" dirty="0"/>
            <a:t>to the market - via license, startup or otherwise.	</a:t>
          </a:r>
          <a:r>
            <a:rPr lang="en-US" sz="1200" kern="1200" dirty="0"/>
            <a:t>				</a:t>
          </a:r>
          <a:endParaRPr lang="en-US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en-US" sz="1200" kern="1200" dirty="0"/>
        </a:p>
      </dsp:txBody>
      <dsp:txXfrm>
        <a:off x="0" y="4008213"/>
        <a:ext cx="8128000" cy="1386000"/>
      </dsp:txXfrm>
    </dsp:sp>
    <dsp:sp modelId="{A8069CDE-DBFB-4832-88CA-7A6D1EE57A2F}">
      <dsp:nvSpPr>
        <dsp:cNvPr id="0" name=""/>
        <dsp:cNvSpPr/>
      </dsp:nvSpPr>
      <dsp:spPr>
        <a:xfrm>
          <a:off x="406400" y="3683493"/>
          <a:ext cx="5689600" cy="64944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Venture Development</a:t>
          </a:r>
        </a:p>
      </dsp:txBody>
      <dsp:txXfrm>
        <a:off x="438103" y="3715196"/>
        <a:ext cx="5626194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09D57-E8EA-4C5F-ADF0-8AE0672D7CAD}">
      <dsp:nvSpPr>
        <dsp:cNvPr id="0" name=""/>
        <dsp:cNvSpPr/>
      </dsp:nvSpPr>
      <dsp:spPr>
        <a:xfrm rot="5400000">
          <a:off x="1519493" y="-421004"/>
          <a:ext cx="2101325" cy="2943334"/>
        </a:xfrm>
        <a:prstGeom prst="hexagon">
          <a:avLst>
            <a:gd name="adj" fmla="val 25000"/>
            <a:gd name="vf" fmla="val 115470"/>
          </a:avLst>
        </a:prstGeom>
        <a:solidFill>
          <a:srgbClr val="84161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0"/>
            <a:t>Who Should Apply?</a:t>
          </a:r>
          <a:endParaRPr lang="en-US" sz="2000" kern="1200" baseline="0"/>
        </a:p>
      </dsp:txBody>
      <dsp:txXfrm rot="-5400000">
        <a:off x="1589045" y="350221"/>
        <a:ext cx="1962222" cy="1400883"/>
      </dsp:txXfrm>
    </dsp:sp>
    <dsp:sp modelId="{1A8B894A-D9D0-44C6-8AA5-27E4769C7C6D}">
      <dsp:nvSpPr>
        <dsp:cNvPr id="0" name=""/>
        <dsp:cNvSpPr/>
      </dsp:nvSpPr>
      <dsp:spPr>
        <a:xfrm>
          <a:off x="8136445" y="1951689"/>
          <a:ext cx="3655504" cy="1965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0403B6-F008-420F-BE68-17F4CF11841A}">
      <dsp:nvSpPr>
        <dsp:cNvPr id="0" name=""/>
        <dsp:cNvSpPr/>
      </dsp:nvSpPr>
      <dsp:spPr>
        <a:xfrm rot="5400000">
          <a:off x="8835117" y="4402411"/>
          <a:ext cx="695692" cy="677720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>
            <a:highlight>
              <a:srgbClr val="C0C0C0"/>
            </a:highlight>
          </a:endParaRPr>
        </a:p>
      </dsp:txBody>
      <dsp:txXfrm rot="-5400000">
        <a:off x="8955597" y="4507876"/>
        <a:ext cx="454732" cy="466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25064CC-A9EC-4A15-9DBF-D2006B05322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0E9F208-CD13-477C-947D-FF7B1DC7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6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eca07562dc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eca07562dc_0_503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26988-9F00-4ABD-8EE7-1D92CE110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531BFB-1AE4-4A8F-92AD-5C94EA462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98301-85C3-4354-9139-248FFC85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5923-A5C8-447B-8BFA-109D08C2731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DB224-551C-47B9-811A-5991EA25D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BABD9-9D2C-4EBD-AB87-60A32AA1C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F8FA-A956-4485-97B7-ADDBF763A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16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0794E-CAE5-4FCB-B946-62F8F1346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7C1A72-6207-4D32-B575-23E172F4B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4BA54-C80E-47B0-A349-44A480614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5923-A5C8-447B-8BFA-109D08C2731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B463D-D832-4CD6-AE3F-36975F82C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1CDB3-7FFF-446B-9398-5C0A6B05E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F8FA-A956-4485-97B7-ADDBF763A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1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77831D-CAE3-4C17-AC72-939B304D18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0D969E-BE3A-4D98-A821-F4AA6A4C1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9C490-8ECC-4044-A4E5-1AB9BE36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5923-A5C8-447B-8BFA-109D08C2731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1588D-B295-43ED-B5B5-CC04600CE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3CF03-2B76-4DF4-B47C-D3967C49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F8FA-A956-4485-97B7-ADDBF763A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74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720400" y="3901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22825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8F180-9B88-4516-A975-0D38F9738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2C391-7688-4404-ACD8-E9D8B2767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DDD63-4B93-4CC0-8C78-430DD7149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5923-A5C8-447B-8BFA-109D08C2731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FE4DF-F6AB-4DDA-ACE8-FCBC64AA9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84D46-3C27-49F7-9170-63C07F03C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F8FA-A956-4485-97B7-ADDBF763A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7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A214B-8BA8-4296-8125-FB0BE00B5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44A84-0ECC-4A2D-A9AA-689E9AD92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E8ECB-82A7-432B-A633-FD1E90A01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5923-A5C8-447B-8BFA-109D08C2731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24EA1-8B2B-44E3-9239-A5AE47F7F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8356F-B9CF-41A8-A093-778097B2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F8FA-A956-4485-97B7-ADDBF763A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4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C051C-0D89-4F42-8F03-64F51DC56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4D106-2913-4D80-9A33-F5817C2927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CA989-5700-4C9F-9BD3-38355BCEC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284A3-AD9D-46F6-BF1E-0887C1240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5923-A5C8-447B-8BFA-109D08C2731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8DAE78-1A1E-45D2-BCFA-6D5CAED02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32F38-D831-4C99-97F2-DF8690EB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F8FA-A956-4485-97B7-ADDBF763A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7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43C28-EEF4-4269-822C-46D92A7F2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FEBDA-FFD9-492D-969D-209B346E8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44D1D-D874-48E7-8B0A-E08E2B096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DB0A2B-DF59-4E62-91C7-6CBDFA71E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EBCFFF-E63F-48F8-B38F-0C7602EB60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DB677A-A29C-4FF5-91DC-D68FE4DE6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5923-A5C8-447B-8BFA-109D08C2731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63E692-3F61-46B9-A6BE-66C9E06E6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BD59A0-503C-48A3-9D87-45470E242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F8FA-A956-4485-97B7-ADDBF763A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9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DC653-0DAF-4392-91AB-41444A056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AC9FE7-A472-4EB3-B8DE-CE8B9A09E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5923-A5C8-447B-8BFA-109D08C2731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0A5D9-D61C-4012-BF1B-2EC2C1127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7CA263-3A9A-4367-B03F-890E46C9E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F8FA-A956-4485-97B7-ADDBF763A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3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091958-90E8-4EE5-9372-80E0DA053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5923-A5C8-447B-8BFA-109D08C2731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3C1189-155A-4990-9E13-3E4D9F13C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E5FDC-0771-48FD-A200-F876869CA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F8FA-A956-4485-97B7-ADDBF763A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71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153FC-94F9-49A5-9034-A9559E269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82362-3947-445C-979C-E0A0D75F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88B747-4FB4-456B-86BC-34BB34FB0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83EC6-E7BC-4FD7-9A62-E555781FE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5923-A5C8-447B-8BFA-109D08C2731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9DB55-A5AA-411C-9796-F5691F11C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CB196-AA30-4A49-8C3C-440D33497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F8FA-A956-4485-97B7-ADDBF763A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3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AB864-6498-4842-9956-13A63CE0D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3882F6-C013-49D9-BEE9-67CC9DBEDF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20D0E-9995-40B3-A790-B2951A8CD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29E74-B07E-4FA3-96A8-3776B28E8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5923-A5C8-447B-8BFA-109D08C2731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5E8C1-743A-415F-A980-FEDE2ABE1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0D4BE-F436-44A8-823B-D6915E34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F8FA-A956-4485-97B7-ADDBF763A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1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55EE0C-6B8C-4C8F-B0F6-0839EC03E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56F93-1057-4F89-8725-D3340450A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45A95-5B3F-4E16-AF1A-58F733D5F2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A5923-A5C8-447B-8BFA-109D08C2731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BB5E6-833A-4A58-9F0C-7A69FE7E9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4EC21-9B21-44E2-83A3-C35F8E81B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DF8FA-A956-4485-97B7-ADDBF763A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ousurvey.qualtrics.com/jfe/form/SV_b7z9X7gsK5ywqEe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usurvey.qualtrics.com/jfe/form/SV_b7z9X7gsK5ywqE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s://www.ou.edu/oicp/ipath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usurvey.qualtrics.com/jfe/form/SV_b7z9X7gsK5ywqE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s://www.ou.edu/oicp/ipath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endykennedy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liveplan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C33B76-9417-BF67-7A6D-27C249978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668" y="722188"/>
            <a:ext cx="7024663" cy="23382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76336B-D56A-BFE9-6E20-0AC0BC327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338" y="3315935"/>
            <a:ext cx="8041321" cy="9632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260240-1983-8BDF-01CD-7CC46988E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331" y="4534681"/>
            <a:ext cx="8547333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96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97976E0-BA80-C6E3-326B-EE979CC70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798686"/>
              </p:ext>
            </p:extLst>
          </p:nvPr>
        </p:nvGraphicFramePr>
        <p:xfrm>
          <a:off x="0" y="0"/>
          <a:ext cx="12192001" cy="6840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556">
                  <a:extLst>
                    <a:ext uri="{9D8B030D-6E8A-4147-A177-3AD203B41FA5}">
                      <a16:colId xmlns:a16="http://schemas.microsoft.com/office/drawing/2014/main" val="3416435211"/>
                    </a:ext>
                  </a:extLst>
                </a:gridCol>
                <a:gridCol w="2625673">
                  <a:extLst>
                    <a:ext uri="{9D8B030D-6E8A-4147-A177-3AD203B41FA5}">
                      <a16:colId xmlns:a16="http://schemas.microsoft.com/office/drawing/2014/main" val="1205709694"/>
                    </a:ext>
                  </a:extLst>
                </a:gridCol>
                <a:gridCol w="1301339">
                  <a:extLst>
                    <a:ext uri="{9D8B030D-6E8A-4147-A177-3AD203B41FA5}">
                      <a16:colId xmlns:a16="http://schemas.microsoft.com/office/drawing/2014/main" val="1261329248"/>
                    </a:ext>
                  </a:extLst>
                </a:gridCol>
                <a:gridCol w="1540475">
                  <a:extLst>
                    <a:ext uri="{9D8B030D-6E8A-4147-A177-3AD203B41FA5}">
                      <a16:colId xmlns:a16="http://schemas.microsoft.com/office/drawing/2014/main" val="3198115946"/>
                    </a:ext>
                  </a:extLst>
                </a:gridCol>
                <a:gridCol w="4431958">
                  <a:extLst>
                    <a:ext uri="{9D8B030D-6E8A-4147-A177-3AD203B41FA5}">
                      <a16:colId xmlns:a16="http://schemas.microsoft.com/office/drawing/2014/main" val="3938790642"/>
                    </a:ext>
                  </a:extLst>
                </a:gridCol>
              </a:tblGrid>
              <a:tr h="428925">
                <a:tc rowSpan="7"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Phase I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Kickoff 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8035686"/>
                  </a:ext>
                </a:extLst>
              </a:tr>
              <a:tr h="415446">
                <a:tc vMerge="1"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Ideation Call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WKI Modules 1 and 2 (completed for call)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2424203"/>
                  </a:ext>
                </a:extLst>
              </a:tr>
              <a:tr h="415446">
                <a:tc vMerge="1"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Ideation Call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WKI Modules 3 and 4 (completed for call)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2540887"/>
                  </a:ext>
                </a:extLst>
              </a:tr>
              <a:tr h="415446">
                <a:tc vMerge="1"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Ideation Call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WKI Module 5 (completed for call)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5555867"/>
                  </a:ext>
                </a:extLst>
              </a:tr>
              <a:tr h="415446">
                <a:tc vMerge="1"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Ideation Call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WKI Module 6 (completed for call)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2129057"/>
                  </a:ext>
                </a:extLst>
              </a:tr>
              <a:tr h="415446">
                <a:tc vMerge="1"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Ideation Call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WKI Modules 6, 7 &amp; 8 (completed for call)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5085627"/>
                  </a:ext>
                </a:extLst>
              </a:tr>
              <a:tr h="399403">
                <a:tc vMerge="1"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Ideation Call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WKI Module 9</a:t>
                      </a:r>
                      <a:r>
                        <a:rPr lang="en-US">
                          <a:effectLst/>
                        </a:rPr>
                        <a:t>   </a:t>
                      </a:r>
                      <a:r>
                        <a:rPr lang="en-US"/>
                        <a:t>Open Q &amp; 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1029400"/>
                  </a:ext>
                </a:extLst>
              </a:tr>
              <a:tr h="954492"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Phase II</a:t>
                      </a:r>
                    </a:p>
                    <a:p>
                      <a:endParaRPr lang="en-US" dirty="0">
                        <a:effectLst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  <a:p>
                      <a:pPr algn="l"/>
                      <a:r>
                        <a:rPr lang="en-US" dirty="0">
                          <a:effectLst/>
                        </a:rPr>
                        <a:t>Business Plan Development</a:t>
                      </a:r>
                    </a:p>
                    <a:p>
                      <a:pPr algn="l"/>
                      <a:r>
                        <a:rPr lang="en-US" i="1" dirty="0">
                          <a:effectLst/>
                        </a:rPr>
                        <a:t>With Customer Discovery</a:t>
                      </a:r>
                    </a:p>
                    <a:p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Self-Paced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Up to 1 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LivePlan</a:t>
                      </a:r>
                      <a:r>
                        <a:rPr lang="en-US" dirty="0"/>
                        <a:t> Subscription with Coaching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908870"/>
                  </a:ext>
                </a:extLst>
              </a:tr>
              <a:tr h="691576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Phase III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iPath Workshop Day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Workings of VC Funds, Corporate Structure, Terms Sheets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9113638"/>
                  </a:ext>
                </a:extLst>
              </a:tr>
              <a:tr h="827624">
                <a:tc vMerge="1"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iPath Workshop Day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Investor Targets, Cap Table, Boards, Pitch Prep, Mastery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9836371"/>
                  </a:ext>
                </a:extLst>
              </a:tr>
              <a:tr h="952461">
                <a:tc vMerge="1"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Evening Event Day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Time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Pitches and Investor Reception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4515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618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46F7D2-6EF8-4413-87EB-7A884825BC55}"/>
              </a:ext>
            </a:extLst>
          </p:cNvPr>
          <p:cNvSpPr txBox="1"/>
          <p:nvPr/>
        </p:nvSpPr>
        <p:spPr>
          <a:xfrm>
            <a:off x="1745673" y="413604"/>
            <a:ext cx="10280073" cy="4154984"/>
          </a:xfrm>
          <a:prstGeom prst="rect">
            <a:avLst/>
          </a:prstGeom>
          <a:noFill/>
        </p:spPr>
        <p:txBody>
          <a:bodyPr wrap="square" numCol="2" rtlCol="0" anchor="ctr">
            <a:spAutoFit/>
          </a:bodyPr>
          <a:lstStyle/>
          <a:p>
            <a:r>
              <a:rPr lang="en-US" sz="3200" b="1" dirty="0"/>
              <a:t>Among the People You Will Meet…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Fellow Founders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Engaged Mentors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OU Innovation and Commercialization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Interested Investors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Entrepreneurial Support 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Experienced Startups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Experienced Licensees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3313A5-785F-4A3C-821A-2AFA1CF786A2}"/>
              </a:ext>
            </a:extLst>
          </p:cNvPr>
          <p:cNvSpPr txBox="1"/>
          <p:nvPr/>
        </p:nvSpPr>
        <p:spPr>
          <a:xfrm>
            <a:off x="1437106" y="4380189"/>
            <a:ext cx="86313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Q</a:t>
            </a:r>
            <a:r>
              <a:rPr lang="en-US" sz="2400" dirty="0"/>
              <a:t>:  Why isn’t cost mentioned?</a:t>
            </a:r>
          </a:p>
          <a:p>
            <a:r>
              <a:rPr lang="en-US" sz="2400" b="1" dirty="0"/>
              <a:t>A</a:t>
            </a:r>
            <a:r>
              <a:rPr lang="en-US" sz="2400" dirty="0"/>
              <a:t>:   Because, as an OU or OUHSC inventor, there is no cost to you!  And for OUHSC and OMRF researchers, the Presbyterian Health Foundation has covered the cost of the program through a generous grant.</a:t>
            </a:r>
          </a:p>
        </p:txBody>
      </p:sp>
    </p:spTree>
    <p:extLst>
      <p:ext uri="{BB962C8B-B14F-4D97-AF65-F5344CB8AC3E}">
        <p14:creationId xmlns:p14="http://schemas.microsoft.com/office/powerpoint/2010/main" val="644656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85668EE-49B7-F845-51B1-8117EAB4B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2" y="0"/>
            <a:ext cx="10109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8"/>
    </mc:Choice>
    <mc:Fallback xmlns="">
      <p:transition spd="slow" advTm="1600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CBB297-1709-4671-900B-717A49666019}"/>
              </a:ext>
            </a:extLst>
          </p:cNvPr>
          <p:cNvSpPr txBox="1"/>
          <p:nvPr/>
        </p:nvSpPr>
        <p:spPr>
          <a:xfrm>
            <a:off x="1041698" y="612844"/>
            <a:ext cx="33560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Cohort I</a:t>
            </a:r>
          </a:p>
          <a:p>
            <a:endParaRPr lang="en-US" dirty="0"/>
          </a:p>
          <a:p>
            <a:r>
              <a:rPr lang="en-US" dirty="0"/>
              <a:t>Dr. Vibhudutta Awasthi </a:t>
            </a:r>
          </a:p>
          <a:p>
            <a:endParaRPr lang="en-US" dirty="0"/>
          </a:p>
          <a:p>
            <a:r>
              <a:rPr lang="en-US" dirty="0"/>
              <a:t>Dr. Eric Sherburn</a:t>
            </a:r>
          </a:p>
          <a:p>
            <a:endParaRPr lang="en-US" dirty="0"/>
          </a:p>
          <a:p>
            <a:r>
              <a:rPr lang="en-US" dirty="0"/>
              <a:t>Dr. Evan Floyd</a:t>
            </a:r>
          </a:p>
          <a:p>
            <a:endParaRPr lang="en-US" dirty="0"/>
          </a:p>
          <a:p>
            <a:r>
              <a:rPr lang="en-US" dirty="0"/>
              <a:t>Dr. Hala Chaaban</a:t>
            </a:r>
          </a:p>
          <a:p>
            <a:endParaRPr lang="en-US" dirty="0"/>
          </a:p>
          <a:p>
            <a:r>
              <a:rPr lang="en-US" dirty="0"/>
              <a:t>Dr.  Rajani Rai*</a:t>
            </a:r>
          </a:p>
          <a:p>
            <a:endParaRPr lang="en-US" dirty="0"/>
          </a:p>
          <a:p>
            <a:r>
              <a:rPr lang="en-US" dirty="0"/>
              <a:t>Dr. Vishal Chandra*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200" dirty="0"/>
              <a:t>*representing Dr. Doris Benbrook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85DF36-FEA5-4419-B354-27A063D36B37}"/>
              </a:ext>
            </a:extLst>
          </p:cNvPr>
          <p:cNvSpPr txBox="1"/>
          <p:nvPr/>
        </p:nvSpPr>
        <p:spPr>
          <a:xfrm>
            <a:off x="1155914" y="6056792"/>
            <a:ext cx="1954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April 14,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1C5DB9-423B-4A3D-9C33-1C51FB83E682}"/>
              </a:ext>
            </a:extLst>
          </p:cNvPr>
          <p:cNvSpPr txBox="1"/>
          <p:nvPr/>
        </p:nvSpPr>
        <p:spPr>
          <a:xfrm>
            <a:off x="4666873" y="612844"/>
            <a:ext cx="42728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Cohort II</a:t>
            </a:r>
          </a:p>
          <a:p>
            <a:endParaRPr lang="en-US" dirty="0"/>
          </a:p>
          <a:p>
            <a:r>
              <a:rPr lang="en-US" dirty="0"/>
              <a:t>Dr. Alberto de Armendi</a:t>
            </a:r>
          </a:p>
          <a:p>
            <a:endParaRPr lang="en-US" dirty="0"/>
          </a:p>
          <a:p>
            <a:r>
              <a:rPr lang="en-US" dirty="0"/>
              <a:t>Dr. Michael Businelle</a:t>
            </a:r>
          </a:p>
          <a:p>
            <a:endParaRPr lang="en-US" dirty="0"/>
          </a:p>
          <a:p>
            <a:r>
              <a:rPr lang="en-US" dirty="0"/>
              <a:t>Ann Gettys</a:t>
            </a:r>
          </a:p>
          <a:p>
            <a:endParaRPr lang="en-US" dirty="0"/>
          </a:p>
          <a:p>
            <a:r>
              <a:rPr lang="en-US" dirty="0"/>
              <a:t>Dr. Anne Kasus-Jacobi</a:t>
            </a:r>
          </a:p>
          <a:p>
            <a:endParaRPr lang="en-US" dirty="0"/>
          </a:p>
          <a:p>
            <a:r>
              <a:rPr lang="en-US" dirty="0"/>
              <a:t>Drs. Kelly Lucas and Sharukh Khajotia</a:t>
            </a:r>
          </a:p>
          <a:p>
            <a:endParaRPr lang="en-US" dirty="0"/>
          </a:p>
          <a:p>
            <a:r>
              <a:rPr lang="en-US" dirty="0"/>
              <a:t>Elijah Robertson and Dr. Suzanne Kimball</a:t>
            </a:r>
          </a:p>
          <a:p>
            <a:endParaRPr lang="en-US" dirty="0"/>
          </a:p>
          <a:p>
            <a:r>
              <a:rPr lang="en-US" dirty="0"/>
              <a:t>Dr. Carol Webb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4CB69C-9B34-4BFD-A713-066842A2999A}"/>
              </a:ext>
            </a:extLst>
          </p:cNvPr>
          <p:cNvSpPr txBox="1"/>
          <p:nvPr/>
        </p:nvSpPr>
        <p:spPr>
          <a:xfrm>
            <a:off x="5118538" y="6056791"/>
            <a:ext cx="1954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September 7, 2022</a:t>
            </a:r>
          </a:p>
        </p:txBody>
      </p:sp>
    </p:spTree>
    <p:extLst>
      <p:ext uri="{BB962C8B-B14F-4D97-AF65-F5344CB8AC3E}">
        <p14:creationId xmlns:p14="http://schemas.microsoft.com/office/powerpoint/2010/main" val="35201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69"/>
    </mc:Choice>
    <mc:Fallback xmlns="">
      <p:transition spd="slow" advTm="1716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9E116D-8127-48FC-8823-A30F63E6290E}"/>
              </a:ext>
            </a:extLst>
          </p:cNvPr>
          <p:cNvSpPr txBox="1"/>
          <p:nvPr/>
        </p:nvSpPr>
        <p:spPr>
          <a:xfrm>
            <a:off x="2365544" y="1201152"/>
            <a:ext cx="6505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Apply for Phase I Today</a:t>
            </a:r>
          </a:p>
          <a:p>
            <a:pPr algn="ctr"/>
            <a:r>
              <a:rPr lang="en-US" sz="2800" dirty="0"/>
              <a:t>At</a:t>
            </a:r>
          </a:p>
          <a:p>
            <a:pPr algn="ctr"/>
            <a:r>
              <a:rPr lang="en-US" sz="2800" u="sng" dirty="0">
                <a:solidFill>
                  <a:schemeClr val="accent1"/>
                </a:solidFill>
                <a:hlinkClick r:id="rId2"/>
              </a:rPr>
              <a:t>Phase I iPath Application</a:t>
            </a:r>
            <a:endParaRPr lang="en-US" sz="2800" b="1" dirty="0">
              <a:solidFill>
                <a:srgbClr val="841617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25DBA4-8A66-44B4-801F-390E3F22B491}"/>
              </a:ext>
            </a:extLst>
          </p:cNvPr>
          <p:cNvSpPr txBox="1"/>
          <p:nvPr/>
        </p:nvSpPr>
        <p:spPr>
          <a:xfrm>
            <a:off x="1196829" y="3655781"/>
            <a:ext cx="97983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Due to the popularity of the program, we have decided to take all comers!</a:t>
            </a:r>
          </a:p>
          <a:p>
            <a:pPr algn="ctr"/>
            <a:endParaRPr lang="en-US" sz="2400"/>
          </a:p>
          <a:p>
            <a:pPr algn="ctr"/>
            <a:r>
              <a:rPr lang="en-US" sz="2400"/>
              <a:t>We will begin a new cohort every time we get six applicants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7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21"/>
    </mc:Choice>
    <mc:Fallback xmlns="">
      <p:transition spd="slow" advTm="2202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0A5B58-49D1-6841-FE23-439EACD6A1F8}"/>
              </a:ext>
            </a:extLst>
          </p:cNvPr>
          <p:cNvSpPr txBox="1"/>
          <p:nvPr/>
        </p:nvSpPr>
        <p:spPr>
          <a:xfrm>
            <a:off x="2439510" y="2220287"/>
            <a:ext cx="73129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Next Lunch and Learn is April 26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New Ventures &amp; Conflict of Interest</a:t>
            </a:r>
          </a:p>
          <a:p>
            <a:pPr algn="ctr"/>
            <a:r>
              <a:rPr lang="en-US" sz="3600" dirty="0"/>
              <a:t> </a:t>
            </a:r>
          </a:p>
          <a:p>
            <a:pPr algn="ctr"/>
            <a:r>
              <a:rPr lang="en-US" sz="3600" dirty="0"/>
              <a:t>Andrew Pollock</a:t>
            </a:r>
          </a:p>
        </p:txBody>
      </p:sp>
    </p:spTree>
    <p:extLst>
      <p:ext uri="{BB962C8B-B14F-4D97-AF65-F5344CB8AC3E}">
        <p14:creationId xmlns:p14="http://schemas.microsoft.com/office/powerpoint/2010/main" val="1497001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28FD1F5-1A34-407D-A3CD-17E68D9F873A}"/>
              </a:ext>
            </a:extLst>
          </p:cNvPr>
          <p:cNvSpPr txBox="1"/>
          <p:nvPr/>
        </p:nvSpPr>
        <p:spPr>
          <a:xfrm>
            <a:off x="196656" y="2050803"/>
            <a:ext cx="8041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i="1" dirty="0">
                <a:solidFill>
                  <a:srgbClr val="585F7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iPath: </a:t>
            </a:r>
            <a:r>
              <a:rPr lang="en-US" sz="3600" b="1" dirty="0">
                <a:solidFill>
                  <a:srgbClr val="585F7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 Pathway</a:t>
            </a:r>
            <a:endParaRPr lang="en-US" sz="3600" b="1" dirty="0">
              <a:solidFill>
                <a:srgbClr val="585F7B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C647509-DBBD-4E45-9D77-AAE67EBE9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424" y="232381"/>
            <a:ext cx="4322066" cy="14382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67175E-FF9A-4344-9B26-DB3D64D6F394}"/>
              </a:ext>
            </a:extLst>
          </p:cNvPr>
          <p:cNvSpPr txBox="1"/>
          <p:nvPr/>
        </p:nvSpPr>
        <p:spPr>
          <a:xfrm>
            <a:off x="299621" y="5031580"/>
            <a:ext cx="8249294" cy="304698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iPath will help you: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Articulate the value of your business proposition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View your discovery through a market lens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Prepare to go to the market</a:t>
            </a:r>
          </a:p>
          <a:p>
            <a:endParaRPr lang="en-U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 Should Apply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Any OU, OUHSC founder (faculty, staff or student) or OMRF Researcher with an idea to test in the market</a:t>
            </a: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500" b="1" dirty="0">
                <a:solidFill>
                  <a:srgbClr val="84161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Apply for Phase I Today at…</a:t>
            </a:r>
          </a:p>
          <a:p>
            <a:r>
              <a:rPr lang="en-US" u="sng" dirty="0">
                <a:solidFill>
                  <a:schemeClr val="accent1"/>
                </a:solidFill>
                <a:hlinkClick r:id="rId3"/>
              </a:rPr>
              <a:t>Phase I Application</a:t>
            </a:r>
            <a:endParaRPr lang="en-US" sz="15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002AA60-E0F9-4731-B933-EC83193F3FCF}"/>
              </a:ext>
            </a:extLst>
          </p:cNvPr>
          <p:cNvSpPr txBox="1">
            <a:spLocks/>
          </p:cNvSpPr>
          <p:nvPr/>
        </p:nvSpPr>
        <p:spPr>
          <a:xfrm>
            <a:off x="8548915" y="69254"/>
            <a:ext cx="3567466" cy="2732003"/>
          </a:xfrm>
          <a:prstGeom prst="rect">
            <a:avLst/>
          </a:prstGeom>
          <a:solidFill>
            <a:srgbClr val="841617"/>
          </a:solidFill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b="1" i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00000"/>
              </a:lnSpc>
            </a:pPr>
            <a:br>
              <a:rPr lang="en-US"/>
            </a:br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6F4F9FE-22C5-4D92-9237-B540B00285FD}"/>
              </a:ext>
            </a:extLst>
          </p:cNvPr>
          <p:cNvSpPr txBox="1">
            <a:spLocks/>
          </p:cNvSpPr>
          <p:nvPr/>
        </p:nvSpPr>
        <p:spPr>
          <a:xfrm>
            <a:off x="8548915" y="2801257"/>
            <a:ext cx="3567466" cy="401942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/>
          </a:p>
          <a:p>
            <a:r>
              <a:rPr lang="en-U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Now done in 3 Phases:</a:t>
            </a:r>
          </a:p>
          <a:p>
            <a:endParaRPr lang="en-U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multi-week ideation process (I)</a:t>
            </a:r>
          </a:p>
          <a:p>
            <a:r>
              <a:rPr lang="en-U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self-paced planning platform (II)</a:t>
            </a:r>
          </a:p>
          <a:p>
            <a:r>
              <a:rPr lang="en-U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 in-person workshop (III)</a:t>
            </a:r>
          </a:p>
          <a:p>
            <a:pPr marL="0" indent="0" algn="ctr">
              <a:buNone/>
            </a:pPr>
            <a:endParaRPr lang="en-U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0" algn="ctr">
              <a:buNone/>
            </a:pPr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 more information go to</a:t>
            </a:r>
          </a:p>
          <a:p>
            <a:pPr marL="457200" lvl="1" indent="0" algn="ctr">
              <a:buNone/>
            </a:pPr>
            <a:endParaRPr lang="en-US" sz="1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0" algn="ctr">
              <a:buNone/>
            </a:pPr>
            <a:r>
              <a:rPr lang="en-U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/>
              </a:rPr>
              <a:t>https://www.ou.edu/oicp/ipath</a:t>
            </a:r>
            <a:endParaRPr lang="en-U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0" algn="ctr">
              <a:buNone/>
            </a:pP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650A93-F54D-4DFE-94F3-2A966770677A}"/>
              </a:ext>
            </a:extLst>
          </p:cNvPr>
          <p:cNvSpPr txBox="1"/>
          <p:nvPr/>
        </p:nvSpPr>
        <p:spPr>
          <a:xfrm>
            <a:off x="3656387" y="1702605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6AAEF6-9FE6-4878-8F3C-CA28ADFE7CF9}"/>
              </a:ext>
            </a:extLst>
          </p:cNvPr>
          <p:cNvSpPr/>
          <p:nvPr/>
        </p:nvSpPr>
        <p:spPr>
          <a:xfrm>
            <a:off x="8821746" y="434976"/>
            <a:ext cx="30604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“A multi-step journey to better understand where your idea fits in the marketplace…and how to advance it…”</a:t>
            </a:r>
          </a:p>
        </p:txBody>
      </p:sp>
      <p:pic>
        <p:nvPicPr>
          <p:cNvPr id="1028" name="Picture 4" descr="Idea Management | Innolytics Innovation">
            <a:extLst>
              <a:ext uri="{FF2B5EF4-FFF2-40B4-BE49-F238E27FC236}">
                <a16:creationId xmlns:a16="http://schemas.microsoft.com/office/drawing/2014/main" id="{2980E94C-5164-492F-933C-EC2D6EBE5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1257"/>
            <a:ext cx="8548915" cy="203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529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302"/>
    </mc:Choice>
    <mc:Fallback>
      <p:transition spd="slow" advTm="4830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CB5E87E8-F494-998D-7620-2B2920768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282" y="437654"/>
            <a:ext cx="4322066" cy="14382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0E38AC-71DE-B6C0-A764-115C726E0DA0}"/>
              </a:ext>
            </a:extLst>
          </p:cNvPr>
          <p:cNvSpPr txBox="1"/>
          <p:nvPr/>
        </p:nvSpPr>
        <p:spPr>
          <a:xfrm>
            <a:off x="2491273" y="2603241"/>
            <a:ext cx="75111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Key Points: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Responsibility for Norman, HSC and Tulsa campuses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Consists of…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Office of Technology Commercialization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Office of Corporate Relations and Economic Development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Office of Venture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Strategic approach in support of Lead On strategy and the strategies from…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VPRP Norman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Provost, HSC</a:t>
            </a:r>
          </a:p>
        </p:txBody>
      </p:sp>
    </p:spTree>
    <p:extLst>
      <p:ext uri="{BB962C8B-B14F-4D97-AF65-F5344CB8AC3E}">
        <p14:creationId xmlns:p14="http://schemas.microsoft.com/office/powerpoint/2010/main" val="3120487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179114E-491B-40DC-8CDE-1C4BDE0FF1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180470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88F9638-5F57-47BF-A687-859B57DE16BB}"/>
              </a:ext>
            </a:extLst>
          </p:cNvPr>
          <p:cNvSpPr txBox="1"/>
          <p:nvPr/>
        </p:nvSpPr>
        <p:spPr>
          <a:xfrm rot="20106363">
            <a:off x="117445" y="434513"/>
            <a:ext cx="2332139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Strategic Imperatives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56F2CC-C952-4CDE-A278-F7C07D54A62A}"/>
              </a:ext>
            </a:extLst>
          </p:cNvPr>
          <p:cNvSpPr txBox="1"/>
          <p:nvPr/>
        </p:nvSpPr>
        <p:spPr>
          <a:xfrm>
            <a:off x="5211960" y="6273225"/>
            <a:ext cx="698004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Office of Innovation and Corporate Partnerships </a:t>
            </a:r>
          </a:p>
        </p:txBody>
      </p:sp>
    </p:spTree>
    <p:extLst>
      <p:ext uri="{BB962C8B-B14F-4D97-AF65-F5344CB8AC3E}">
        <p14:creationId xmlns:p14="http://schemas.microsoft.com/office/powerpoint/2010/main" val="31696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28FD1F5-1A34-407D-A3CD-17E68D9F873A}"/>
              </a:ext>
            </a:extLst>
          </p:cNvPr>
          <p:cNvSpPr txBox="1"/>
          <p:nvPr/>
        </p:nvSpPr>
        <p:spPr>
          <a:xfrm>
            <a:off x="196656" y="2050803"/>
            <a:ext cx="8041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i="1" err="1">
                <a:solidFill>
                  <a:srgbClr val="585F7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iPath</a:t>
            </a:r>
            <a:r>
              <a:rPr lang="en-US" sz="3600" b="1" i="1">
                <a:solidFill>
                  <a:srgbClr val="585F7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3600" b="1">
                <a:solidFill>
                  <a:srgbClr val="585F7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 Pathway</a:t>
            </a:r>
            <a:endParaRPr lang="en-US" sz="3600" b="1">
              <a:solidFill>
                <a:srgbClr val="585F7B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C647509-DBBD-4E45-9D77-AAE67EBE9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424" y="232381"/>
            <a:ext cx="4322066" cy="14382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67175E-FF9A-4344-9B26-DB3D64D6F394}"/>
              </a:ext>
            </a:extLst>
          </p:cNvPr>
          <p:cNvSpPr txBox="1"/>
          <p:nvPr/>
        </p:nvSpPr>
        <p:spPr>
          <a:xfrm>
            <a:off x="299621" y="5031580"/>
            <a:ext cx="8249294" cy="304698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iPath will help you: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Articulate the value of your business proposition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View your discovery through a market lens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Prepare to go to the market</a:t>
            </a:r>
          </a:p>
          <a:p>
            <a:endParaRPr lang="en-U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 Should Apply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Any OU, OUHSC founder (faculty, staff or student) or OMRF Researcher with an idea to test in the market</a:t>
            </a: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500" b="1" dirty="0">
                <a:solidFill>
                  <a:srgbClr val="84161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Apply for Phase I Today at…</a:t>
            </a:r>
          </a:p>
          <a:p>
            <a:r>
              <a:rPr lang="en-US" u="sng" dirty="0">
                <a:solidFill>
                  <a:schemeClr val="accent1"/>
                </a:solidFill>
                <a:hlinkClick r:id="rId3"/>
              </a:rPr>
              <a:t>Phase I Application</a:t>
            </a:r>
            <a:endParaRPr lang="en-US" sz="15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002AA60-E0F9-4731-B933-EC83193F3FCF}"/>
              </a:ext>
            </a:extLst>
          </p:cNvPr>
          <p:cNvSpPr txBox="1">
            <a:spLocks/>
          </p:cNvSpPr>
          <p:nvPr/>
        </p:nvSpPr>
        <p:spPr>
          <a:xfrm>
            <a:off x="8548915" y="69254"/>
            <a:ext cx="3567466" cy="2732003"/>
          </a:xfrm>
          <a:prstGeom prst="rect">
            <a:avLst/>
          </a:prstGeom>
          <a:solidFill>
            <a:srgbClr val="841617"/>
          </a:solidFill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b="1" i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00000"/>
              </a:lnSpc>
            </a:pPr>
            <a:br>
              <a:rPr lang="en-US"/>
            </a:br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6F4F9FE-22C5-4D92-9237-B540B00285FD}"/>
              </a:ext>
            </a:extLst>
          </p:cNvPr>
          <p:cNvSpPr txBox="1">
            <a:spLocks/>
          </p:cNvSpPr>
          <p:nvPr/>
        </p:nvSpPr>
        <p:spPr>
          <a:xfrm>
            <a:off x="8548915" y="2801257"/>
            <a:ext cx="3567466" cy="401942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/>
          </a:p>
          <a:p>
            <a:r>
              <a:rPr lang="en-U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Now done in 3 Phases:</a:t>
            </a:r>
          </a:p>
          <a:p>
            <a:endParaRPr lang="en-U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multi-week ideation process (I)</a:t>
            </a:r>
          </a:p>
          <a:p>
            <a:r>
              <a:rPr lang="en-U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self-paced planning platform (II)</a:t>
            </a:r>
          </a:p>
          <a:p>
            <a:r>
              <a:rPr lang="en-U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 in-person workshop (III)</a:t>
            </a:r>
          </a:p>
          <a:p>
            <a:pPr marL="0" indent="0" algn="ctr">
              <a:buNone/>
            </a:pPr>
            <a:endParaRPr lang="en-U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0" algn="ctr">
              <a:buNone/>
            </a:pPr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 more information go to</a:t>
            </a:r>
          </a:p>
          <a:p>
            <a:pPr marL="457200" lvl="1" indent="0" algn="ctr">
              <a:buNone/>
            </a:pPr>
            <a:endParaRPr lang="en-US" sz="1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0" algn="ctr">
              <a:buNone/>
            </a:pPr>
            <a:r>
              <a:rPr lang="en-U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/>
              </a:rPr>
              <a:t>https://www.ou.edu/oicp/ipath</a:t>
            </a:r>
            <a:endParaRPr lang="en-U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0" algn="ctr">
              <a:buNone/>
            </a:pP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650A93-F54D-4DFE-94F3-2A966770677A}"/>
              </a:ext>
            </a:extLst>
          </p:cNvPr>
          <p:cNvSpPr txBox="1"/>
          <p:nvPr/>
        </p:nvSpPr>
        <p:spPr>
          <a:xfrm>
            <a:off x="3656387" y="1702605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6AAEF6-9FE6-4878-8F3C-CA28ADFE7CF9}"/>
              </a:ext>
            </a:extLst>
          </p:cNvPr>
          <p:cNvSpPr/>
          <p:nvPr/>
        </p:nvSpPr>
        <p:spPr>
          <a:xfrm>
            <a:off x="8821746" y="434976"/>
            <a:ext cx="30604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“A multi-step journey to better understand where your idea fits in the marketplace…and how to advance it…”</a:t>
            </a:r>
          </a:p>
        </p:txBody>
      </p:sp>
      <p:pic>
        <p:nvPicPr>
          <p:cNvPr id="1028" name="Picture 4" descr="Idea Management | Innolytics Innovation">
            <a:extLst>
              <a:ext uri="{FF2B5EF4-FFF2-40B4-BE49-F238E27FC236}">
                <a16:creationId xmlns:a16="http://schemas.microsoft.com/office/drawing/2014/main" id="{2980E94C-5164-492F-933C-EC2D6EBE5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1257"/>
            <a:ext cx="8548915" cy="203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06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02"/>
    </mc:Choice>
    <mc:Fallback xmlns="">
      <p:transition spd="slow" advTm="4830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60117594-98CB-BFDB-6E3A-D3B7830B73DE}"/>
              </a:ext>
            </a:extLst>
          </p:cNvPr>
          <p:cNvSpPr/>
          <p:nvPr/>
        </p:nvSpPr>
        <p:spPr>
          <a:xfrm>
            <a:off x="2194265" y="2050741"/>
            <a:ext cx="3764132" cy="315157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iPath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AB4EC747-7EB1-8912-622D-D781E590BBF3}"/>
              </a:ext>
            </a:extLst>
          </p:cNvPr>
          <p:cNvSpPr/>
          <p:nvPr/>
        </p:nvSpPr>
        <p:spPr>
          <a:xfrm>
            <a:off x="5470125" y="1981200"/>
            <a:ext cx="3764132" cy="315157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Growth Fund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4E6484-8F26-3DBA-4BD2-32179BC60491}"/>
              </a:ext>
            </a:extLst>
          </p:cNvPr>
          <p:cNvSpPr txBox="1"/>
          <p:nvPr/>
        </p:nvSpPr>
        <p:spPr>
          <a:xfrm>
            <a:off x="6560598" y="5291091"/>
            <a:ext cx="5202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Growth Fund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I (Market Discovery)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II (Translational Research).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BF4C5C-B606-9A4A-5830-51A9F70E6321}"/>
              </a:ext>
            </a:extLst>
          </p:cNvPr>
          <p:cNvSpPr txBox="1"/>
          <p:nvPr/>
        </p:nvSpPr>
        <p:spPr>
          <a:xfrm>
            <a:off x="1242874" y="165318"/>
            <a:ext cx="101649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“In order to participate in Phase II, a Researcher must have completed the Phase I Objectives…or have participated in and completed a market-driven, commercial application discovery program related to his/her/their innovation.”</a:t>
            </a:r>
          </a:p>
        </p:txBody>
      </p:sp>
    </p:spTree>
    <p:extLst>
      <p:ext uri="{BB962C8B-B14F-4D97-AF65-F5344CB8AC3E}">
        <p14:creationId xmlns:p14="http://schemas.microsoft.com/office/powerpoint/2010/main" val="2142071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FF274033-13BC-4CDC-BB4E-D075EFB58C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3986608"/>
              </p:ext>
            </p:extLst>
          </p:nvPr>
        </p:nvGraphicFramePr>
        <p:xfrm>
          <a:off x="0" y="381000"/>
          <a:ext cx="11791950" cy="5281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91F000F-CBBD-41E0-A9A9-1F6EF35AF99A}"/>
              </a:ext>
            </a:extLst>
          </p:cNvPr>
          <p:cNvSpPr txBox="1"/>
          <p:nvPr/>
        </p:nvSpPr>
        <p:spPr>
          <a:xfrm>
            <a:off x="1754097" y="3094572"/>
            <a:ext cx="889154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Startups trying to raise capital and scale their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Inventors trying to figure out their options to commercialize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Researchers looking for the best path forward for their discovery.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Entrepreneurs with an idea to go to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Founders wanting to meet local and regional investors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98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86"/>
    </mc:Choice>
    <mc:Fallback xmlns="">
      <p:transition spd="slow" advTm="2838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D4F8C5-A30C-4318-BF7E-AD5B75EE8DB6}"/>
              </a:ext>
            </a:extLst>
          </p:cNvPr>
          <p:cNvSpPr txBox="1"/>
          <p:nvPr/>
        </p:nvSpPr>
        <p:spPr>
          <a:xfrm>
            <a:off x="0" y="77456"/>
            <a:ext cx="6453809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/>
              <a:t>What Will You Learn?</a:t>
            </a:r>
          </a:p>
          <a:p>
            <a:endParaRPr lang="en-US" sz="3200"/>
          </a:p>
          <a:p>
            <a:pPr>
              <a:buFont typeface="Arial" panose="020B0604020202020204" pitchFamily="34" charset="0"/>
              <a:buChar char="•"/>
            </a:pPr>
            <a:r>
              <a:rPr lang="en-US" sz="3200"/>
              <a:t>Market validation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/>
          </a:p>
          <a:p>
            <a:pPr>
              <a:buFont typeface="Arial" panose="020B0604020202020204" pitchFamily="34" charset="0"/>
              <a:buChar char="•"/>
            </a:pPr>
            <a:r>
              <a:rPr lang="en-US" sz="3200"/>
              <a:t>Customer discovery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/>
          </a:p>
          <a:p>
            <a:pPr>
              <a:buFont typeface="Arial" panose="020B0604020202020204" pitchFamily="34" charset="0"/>
              <a:buChar char="•"/>
            </a:pPr>
            <a:r>
              <a:rPr lang="en-US" sz="3200"/>
              <a:t>Finding the right investors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/>
          </a:p>
          <a:p>
            <a:pPr>
              <a:buFont typeface="Arial" panose="020B0604020202020204" pitchFamily="34" charset="0"/>
              <a:buChar char="•"/>
            </a:pPr>
            <a:r>
              <a:rPr lang="en-US" sz="3200"/>
              <a:t>The components of a pitch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/>
          </a:p>
          <a:p>
            <a:pPr>
              <a:buFont typeface="Arial" panose="020B0604020202020204" pitchFamily="34" charset="0"/>
              <a:buChar char="•"/>
            </a:pPr>
            <a:r>
              <a:rPr lang="en-US" sz="3200"/>
              <a:t>Why investors say no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/>
          </a:p>
          <a:p>
            <a:pPr>
              <a:buFont typeface="Arial" panose="020B0604020202020204" pitchFamily="34" charset="0"/>
              <a:buChar char="•"/>
            </a:pPr>
            <a:endParaRPr lang="en-US" sz="3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B3032A-8DFB-42AB-95F7-C78F388AB0A3}"/>
              </a:ext>
            </a:extLst>
          </p:cNvPr>
          <p:cNvSpPr txBox="1"/>
          <p:nvPr/>
        </p:nvSpPr>
        <p:spPr>
          <a:xfrm>
            <a:off x="5282411" y="0"/>
            <a:ext cx="6096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Presenting your opportunity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Identifying funding needs</a:t>
            </a:r>
          </a:p>
          <a:p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What investors look for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Insights from entrepreneurs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Developing your plan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Refining your financials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2A7CA9-D60A-4BAC-811C-B0C5F931968E}"/>
              </a:ext>
            </a:extLst>
          </p:cNvPr>
          <p:cNvSpPr txBox="1"/>
          <p:nvPr/>
        </p:nvSpPr>
        <p:spPr>
          <a:xfrm>
            <a:off x="100667" y="6171432"/>
            <a:ext cx="4264089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latin typeface="Adobe Devanagari" panose="02040503050201020203" pitchFamily="18" charset="0"/>
                <a:cs typeface="Adobe Devanagari" panose="02040503050201020203" pitchFamily="18" charset="0"/>
              </a:rPr>
              <a:t>And much, much more</a:t>
            </a:r>
          </a:p>
        </p:txBody>
      </p:sp>
    </p:spTree>
    <p:extLst>
      <p:ext uri="{BB962C8B-B14F-4D97-AF65-F5344CB8AC3E}">
        <p14:creationId xmlns:p14="http://schemas.microsoft.com/office/powerpoint/2010/main" val="289009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62"/>
    </mc:Choice>
    <mc:Fallback xmlns="">
      <p:transition spd="slow" advTm="2496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8"/>
          <p:cNvSpPr txBox="1"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Program Overview</a:t>
            </a:r>
          </a:p>
        </p:txBody>
      </p:sp>
      <p:sp>
        <p:nvSpPr>
          <p:cNvPr id="262" name="Google Shape;262;p38"/>
          <p:cNvSpPr/>
          <p:nvPr/>
        </p:nvSpPr>
        <p:spPr>
          <a:xfrm>
            <a:off x="33" y="6411867"/>
            <a:ext cx="12192000" cy="446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aphicFrame>
        <p:nvGraphicFramePr>
          <p:cNvPr id="264" name="Google Shape;264;p38"/>
          <p:cNvGraphicFramePr/>
          <p:nvPr>
            <p:extLst>
              <p:ext uri="{D42A27DB-BD31-4B8C-83A1-F6EECF244321}">
                <p14:modId xmlns:p14="http://schemas.microsoft.com/office/powerpoint/2010/main" val="3131761018"/>
              </p:ext>
            </p:extLst>
          </p:nvPr>
        </p:nvGraphicFramePr>
        <p:xfrm>
          <a:off x="171469" y="941143"/>
          <a:ext cx="11370471" cy="5202243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</a:tblPr>
              <a:tblGrid>
                <a:gridCol w="2988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6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5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3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cap="none" spc="0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Phase I: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cap="none" spc="0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Ideation</a:t>
                      </a:r>
                      <a:endParaRPr sz="2000" b="1" cap="none" spc="0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8232" marR="141753" marT="106332" marB="106332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cap="none" spc="0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Phase II: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cap="none" spc="0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Business Plan Development</a:t>
                      </a:r>
                    </a:p>
                  </a:txBody>
                  <a:tcPr marL="138232" marR="141753" marT="106332" marB="106332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cap="none" spc="0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Phase III: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cap="none" spc="0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Capital Workshop – 2 Days</a:t>
                      </a:r>
                      <a:endParaRPr sz="2000" b="1" cap="none" spc="0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8232" marR="141753" marT="106332" marB="106332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2308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Ideation with WKI*</a:t>
                      </a: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Weekly Coaching</a:t>
                      </a: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Slack Channel</a:t>
                      </a:r>
                    </a:p>
                  </a:txBody>
                  <a:tcPr marL="138232" marR="0" marT="106332" marB="106332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cap="none" spc="0" dirty="0" err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LivePlan</a:t>
                      </a:r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Subscription</a:t>
                      </a: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Slack Channel</a:t>
                      </a: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Coaching Assistance</a:t>
                      </a:r>
                    </a:p>
                  </a:txBody>
                  <a:tcPr marL="138232" marR="0" marT="106332" marB="106332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cap="none" spc="0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Preliminary Pitches</a:t>
                      </a: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Mentor Feedback Sessions</a:t>
                      </a:r>
                      <a:endParaRPr sz="2400" cap="none" spc="0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Investor Readiness</a:t>
                      </a: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Pitch Refinement</a:t>
                      </a: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Live Pitches to Investors</a:t>
                      </a: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cap="none" spc="0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cap="none" spc="0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8232" marR="0" marT="106332" marB="106332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FE3664D-AAA7-41EB-A1F5-D7CC2B1CD1B5}"/>
              </a:ext>
            </a:extLst>
          </p:cNvPr>
          <p:cNvSpPr txBox="1"/>
          <p:nvPr/>
        </p:nvSpPr>
        <p:spPr>
          <a:xfrm>
            <a:off x="295456" y="223188"/>
            <a:ext cx="7464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Schedule By Topic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1797A6-27BB-4E56-A5D7-CA6B1EDB1D7C}"/>
              </a:ext>
            </a:extLst>
          </p:cNvPr>
          <p:cNvSpPr txBox="1"/>
          <p:nvPr/>
        </p:nvSpPr>
        <p:spPr>
          <a:xfrm>
            <a:off x="171469" y="5402523"/>
            <a:ext cx="2876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https://wendykennedy.com/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B87D04-592C-4A35-8C70-A001EE72B64F}"/>
              </a:ext>
            </a:extLst>
          </p:cNvPr>
          <p:cNvSpPr txBox="1"/>
          <p:nvPr/>
        </p:nvSpPr>
        <p:spPr>
          <a:xfrm>
            <a:off x="3759048" y="5402523"/>
            <a:ext cx="2876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https://www.liveplan.com/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51"/>
    </mc:Choice>
    <mc:Fallback xmlns="">
      <p:transition spd="slow" advTm="18351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BFC2F6A06583428126B5258DA76766" ma:contentTypeVersion="10" ma:contentTypeDescription="Create a new document." ma:contentTypeScope="" ma:versionID="6ca8f159a03ccc86de2fa203dce28748">
  <xsd:schema xmlns:xsd="http://www.w3.org/2001/XMLSchema" xmlns:xs="http://www.w3.org/2001/XMLSchema" xmlns:p="http://schemas.microsoft.com/office/2006/metadata/properties" xmlns:ns3="b5056a69-f77d-42c9-80f2-f378e632e3c4" targetNamespace="http://schemas.microsoft.com/office/2006/metadata/properties" ma:root="true" ma:fieldsID="9d4bf3d93d5ded73510dee1762d2d7c4" ns3:_="">
    <xsd:import namespace="b5056a69-f77d-42c9-80f2-f378e632e3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056a69-f77d-42c9-80f2-f378e632e3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24B41E-9968-4CD7-B41D-2FFA70ADD596}">
  <ds:schemaRefs>
    <ds:schemaRef ds:uri="http://www.w3.org/XML/1998/namespace"/>
    <ds:schemaRef ds:uri="b5056a69-f77d-42c9-80f2-f378e632e3c4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2DD57B6-23C1-478D-BA73-B5D0AAF083AE}">
  <ds:schemaRefs>
    <ds:schemaRef ds:uri="b5056a69-f77d-42c9-80f2-f378e632e3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83AAA3A-AB42-4387-800F-91F13A64D2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982</Words>
  <Application>Microsoft Office PowerPoint</Application>
  <PresentationFormat>Widescreen</PresentationFormat>
  <Paragraphs>254</Paragraphs>
  <Slides>15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Adobe Devanagari</vt:lpstr>
      <vt:lpstr>Arial</vt:lpstr>
      <vt:lpstr>Calibri</vt:lpstr>
      <vt:lpstr>Calibri Light</vt:lpstr>
      <vt:lpstr>Open Sans</vt:lpstr>
      <vt:lpstr>Open Sans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Pathway</dc:title>
  <dc:creator>Hanak, John M.</dc:creator>
  <cp:lastModifiedBy>Hanak, John M.</cp:lastModifiedBy>
  <cp:revision>9</cp:revision>
  <cp:lastPrinted>2023-03-29T16:22:03Z</cp:lastPrinted>
  <dcterms:created xsi:type="dcterms:W3CDTF">2021-11-05T19:12:24Z</dcterms:created>
  <dcterms:modified xsi:type="dcterms:W3CDTF">2023-03-29T16:49:40Z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0x010100B1BFC2F6A06583428126B5258DA76766</vt:lpwstr>
  </property>
</Properties>
</file>