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4" r:id="rId4"/>
    <p:sldId id="278" r:id="rId5"/>
    <p:sldId id="323" r:id="rId6"/>
    <p:sldId id="324" r:id="rId7"/>
    <p:sldId id="325" r:id="rId8"/>
    <p:sldId id="326" r:id="rId9"/>
    <p:sldId id="331" r:id="rId10"/>
    <p:sldId id="330" r:id="rId11"/>
    <p:sldId id="328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3"/>
    <p:restoredTop sz="80282"/>
  </p:normalViewPr>
  <p:slideViewPr>
    <p:cSldViewPr snapToGrid="0" snapToObjects="1">
      <p:cViewPr varScale="1">
        <p:scale>
          <a:sx n="65" d="100"/>
          <a:sy n="65" d="100"/>
        </p:scale>
        <p:origin x="19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D34FC-3B76-9C46-B2B7-F8D39A1351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41B45-B53E-7D40-B9EE-F317D236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DEC61-FCDB-F446-94AD-DCA54A32D19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59A0-5934-9948-8448-8CF9388B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7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159A0-5934-9948-8448-8CF9388BAC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159A0-5934-9948-8448-8CF9388BA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5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159A0-5934-9948-8448-8CF9388BA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4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78E404A-7017-E74D-8788-35F4D6FB89C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2DE15FB3-4524-6740-8A4C-AFA13B9671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TD_logo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94" y="5824440"/>
            <a:ext cx="1478707" cy="61069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353" y="3289466"/>
            <a:ext cx="8373291" cy="141316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Upfront IP access models in Sponsored research agreements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48" y="4702630"/>
            <a:ext cx="7049814" cy="2024682"/>
          </a:xfrm>
        </p:spPr>
        <p:txBody>
          <a:bodyPr>
            <a:normAutofit fontScale="92500" lnSpcReduction="10000"/>
          </a:bodyPr>
          <a:lstStyle/>
          <a:p>
            <a:endParaRPr lang="en-US" sz="2900" dirty="0"/>
          </a:p>
          <a:p>
            <a:r>
              <a:rPr lang="en-US" sz="2900" dirty="0"/>
              <a:t>August 25, 2021</a:t>
            </a:r>
          </a:p>
          <a:p>
            <a:endParaRPr lang="en-US" dirty="0"/>
          </a:p>
          <a:p>
            <a:r>
              <a:rPr lang="en-US" sz="2900" dirty="0"/>
              <a:t>Andrew Pollock</a:t>
            </a:r>
            <a:endParaRPr lang="en-US" dirty="0"/>
          </a:p>
          <a:p>
            <a:r>
              <a:rPr lang="en-US" dirty="0"/>
              <a:t>Interim Executive Director, Office of Technology Commercialization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4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8477" y="1152231"/>
            <a:ext cx="4727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“Innovation to Impact”</a:t>
            </a:r>
            <a:r>
              <a:rPr lang="en-US" sz="3200" baseline="300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Discussion Series</a:t>
            </a:r>
            <a:endParaRPr lang="en-US" sz="32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 anchor="ctr">
            <a:normAutofit fontScale="90000"/>
          </a:bodyPr>
          <a:lstStyle/>
          <a:p>
            <a:r>
              <a:rPr lang="en-US" sz="4400" dirty="0"/>
              <a:t>Process for New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3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456B8-46A5-8547-930A-489D7EB0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207" y="1380821"/>
            <a:ext cx="4232365" cy="547717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6E16B9-672A-C242-A28F-D549DDBC846F}"/>
              </a:ext>
            </a:extLst>
          </p:cNvPr>
          <p:cNvSpPr txBox="1">
            <a:spLocks/>
          </p:cNvSpPr>
          <p:nvPr/>
        </p:nvSpPr>
        <p:spPr>
          <a:xfrm>
            <a:off x="779463" y="1528175"/>
            <a:ext cx="3791744" cy="526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 should be on the research, but if they have IP questions refer to published flyer</a:t>
            </a:r>
          </a:p>
          <a:p>
            <a:r>
              <a:rPr lang="en-US" dirty="0" err="1"/>
              <a:t>Infosheet</a:t>
            </a:r>
            <a:r>
              <a:rPr lang="en-US" dirty="0"/>
              <a:t> process does not change</a:t>
            </a:r>
          </a:p>
          <a:p>
            <a:r>
              <a:rPr lang="en-US" dirty="0"/>
              <a:t>At Award Negotiation 3 options will be presented</a:t>
            </a:r>
          </a:p>
          <a:p>
            <a:r>
              <a:rPr lang="en-US" dirty="0"/>
              <a:t>If company selects non-standard options, ORS will send IP Project Approval Form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19" y="88421"/>
            <a:ext cx="8843376" cy="1226812"/>
          </a:xfrm>
        </p:spPr>
        <p:txBody>
          <a:bodyPr wrap="none">
            <a:normAutofit/>
          </a:bodyPr>
          <a:lstStyle/>
          <a:p>
            <a:r>
              <a:rPr lang="en-US" sz="3600" dirty="0"/>
              <a:t>New Models for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22120"/>
            <a:ext cx="7583488" cy="5235880"/>
          </a:xfrm>
        </p:spPr>
        <p:txBody>
          <a:bodyPr>
            <a:normAutofit/>
          </a:bodyPr>
          <a:lstStyle/>
          <a:p>
            <a:r>
              <a:rPr lang="en-US" dirty="0"/>
              <a:t>Need to capture project information</a:t>
            </a:r>
          </a:p>
          <a:p>
            <a:r>
              <a:rPr lang="en-US" dirty="0"/>
              <a:t>Forwarded to financial services for PBU tracking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669B5-2E0A-E14B-A211-79B432D04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3429000"/>
            <a:ext cx="7685649" cy="268224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E2DC4A-3D4C-C440-97C6-C841E41E0F5A}"/>
              </a:ext>
            </a:extLst>
          </p:cNvPr>
          <p:cNvSpPr txBox="1">
            <a:spLocks/>
          </p:cNvSpPr>
          <p:nvPr/>
        </p:nvSpPr>
        <p:spPr>
          <a:xfrm>
            <a:off x="779463" y="1787046"/>
            <a:ext cx="7685648" cy="1535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pPr lvl="3"/>
            <a:endParaRPr lang="en-US"/>
          </a:p>
          <a:p>
            <a:pPr lvl="2"/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6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19" y="88421"/>
            <a:ext cx="8843376" cy="1226812"/>
          </a:xfrm>
        </p:spPr>
        <p:txBody>
          <a:bodyPr wrap="none">
            <a:normAutofit/>
          </a:bodyPr>
          <a:lstStyle/>
          <a:p>
            <a:r>
              <a:rPr lang="en-US" sz="3600" dirty="0"/>
              <a:t>What happens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8175"/>
            <a:ext cx="7583488" cy="5235880"/>
          </a:xfrm>
        </p:spPr>
        <p:txBody>
          <a:bodyPr>
            <a:normAutofit/>
          </a:bodyPr>
          <a:lstStyle/>
          <a:p>
            <a:r>
              <a:rPr lang="en-US" dirty="0"/>
              <a:t>University will continue to Own IP</a:t>
            </a:r>
          </a:p>
          <a:p>
            <a:pPr lvl="1"/>
            <a:r>
              <a:rPr lang="en-US" dirty="0"/>
              <a:t>Publication</a:t>
            </a:r>
          </a:p>
          <a:p>
            <a:pPr lvl="1"/>
            <a:r>
              <a:rPr lang="en-US" dirty="0"/>
              <a:t>Freedom to conduct future research </a:t>
            </a:r>
          </a:p>
          <a:p>
            <a:r>
              <a:rPr lang="en-US" dirty="0"/>
              <a:t>Disclosures will need to be submitted if IP results</a:t>
            </a:r>
          </a:p>
          <a:p>
            <a:pPr lvl="1"/>
            <a:r>
              <a:rPr lang="en-US" dirty="0"/>
              <a:t>OTC will officially report to sponsor</a:t>
            </a:r>
          </a:p>
          <a:p>
            <a:r>
              <a:rPr lang="en-US" dirty="0"/>
              <a:t>License will be executed for no additional consideration</a:t>
            </a:r>
          </a:p>
          <a:p>
            <a:pPr lvl="1"/>
            <a:r>
              <a:rPr lang="en-US" dirty="0"/>
              <a:t>Needed for liability purposes</a:t>
            </a:r>
          </a:p>
          <a:p>
            <a:pPr lvl="1"/>
            <a:r>
              <a:rPr lang="en-US" dirty="0"/>
              <a:t>Company still has option to convert to Exclusive for NERF option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9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60483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Topics for Discussion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86722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Why is IP so important in Sponsored Research Agreements?</a:t>
            </a:r>
          </a:p>
          <a:p>
            <a:r>
              <a:rPr lang="en-US" dirty="0">
                <a:effectLst/>
              </a:rPr>
              <a:t>New models to allow corporate sponsors access to resulting IP</a:t>
            </a:r>
          </a:p>
          <a:p>
            <a:r>
              <a:rPr lang="en-US" dirty="0">
                <a:effectLst/>
              </a:rPr>
              <a:t>What’s the process to offer these upfront options?</a:t>
            </a:r>
          </a:p>
          <a:p>
            <a:r>
              <a:rPr lang="en-US" dirty="0">
                <a:effectLst/>
              </a:rPr>
              <a:t>What happens after the SRA is signed?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effectLst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174752" y="1780855"/>
            <a:ext cx="7512050" cy="4772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333333"/>
                </a:solidFill>
              </a:rPr>
              <a:t>We believe innovation from academic research can make a positive difference in the world.  The Purpose of OTC is to help OU researchers transform ideas into tangible impact for the betterment of society.</a:t>
            </a:r>
          </a:p>
          <a:p>
            <a:endParaRPr lang="en-US" sz="2200" dirty="0">
              <a:solidFill>
                <a:srgbClr val="333333"/>
              </a:solidFill>
            </a:endParaRPr>
          </a:p>
          <a:p>
            <a:r>
              <a:rPr lang="en-US" sz="2200" dirty="0">
                <a:solidFill>
                  <a:srgbClr val="333333"/>
                </a:solidFill>
              </a:rPr>
              <a:t>The Mission of OTC is to provide the highest level of fiduciary expertise for the perfection, conveyance and commercialization of OU IP.</a:t>
            </a:r>
          </a:p>
          <a:p>
            <a:endParaRPr lang="en-US" sz="2200" dirty="0">
              <a:solidFill>
                <a:srgbClr val="333333"/>
              </a:solidFill>
            </a:endParaRPr>
          </a:p>
          <a:p>
            <a:r>
              <a:rPr lang="en-US" sz="2200" dirty="0">
                <a:solidFill>
                  <a:srgbClr val="333333"/>
                </a:solidFill>
              </a:rPr>
              <a:t>To be recognized as a driving force for OU’s economic impact through education, expertise and efficiency.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459491" y="5299233"/>
            <a:ext cx="103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entury Gothic"/>
              </a:rPr>
              <a:t>Vision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55195" y="2322552"/>
            <a:ext cx="137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entury Gothic"/>
              </a:rPr>
              <a:t>Purpose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54450" y="3847501"/>
            <a:ext cx="1218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entury Gothic"/>
              </a:rPr>
              <a:t>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8BF2B-8A6B-1440-B8CB-8D07AF897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9" y="305120"/>
            <a:ext cx="8768442" cy="86516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5888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19" y="88421"/>
            <a:ext cx="8843376" cy="1226812"/>
          </a:xfrm>
        </p:spPr>
        <p:txBody>
          <a:bodyPr wrap="none">
            <a:normAutofit/>
          </a:bodyPr>
          <a:lstStyle/>
          <a:p>
            <a:r>
              <a:rPr lang="en-US" sz="3600" dirty="0"/>
              <a:t>Intellectual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8175"/>
            <a:ext cx="7583488" cy="5235880"/>
          </a:xfrm>
        </p:spPr>
        <p:txBody>
          <a:bodyPr>
            <a:normAutofit/>
          </a:bodyPr>
          <a:lstStyle/>
          <a:p>
            <a:r>
              <a:rPr lang="en-US" dirty="0"/>
              <a:t>What is Intellectual Property?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Patents</a:t>
            </a:r>
          </a:p>
          <a:p>
            <a:pPr lvl="2"/>
            <a:r>
              <a:rPr lang="en-US" sz="2400" dirty="0"/>
              <a:t>Most common in University</a:t>
            </a:r>
          </a:p>
          <a:p>
            <a:pPr lvl="2"/>
            <a:r>
              <a:rPr lang="en-US" sz="2400" dirty="0"/>
              <a:t>Novel, Non-Obvious, Useful</a:t>
            </a:r>
          </a:p>
          <a:p>
            <a:pPr lvl="2"/>
            <a:r>
              <a:rPr lang="en-US" sz="2400" dirty="0"/>
              <a:t>Please see “Publish and Patent without Perishing”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Copyrights, Trademarks, Know-How</a:t>
            </a:r>
          </a:p>
          <a:p>
            <a:pPr lvl="2"/>
            <a:r>
              <a:rPr lang="en-US" sz="2400" dirty="0"/>
              <a:t>Generally less expensive to Protect</a:t>
            </a:r>
          </a:p>
          <a:p>
            <a:pPr lvl="2"/>
            <a:r>
              <a:rPr lang="en-US" sz="2400" dirty="0"/>
              <a:t>Lower Threshold to Meet</a:t>
            </a:r>
          </a:p>
          <a:p>
            <a:pPr lvl="2"/>
            <a:r>
              <a:rPr lang="en-US" sz="2400" dirty="0"/>
              <a:t>Value more variable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9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19" y="88421"/>
            <a:ext cx="8843376" cy="1226812"/>
          </a:xfrm>
        </p:spPr>
        <p:txBody>
          <a:bodyPr wrap="none">
            <a:normAutofit/>
          </a:bodyPr>
          <a:lstStyle/>
          <a:p>
            <a:r>
              <a:rPr lang="en-US" sz="3600" dirty="0"/>
              <a:t>IP Terms in Sponsored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36735"/>
            <a:ext cx="7583488" cy="5235880"/>
          </a:xfrm>
        </p:spPr>
        <p:txBody>
          <a:bodyPr>
            <a:normAutofit/>
          </a:bodyPr>
          <a:lstStyle/>
          <a:p>
            <a:r>
              <a:rPr lang="en-US" dirty="0"/>
              <a:t>Historical Standard Terms: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Background IP</a:t>
            </a:r>
          </a:p>
          <a:p>
            <a:pPr lvl="2"/>
            <a:r>
              <a:rPr lang="en-US" sz="2400" dirty="0"/>
              <a:t>Ownership remains with cross license for use</a:t>
            </a:r>
          </a:p>
          <a:p>
            <a:pPr marL="57785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Project IP</a:t>
            </a:r>
          </a:p>
          <a:p>
            <a:pPr lvl="2"/>
            <a:r>
              <a:rPr lang="en-US" sz="2400" dirty="0"/>
              <a:t>What each party creates they own</a:t>
            </a:r>
          </a:p>
          <a:p>
            <a:pPr lvl="2"/>
            <a:r>
              <a:rPr lang="en-US" sz="2400" dirty="0"/>
              <a:t>Created jointly, owned jointly</a:t>
            </a:r>
          </a:p>
          <a:p>
            <a:pPr lvl="2"/>
            <a:r>
              <a:rPr lang="en-US" sz="2400" dirty="0"/>
              <a:t>Rights to Project IP</a:t>
            </a:r>
          </a:p>
          <a:p>
            <a:pPr lvl="3"/>
            <a:r>
              <a:rPr lang="en-US" sz="2400" dirty="0"/>
              <a:t>University grants Non-Commercial NERF</a:t>
            </a:r>
          </a:p>
          <a:p>
            <a:pPr lvl="3"/>
            <a:r>
              <a:rPr lang="en-US" sz="2400" dirty="0"/>
              <a:t>Option to Commercially License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6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19" y="88421"/>
            <a:ext cx="8843376" cy="1226812"/>
          </a:xfrm>
        </p:spPr>
        <p:txBody>
          <a:bodyPr wrap="none">
            <a:normAutofit/>
          </a:bodyPr>
          <a:lstStyle/>
          <a:p>
            <a:r>
              <a:rPr lang="en-US" sz="3600" dirty="0"/>
              <a:t>IP terms in sponsored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8175"/>
            <a:ext cx="7583488" cy="5235880"/>
          </a:xfrm>
        </p:spPr>
        <p:txBody>
          <a:bodyPr>
            <a:normAutofit/>
          </a:bodyPr>
          <a:lstStyle/>
          <a:p>
            <a:r>
              <a:rPr lang="en-US" dirty="0"/>
              <a:t>Common Concerns from Industry: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 controls the outcomes:</a:t>
            </a:r>
          </a:p>
          <a:p>
            <a:pPr lvl="2"/>
            <a:r>
              <a:rPr lang="en-US" dirty="0"/>
              <a:t>Often more familiar with Work Made for Hire</a:t>
            </a:r>
          </a:p>
          <a:p>
            <a:pPr lvl="2"/>
            <a:r>
              <a:rPr lang="en-US" dirty="0"/>
              <a:t>Ownership vs. Access</a:t>
            </a:r>
          </a:p>
          <a:p>
            <a:pPr lvl="3"/>
            <a:r>
              <a:rPr lang="en-US" dirty="0"/>
              <a:t>Issue is actually Access</a:t>
            </a:r>
          </a:p>
          <a:p>
            <a:pPr lvl="3"/>
            <a:r>
              <a:rPr lang="en-US" dirty="0"/>
              <a:t>Ownership is limited by state asset law</a:t>
            </a:r>
          </a:p>
          <a:p>
            <a:pPr lvl="3"/>
            <a:r>
              <a:rPr lang="en-US" dirty="0"/>
              <a:t>Access is governed by IRS Rev. Proc. </a:t>
            </a:r>
          </a:p>
          <a:p>
            <a:pPr lvl="1"/>
            <a:r>
              <a:rPr lang="en-US" dirty="0"/>
              <a:t>Typically, able to reach resolution, however:</a:t>
            </a:r>
          </a:p>
          <a:p>
            <a:pPr lvl="2"/>
            <a:r>
              <a:rPr lang="en-US" dirty="0"/>
              <a:t>Extends negotiation timeline</a:t>
            </a:r>
          </a:p>
          <a:p>
            <a:pPr lvl="2"/>
            <a:r>
              <a:rPr lang="en-US" dirty="0"/>
              <a:t>Hard start to the partnership – IP Waiver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Why is this so important?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8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 anchor="ctr">
            <a:normAutofit/>
          </a:bodyPr>
          <a:lstStyle/>
          <a:p>
            <a:r>
              <a:rPr lang="en-US" sz="4400"/>
              <a:t>New models for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1886" y="2076994"/>
            <a:ext cx="3252652" cy="4101737"/>
          </a:xfrm>
        </p:spPr>
        <p:txBody>
          <a:bodyPr>
            <a:normAutofit/>
          </a:bodyPr>
          <a:lstStyle/>
          <a:p>
            <a:r>
              <a:rPr lang="en-US" sz="2400" dirty="0"/>
              <a:t>IRS Rev. Proc. allows for a Safe Harbor amount of PBU</a:t>
            </a:r>
          </a:p>
          <a:p>
            <a:r>
              <a:rPr lang="en-US" sz="2400" dirty="0"/>
              <a:t>In 2016 began testing a “Kicker” model</a:t>
            </a:r>
          </a:p>
          <a:p>
            <a:r>
              <a:rPr lang="en-US" sz="2400" dirty="0"/>
              <a:t>Not the first to try this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3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04C8D-6E81-1346-94DD-AC5FE85676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078" y="2389131"/>
            <a:ext cx="4535534" cy="3094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73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884195-3C3F-6F4F-9374-608D9C1D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1" y="178020"/>
            <a:ext cx="8414298" cy="6501959"/>
          </a:xfrm>
          <a:prstGeom prst="rect">
            <a:avLst/>
          </a:prstGeom>
          <a:noFill/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3" algn="ctr"/>
            <a:endParaRPr lang="en-US" sz="1800"/>
          </a:p>
          <a:p>
            <a:pPr lvl="2" algn="ctr"/>
            <a:endParaRPr lang="en-US" sz="1800"/>
          </a:p>
          <a:p>
            <a:pPr lvl="1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8971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19" y="88421"/>
            <a:ext cx="8843376" cy="1226812"/>
          </a:xfrm>
        </p:spPr>
        <p:txBody>
          <a:bodyPr wrap="none">
            <a:normAutofit/>
          </a:bodyPr>
          <a:lstStyle/>
          <a:p>
            <a:r>
              <a:rPr lang="en-US" sz="3600" dirty="0"/>
              <a:t>New Models for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8175"/>
            <a:ext cx="7583488" cy="5235880"/>
          </a:xfrm>
        </p:spPr>
        <p:txBody>
          <a:bodyPr>
            <a:normAutofit/>
          </a:bodyPr>
          <a:lstStyle/>
          <a:p>
            <a:r>
              <a:rPr lang="en-US" dirty="0"/>
              <a:t>Terms:</a:t>
            </a:r>
          </a:p>
          <a:p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F8636-8A4D-8443-A334-6E014443B8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315137"/>
            <a:ext cx="7583488" cy="366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051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21066</TotalTime>
  <Words>469</Words>
  <Application>Microsoft Office PowerPoint</Application>
  <PresentationFormat>On-screen Show (4:3)</PresentationFormat>
  <Paragraphs>110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Calisto MT</vt:lpstr>
      <vt:lpstr>Century Gothic</vt:lpstr>
      <vt:lpstr>Perpetua Titling MT</vt:lpstr>
      <vt:lpstr>Precedent</vt:lpstr>
      <vt:lpstr>Upfront IP access models in Sponsored research agreements</vt:lpstr>
      <vt:lpstr>Topics for Discussion </vt:lpstr>
      <vt:lpstr>PowerPoint Presentation</vt:lpstr>
      <vt:lpstr>Intellectual Property</vt:lpstr>
      <vt:lpstr>IP Terms in Sponsored research</vt:lpstr>
      <vt:lpstr>IP terms in sponsored research</vt:lpstr>
      <vt:lpstr>New models for access</vt:lpstr>
      <vt:lpstr>PowerPoint Presentation</vt:lpstr>
      <vt:lpstr>New Models for access</vt:lpstr>
      <vt:lpstr>Process for New models</vt:lpstr>
      <vt:lpstr>New Models for access</vt:lpstr>
      <vt:lpstr>What happens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and Academia</dc:title>
  <dc:creator>Michael</dc:creator>
  <cp:lastModifiedBy>Shaffer, Ruthann O.</cp:lastModifiedBy>
  <cp:revision>197</cp:revision>
  <cp:lastPrinted>2016-11-29T15:25:47Z</cp:lastPrinted>
  <dcterms:created xsi:type="dcterms:W3CDTF">2015-09-25T14:13:51Z</dcterms:created>
  <dcterms:modified xsi:type="dcterms:W3CDTF">2021-08-31T15:55:45Z</dcterms:modified>
</cp:coreProperties>
</file>