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7" r:id="rId6"/>
    <p:sldId id="264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D83"/>
    <a:srgbClr val="3479CC"/>
    <a:srgbClr val="5F95D7"/>
    <a:srgbClr val="9DBEE7"/>
    <a:srgbClr val="8D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60" d="100"/>
          <a:sy n="60" d="100"/>
        </p:scale>
        <p:origin x="950" y="6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5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4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1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0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8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4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2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5">
                <a:lumMod val="66000"/>
              </a:schemeClr>
            </a:gs>
            <a:gs pos="100000">
              <a:srgbClr val="00206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4F7C-C061-4CB4-A11E-CAA5FC6F93CB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29D3-D650-47EA-B843-CCD4B77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06" y="645168"/>
            <a:ext cx="10639319" cy="5567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7272997" cy="6858001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13292" r="24651" b="16344"/>
          <a:stretch/>
        </p:blipFill>
        <p:spPr>
          <a:xfrm>
            <a:off x="182880" y="82266"/>
            <a:ext cx="1667343" cy="1521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676" y="2636904"/>
            <a:ext cx="69916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Digitizing </a:t>
            </a: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and Refactoring a Large Bibliographic Dataset in History of 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Science</a:t>
            </a:r>
            <a:endParaRPr 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Stephen P. Weldon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History of Science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Editor,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Isis Current Bibliography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smtClean="0"/>
              <a:t>Digital Humanities Day, Tuesday, Sept. 15, 9:20-10:50</a:t>
            </a:r>
          </a:p>
          <a:p>
            <a:pPr algn="r"/>
            <a:r>
              <a:rPr lang="en-US" dirty="0" smtClean="0"/>
              <a:t>University of Oklahoma, </a:t>
            </a:r>
            <a:r>
              <a:rPr lang="en-US" dirty="0" err="1" smtClean="0"/>
              <a:t>Zarrrow</a:t>
            </a:r>
            <a:r>
              <a:rPr lang="en-US" dirty="0" smtClean="0"/>
              <a:t> Hall, Community 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5449" y="1797145"/>
            <a:ext cx="392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36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IsisCB Platform</a:t>
            </a:r>
          </a:p>
        </p:txBody>
      </p:sp>
    </p:spTree>
    <p:extLst>
      <p:ext uri="{BB962C8B-B14F-4D97-AF65-F5344CB8AC3E}">
        <p14:creationId xmlns:p14="http://schemas.microsoft.com/office/powerpoint/2010/main" val="38831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68" y="-295421"/>
            <a:ext cx="5678881" cy="756841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272997" y="-1"/>
            <a:ext cx="0" cy="6858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87" y="-1202348"/>
            <a:ext cx="10532571" cy="84753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860" y="-1"/>
            <a:ext cx="9098917" cy="7576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"/>
            <a:ext cx="7272997" cy="6858001"/>
          </a:xfrm>
          <a:prstGeom prst="rect">
            <a:avLst/>
          </a:prstGeom>
          <a:solidFill>
            <a:srgbClr val="9DBEE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675" y="281353"/>
            <a:ext cx="6553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Development of the Isis Bibliography as a Big Data Resource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46937"/>
              </p:ext>
            </p:extLst>
          </p:nvPr>
        </p:nvGraphicFramePr>
        <p:xfrm>
          <a:off x="119575" y="2196837"/>
          <a:ext cx="7033846" cy="45000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33846"/>
              </a:tblGrid>
              <a:tr h="142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cs typeface="Arial" panose="020B0604020202020204" pitchFamily="34" charset="0"/>
                        </a:rPr>
                        <a:t>The Isis Bibliography was begun in 1913 as a standard bibliographical reference tool.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cs typeface="Arial" panose="020B0604020202020204" pitchFamily="34" charset="0"/>
                        </a:rPr>
                        <a:t>In the 1990s, the bibliographical data was fed into a database file accessible online.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1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cs typeface="Arial" panose="020B0604020202020204" pitchFamily="34" charset="0"/>
                        </a:rPr>
                        <a:t>Now, I am reprocessing the data, and building a new type of robust and sustainable reference tool.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26610" y="2208628"/>
            <a:ext cx="7005710" cy="139270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6610" y="3601329"/>
            <a:ext cx="7005710" cy="142083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6609" y="5022166"/>
            <a:ext cx="6998676" cy="164592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13" y="972958"/>
            <a:ext cx="6609066" cy="5008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21647"/>
          <a:stretch/>
        </p:blipFill>
        <p:spPr>
          <a:xfrm>
            <a:off x="7244860" y="599633"/>
            <a:ext cx="8673081" cy="5658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7272997" cy="6858001"/>
          </a:xfrm>
          <a:prstGeom prst="rect">
            <a:avLst/>
          </a:prstGeom>
          <a:solidFill>
            <a:srgbClr val="5F95D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607" y="372794"/>
            <a:ext cx="655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Establishing Standards: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Critical First Step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07382"/>
              </p:ext>
            </p:extLst>
          </p:nvPr>
        </p:nvGraphicFramePr>
        <p:xfrm>
          <a:off x="119575" y="2196837"/>
          <a:ext cx="7033846" cy="44960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33846"/>
              </a:tblGrid>
              <a:tr h="142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cs typeface="Arial" panose="020B0604020202020204" pitchFamily="34" charset="0"/>
                        </a:rPr>
                        <a:t>MODS 3.5 (bibliographic records)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cs typeface="Arial" panose="020B0604020202020204" pitchFamily="34" charset="0"/>
                        </a:rPr>
                        <a:t>EAC-CPF (authority records)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cs typeface="Arial" panose="020B0604020202020204" pitchFamily="34" charset="0"/>
                        </a:rPr>
                        <a:t>ISO 8601 EDTF (ISO date</a:t>
                      </a:r>
                      <a:r>
                        <a:rPr lang="en-US" sz="2500" baseline="0" dirty="0" smtClean="0">
                          <a:cs typeface="Arial" panose="020B0604020202020204" pitchFamily="34" charset="0"/>
                        </a:rPr>
                        <a:t> standards)</a:t>
                      </a:r>
                      <a:endParaRPr lang="en-US" sz="2500" dirty="0" smtClean="0"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cs typeface="Arial" panose="020B0604020202020204" pitchFamily="34" charset="0"/>
                        </a:rPr>
                        <a:t>Modifying standards: adding internal / external links, adding new record types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1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3000" baseline="0" dirty="0" smtClean="0">
                          <a:cs typeface="Arial" panose="020B0604020202020204" pitchFamily="34" charset="0"/>
                        </a:rPr>
                        <a:t> purpose is to create a sustainable foundation for long-term accessibility</a:t>
                      </a:r>
                      <a:endParaRPr lang="en-US" sz="3000" dirty="0" smtClean="0"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6610" y="2208628"/>
            <a:ext cx="7005710" cy="139270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610" y="3601329"/>
            <a:ext cx="7005710" cy="142083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6609" y="5022166"/>
            <a:ext cx="6998676" cy="164592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0" r="29576"/>
          <a:stretch/>
        </p:blipFill>
        <p:spPr>
          <a:xfrm>
            <a:off x="6913321" y="584815"/>
            <a:ext cx="7783811" cy="55828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7272997" cy="6858001"/>
          </a:xfrm>
          <a:prstGeom prst="rect">
            <a:avLst/>
          </a:prstGeom>
          <a:solidFill>
            <a:srgbClr val="3479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675" y="201083"/>
            <a:ext cx="6553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Capturing the Legacy Data: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Most Time Consuming Aspect of the Project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51154"/>
              </p:ext>
            </p:extLst>
          </p:nvPr>
        </p:nvGraphicFramePr>
        <p:xfrm>
          <a:off x="119575" y="2196837"/>
          <a:ext cx="7033846" cy="44960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33846"/>
              </a:tblGrid>
              <a:tr h="142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n-US" sz="2500" baseline="0" dirty="0" smtClean="0">
                          <a:cs typeface="Arial" panose="020B0604020202020204" pitchFamily="34" charset="0"/>
                        </a:rPr>
                        <a:t> 4,700</a:t>
                      </a:r>
                      <a:r>
                        <a:rPr lang="en-US" sz="2500" dirty="0" smtClean="0">
                          <a:cs typeface="Arial" panose="020B0604020202020204" pitchFamily="34" charset="0"/>
                        </a:rPr>
                        <a:t> pages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500" baseline="0" dirty="0" smtClean="0">
                          <a:cs typeface="Arial" panose="020B0604020202020204" pitchFamily="34" charset="0"/>
                        </a:rPr>
                        <a:t> estimated 130,000 records</a:t>
                      </a:r>
                      <a:endParaRPr lang="en-US" sz="2500" dirty="0" smtClean="0"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cs typeface="Arial" panose="020B0604020202020204" pitchFamily="34" charset="0"/>
                        </a:rPr>
                        <a:t>Converting</a:t>
                      </a:r>
                      <a:r>
                        <a:rPr lang="en-US" sz="2500" baseline="0" dirty="0" smtClean="0">
                          <a:cs typeface="Arial" panose="020B0604020202020204" pitchFamily="34" charset="0"/>
                        </a:rPr>
                        <a:t> flat text to marked, machine-readable data. We attempted OCR, but have turned to human transcription. Parsing will be the next step.</a:t>
                      </a:r>
                      <a:endParaRPr lang="en-US" sz="2500" dirty="0" smtClean="0"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1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cs typeface="Arial" panose="020B0604020202020204" pitchFamily="34" charset="0"/>
                        </a:rPr>
                        <a:t>The work</a:t>
                      </a:r>
                      <a:r>
                        <a:rPr lang="en-US" sz="2500" baseline="0" dirty="0" smtClean="0">
                          <a:cs typeface="Arial" panose="020B0604020202020204" pitchFamily="34" charset="0"/>
                        </a:rPr>
                        <a:t> is very difficult, but the results will more than double our chronological reach.</a:t>
                      </a:r>
                      <a:endParaRPr lang="en-US" sz="2500" dirty="0" smtClean="0"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6610" y="2208628"/>
            <a:ext cx="7005710" cy="139270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610" y="3601329"/>
            <a:ext cx="7005710" cy="142083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6609" y="5022166"/>
            <a:ext cx="6998676" cy="164592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031" y="0"/>
            <a:ext cx="7643182" cy="75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7272997" cy="6858001"/>
          </a:xfrm>
          <a:prstGeom prst="rect">
            <a:avLst/>
          </a:prstGeom>
          <a:solidFill>
            <a:srgbClr val="3479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675" y="201083"/>
            <a:ext cx="6553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Building the User Interface: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Creating Researcher Diverse Research Capabilities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62861"/>
              </p:ext>
            </p:extLst>
          </p:nvPr>
        </p:nvGraphicFramePr>
        <p:xfrm>
          <a:off x="119575" y="2196837"/>
          <a:ext cx="7033846" cy="44960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33846"/>
              </a:tblGrid>
              <a:tr h="142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cs typeface="Arial" panose="020B0604020202020204" pitchFamily="34" charset="0"/>
                        </a:rPr>
                        <a:t>Understanding what is missing from the current interface.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aseline="0" dirty="0" smtClean="0">
                          <a:cs typeface="Arial" panose="020B0604020202020204" pitchFamily="34" charset="0"/>
                        </a:rPr>
                        <a:t>Refactoring the data to build a more robust network graph.</a:t>
                      </a:r>
                      <a:endParaRPr lang="en-US" sz="2500" dirty="0" smtClean="0"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1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cs typeface="Arial" panose="020B0604020202020204" pitchFamily="34" charset="0"/>
                        </a:rPr>
                        <a:t>Enabling features that will add</a:t>
                      </a:r>
                      <a:r>
                        <a:rPr lang="en-US" sz="2500" baseline="0" dirty="0" smtClean="0">
                          <a:cs typeface="Arial" panose="020B0604020202020204" pitchFamily="34" charset="0"/>
                        </a:rPr>
                        <a:t> new research capacities.</a:t>
                      </a:r>
                      <a:endParaRPr lang="en-US" sz="2500" dirty="0" smtClean="0"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6610" y="2208628"/>
            <a:ext cx="7005710" cy="139270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610" y="3601329"/>
            <a:ext cx="7005710" cy="142083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6609" y="5022166"/>
            <a:ext cx="6998676" cy="164592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970" y="1796889"/>
            <a:ext cx="4925030" cy="3264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376" y="1581499"/>
            <a:ext cx="8038133" cy="3891432"/>
          </a:xfrm>
          <a:prstGeom prst="rect">
            <a:avLst/>
          </a:prstGeom>
        </p:spPr>
      </p:pic>
      <p:pic>
        <p:nvPicPr>
          <p:cNvPr id="1026" name="Picture 2" descr="https://lh3.googleusercontent.com/CjQn2koxlk_9gN_oDIesBypLFvGJMNHplfUdOT_lwpBBc6UTvvSY7VPRiKYhvoxb6WVctWPT2jCU5t77TtB024w7hwp7e6v4lBQSi14vVO-XCfZWHu1haOpk05mBZ2KcSNmqnXOWyjj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69" y="1209305"/>
            <a:ext cx="4925175" cy="46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6" y="590842"/>
            <a:ext cx="8437029" cy="5701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7272997" cy="6858001"/>
          </a:xfrm>
          <a:prstGeom prst="rect">
            <a:avLst/>
          </a:prstGeom>
          <a:solidFill>
            <a:srgbClr val="214D8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24" y="333878"/>
            <a:ext cx="655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Big Data Discovery</a:t>
            </a:r>
          </a:p>
          <a:p>
            <a:pPr lvl="0" algn="ctr"/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Big Data Research</a:t>
            </a:r>
            <a:endParaRPr lang="en-US" sz="36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86421"/>
              </p:ext>
            </p:extLst>
          </p:nvPr>
        </p:nvGraphicFramePr>
        <p:xfrm>
          <a:off x="119575" y="2196837"/>
          <a:ext cx="7033846" cy="45000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33846"/>
              </a:tblGrid>
              <a:tr h="142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smtClean="0">
                          <a:solidFill>
                            <a:srgbClr val="7030A0"/>
                          </a:solidFill>
                          <a:cs typeface="Arial" panose="020B0604020202020204" pitchFamily="34" charset="0"/>
                        </a:rPr>
                        <a:t>Open Linked Data </a:t>
                      </a:r>
                      <a:r>
                        <a:rPr lang="en-US" sz="3000" dirty="0" smtClean="0">
                          <a:cs typeface="Arial" panose="020B0604020202020204" pitchFamily="34" charset="0"/>
                        </a:rPr>
                        <a:t>will allow us to interlink our data with other trusted sources.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7030A0"/>
                          </a:solidFill>
                          <a:cs typeface="Arial" panose="020B0604020202020204" pitchFamily="34" charset="0"/>
                        </a:rPr>
                        <a:t>API Access </a:t>
                      </a:r>
                      <a:r>
                        <a:rPr lang="en-US" sz="3000" dirty="0" smtClean="0">
                          <a:cs typeface="Arial" panose="020B0604020202020204" pitchFamily="34" charset="0"/>
                        </a:rPr>
                        <a:t>will make it possible for any researcher</a:t>
                      </a:r>
                      <a:r>
                        <a:rPr lang="en-US" sz="3000" baseline="0" dirty="0" smtClean="0">
                          <a:cs typeface="Arial" panose="020B0604020202020204" pitchFamily="34" charset="0"/>
                        </a:rPr>
                        <a:t> to work with our data directly.</a:t>
                      </a:r>
                      <a:endParaRPr lang="en-US" sz="3000" dirty="0" smtClean="0"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1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7030A0"/>
                          </a:solidFill>
                          <a:cs typeface="Arial" panose="020B0604020202020204" pitchFamily="34" charset="0"/>
                        </a:rPr>
                        <a:t>Big data visualization</a:t>
                      </a:r>
                      <a:r>
                        <a:rPr lang="en-US" sz="3000" baseline="0" dirty="0" smtClean="0">
                          <a:solidFill>
                            <a:srgbClr val="7030A0"/>
                          </a:solidFill>
                          <a:cs typeface="Arial" panose="020B0604020202020204" pitchFamily="34" charset="0"/>
                        </a:rPr>
                        <a:t> and analytics </a:t>
                      </a:r>
                      <a:r>
                        <a:rPr lang="en-US" sz="3000" baseline="0" dirty="0" smtClean="0">
                          <a:cs typeface="Arial" panose="020B0604020202020204" pitchFamily="34" charset="0"/>
                        </a:rPr>
                        <a:t>will change the way we think of bibliographic discovery.</a:t>
                      </a:r>
                      <a:endParaRPr lang="en-US" sz="3000" dirty="0" smtClean="0"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6610" y="2208628"/>
            <a:ext cx="7005710" cy="139270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610" y="3601329"/>
            <a:ext cx="7005710" cy="142083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6609" y="5022166"/>
            <a:ext cx="6998676" cy="164592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06" y="645168"/>
            <a:ext cx="10639319" cy="5567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7272997" cy="6858001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13292" r="24651" b="16344"/>
          <a:stretch/>
        </p:blipFill>
        <p:spPr>
          <a:xfrm>
            <a:off x="182880" y="82266"/>
            <a:ext cx="1667343" cy="1521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676" y="2636904"/>
            <a:ext cx="69916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Digitizing </a:t>
            </a:r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and Refactoring a Large Bibliographic Dataset in History of 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Science</a:t>
            </a:r>
          </a:p>
          <a:p>
            <a:pPr algn="ctr"/>
            <a:endParaRPr 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Stephen P. Weldon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History of Science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Editor,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Isis Current Bibliography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smtClean="0"/>
              <a:t>Digital Humanities Day, Tuesday, Sept. 15, 9:20-10:50</a:t>
            </a:r>
          </a:p>
          <a:p>
            <a:pPr algn="r"/>
            <a:r>
              <a:rPr lang="en-US" dirty="0" smtClean="0"/>
              <a:t>University of Oklahoma, </a:t>
            </a:r>
            <a:r>
              <a:rPr lang="en-US" dirty="0" err="1" smtClean="0"/>
              <a:t>Zarrrow</a:t>
            </a:r>
            <a:r>
              <a:rPr lang="en-US" dirty="0" smtClean="0"/>
              <a:t> Hall, Community 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5449" y="1797145"/>
            <a:ext cx="392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36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IsisCB Platform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72997" y="645168"/>
            <a:ext cx="4919003" cy="556766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42849" y="3013500"/>
            <a:ext cx="317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365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1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363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Weldon</dc:creator>
  <cp:lastModifiedBy>S Weldon</cp:lastModifiedBy>
  <cp:revision>39</cp:revision>
  <dcterms:created xsi:type="dcterms:W3CDTF">2015-01-21T04:49:16Z</dcterms:created>
  <dcterms:modified xsi:type="dcterms:W3CDTF">2015-09-13T23:09:43Z</dcterms:modified>
</cp:coreProperties>
</file>