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09" r:id="rId1"/>
  </p:sldMasterIdLst>
  <p:sldIdLst>
    <p:sldId id="256" r:id="rId2"/>
    <p:sldId id="274" r:id="rId3"/>
    <p:sldId id="258" r:id="rId4"/>
    <p:sldId id="276" r:id="rId5"/>
    <p:sldId id="272" r:id="rId6"/>
    <p:sldId id="287" r:id="rId7"/>
    <p:sldId id="278" r:id="rId8"/>
    <p:sldId id="277" r:id="rId9"/>
    <p:sldId id="286" r:id="rId10"/>
    <p:sldId id="284" r:id="rId11"/>
    <p:sldId id="279" r:id="rId12"/>
    <p:sldId id="280" r:id="rId13"/>
    <p:sldId id="275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75"/>
  </p:normalViewPr>
  <p:slideViewPr>
    <p:cSldViewPr snapToGrid="0" snapToObjects="1">
      <p:cViewPr varScale="1">
        <p:scale>
          <a:sx n="111" d="100"/>
          <a:sy n="111" d="100"/>
        </p:scale>
        <p:origin x="1680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EAFA9-7502-42D3-9B79-C38E938C236F}" type="datetimeFigureOut">
              <a:rPr lang="en-US" smtClean="0"/>
              <a:t>10/12/15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EAFA9-7502-42D3-9B79-C38E938C236F}" type="datetimeFigureOut">
              <a:rPr lang="en-US" smtClean="0"/>
              <a:t>10/12/15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7B0AA-AC8E-4463-ADAC-E87D09B82E4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EAFA9-7502-42D3-9B79-C38E938C236F}" type="datetimeFigureOut">
              <a:rPr lang="en-US" smtClean="0"/>
              <a:t>10/12/15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7B0AA-AC8E-4463-ADAC-E87D09B82E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EAFA9-7502-42D3-9B79-C38E938C236F}" type="datetimeFigureOut">
              <a:rPr lang="en-US" smtClean="0"/>
              <a:t>10/12/15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7B0AA-AC8E-4463-ADAC-E87D09B82E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EAFA9-7502-42D3-9B79-C38E938C236F}" type="datetimeFigureOut">
              <a:rPr lang="en-US" smtClean="0"/>
              <a:t>10/12/15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7B0AA-AC8E-4463-ADAC-E87D09B82E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EAFA9-7502-42D3-9B79-C38E938C236F}" type="datetimeFigureOut">
              <a:rPr lang="en-US" smtClean="0"/>
              <a:t>10/12/15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7B0AA-AC8E-4463-ADAC-E87D09B82E4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EAFA9-7502-42D3-9B79-C38E938C236F}" type="datetimeFigureOut">
              <a:rPr lang="en-US" smtClean="0"/>
              <a:t>10/12/15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7B0AA-AC8E-4463-ADAC-E87D09B82E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EAFA9-7502-42D3-9B79-C38E938C236F}" type="datetimeFigureOut">
              <a:rPr lang="en-US" smtClean="0"/>
              <a:t>10/12/15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7B0AA-AC8E-4463-ADAC-E87D09B82E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EAFA9-7502-42D3-9B79-C38E938C236F}" type="datetimeFigureOut">
              <a:rPr lang="en-US" smtClean="0"/>
              <a:t>10/12/15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7B0AA-AC8E-4463-ADAC-E87D09B82E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EAFA9-7502-42D3-9B79-C38E938C236F}" type="datetimeFigureOut">
              <a:rPr lang="en-US" smtClean="0"/>
              <a:t>10/12/15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7B0AA-AC8E-4463-ADAC-E87D09B82E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EAFA9-7502-42D3-9B79-C38E938C236F}" type="datetimeFigureOut">
              <a:rPr lang="en-US" smtClean="0"/>
              <a:t>10/12/15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7B0AA-AC8E-4463-ADAC-E87D09B82E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EAFA9-7502-42D3-9B79-C38E938C236F}" type="datetimeFigureOut">
              <a:rPr lang="en-US" smtClean="0"/>
              <a:t>10/12/15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628EAFA9-7502-42D3-9B79-C38E938C236F}" type="datetimeFigureOut">
              <a:rPr lang="en-US" smtClean="0"/>
              <a:t>10/12/15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2D57B0AA-AC8E-4463-ADAC-E87D09B82E4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10" r:id="rId1"/>
    <p:sldLayoutId id="2147484211" r:id="rId2"/>
    <p:sldLayoutId id="2147484212" r:id="rId3"/>
    <p:sldLayoutId id="2147484213" r:id="rId4"/>
    <p:sldLayoutId id="2147484214" r:id="rId5"/>
    <p:sldLayoutId id="2147484215" r:id="rId6"/>
    <p:sldLayoutId id="2147484216" r:id="rId7"/>
    <p:sldLayoutId id="2147484217" r:id="rId8"/>
    <p:sldLayoutId id="2147484218" r:id="rId9"/>
    <p:sldLayoutId id="2147484219" r:id="rId10"/>
    <p:sldLayoutId id="2147484220" r:id="rId11"/>
    <p:sldLayoutId id="2147484221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jpeg"/><Relationship Id="rId3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338565" y="4839421"/>
            <a:ext cx="6400800" cy="806450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en-US" dirty="0" smtClean="0"/>
              <a:t>Digital Humanities @ OU</a:t>
            </a:r>
          </a:p>
          <a:p>
            <a:pPr marL="0" indent="0" algn="ctr">
              <a:buNone/>
            </a:pPr>
            <a:r>
              <a:rPr lang="en-US" dirty="0" smtClean="0"/>
              <a:t>September 15, 2015</a:t>
            </a:r>
            <a:endParaRPr lang="en-US" dirty="0"/>
          </a:p>
        </p:txBody>
      </p:sp>
      <p:pic>
        <p:nvPicPr>
          <p:cNvPr id="7" name="Picture 6" descr="DLL_logo_web_lar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125806"/>
            <a:ext cx="7620000" cy="330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319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LL-Architecture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" y="252742"/>
            <a:ext cx="7583424" cy="6355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252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5_star_linked_open_data_mug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93" r="5793"/>
          <a:stretch>
            <a:fillRect/>
          </a:stretch>
        </p:blipFill>
        <p:spPr>
          <a:xfrm>
            <a:off x="4290369" y="1444532"/>
            <a:ext cx="3840480" cy="4343400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69231" y="393974"/>
            <a:ext cx="8558815" cy="1336956"/>
          </a:xfrm>
        </p:spPr>
        <p:txBody>
          <a:bodyPr/>
          <a:lstStyle/>
          <a:p>
            <a:pPr algn="l"/>
            <a:r>
              <a:rPr lang="en-US" sz="2800" dirty="0"/>
              <a:t>What kinds of tools or methods are you using that are specifically enabled by the digital nature of the project</a:t>
            </a:r>
            <a:r>
              <a:rPr lang="en-US" sz="2800" dirty="0" smtClean="0"/>
              <a:t>?</a:t>
            </a:r>
            <a:endParaRPr lang="en-US" sz="28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549275" y="2073381"/>
            <a:ext cx="3840480" cy="4343400"/>
          </a:xfrm>
        </p:spPr>
        <p:txBody>
          <a:bodyPr/>
          <a:lstStyle/>
          <a:p>
            <a:r>
              <a:rPr lang="en-US" dirty="0" smtClean="0"/>
              <a:t>Data visualization and analysis</a:t>
            </a:r>
          </a:p>
          <a:p>
            <a:pPr lvl="1"/>
            <a:r>
              <a:rPr lang="en-US" dirty="0" smtClean="0"/>
              <a:t>Improvise</a:t>
            </a:r>
          </a:p>
          <a:p>
            <a:r>
              <a:rPr lang="en-US" dirty="0" smtClean="0"/>
              <a:t>TEI XML</a:t>
            </a:r>
          </a:p>
          <a:p>
            <a:r>
              <a:rPr lang="en-US" dirty="0" smtClean="0"/>
              <a:t>Drupal CMS</a:t>
            </a:r>
          </a:p>
          <a:p>
            <a:pPr lvl="1"/>
            <a:r>
              <a:rPr lang="en-US" dirty="0" err="1" smtClean="0"/>
              <a:t>Islandora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78764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200" dirty="0"/>
              <a:t>Where in the life cycle is the project and what lessons can you share?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June 2012: AWMF awards a planning grant of $159,000 to the American Philological Association</a:t>
            </a:r>
          </a:p>
          <a:p>
            <a:r>
              <a:rPr lang="en-US" dirty="0" smtClean="0"/>
              <a:t>June 2014: AWMF awards second planning grant of $572,000 to OU</a:t>
            </a:r>
          </a:p>
          <a:p>
            <a:r>
              <a:rPr lang="en-US" dirty="0" smtClean="0"/>
              <a:t>June 2015, AWMF awards two-year implementation grant for $1,000,000 to OU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80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94356"/>
            <a:ext cx="8042276" cy="1336956"/>
          </a:xfrm>
        </p:spPr>
        <p:txBody>
          <a:bodyPr/>
          <a:lstStyle/>
          <a:p>
            <a:r>
              <a:rPr lang="en-US" sz="3200" dirty="0"/>
              <a:t>What assets have been critical and what assets could empower this kind of scholarship at OU in the future</a:t>
            </a:r>
            <a:r>
              <a:rPr lang="en-US" sz="3200" dirty="0" smtClean="0"/>
              <a:t>?</a:t>
            </a:r>
            <a:endParaRPr lang="en-US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49275" y="1786981"/>
            <a:ext cx="8042276" cy="4343400"/>
          </a:xfrm>
        </p:spPr>
        <p:txBody>
          <a:bodyPr/>
          <a:lstStyle/>
          <a:p>
            <a:r>
              <a:rPr lang="en-US" dirty="0" err="1" smtClean="0"/>
              <a:t>hobbes.rccc.ou.edu</a:t>
            </a:r>
            <a:endParaRPr lang="en-US" dirty="0" smtClean="0"/>
          </a:p>
          <a:p>
            <a:r>
              <a:rPr lang="en-US" dirty="0" smtClean="0"/>
              <a:t>Digital Scholarship Laboratory</a:t>
            </a:r>
          </a:p>
          <a:p>
            <a:r>
              <a:rPr lang="en-US" dirty="0" smtClean="0"/>
              <a:t>Staff Support</a:t>
            </a:r>
          </a:p>
          <a:p>
            <a:r>
              <a:rPr lang="en-US" dirty="0" smtClean="0"/>
              <a:t>Scrappiness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3660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Partners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Andrew W. Mellon Foundation</a:t>
            </a:r>
          </a:p>
          <a:p>
            <a:r>
              <a:rPr lang="en-US" dirty="0" smtClean="0"/>
              <a:t>Society for Classical Studies</a:t>
            </a:r>
          </a:p>
          <a:p>
            <a:r>
              <a:rPr lang="en-US" dirty="0" smtClean="0"/>
              <a:t>Medieval Academy of America</a:t>
            </a:r>
          </a:p>
          <a:p>
            <a:r>
              <a:rPr lang="en-US" dirty="0" smtClean="0"/>
              <a:t>Renaissance Society of America</a:t>
            </a:r>
          </a:p>
          <a:p>
            <a:r>
              <a:rPr lang="en-US" dirty="0" smtClean="0"/>
              <a:t>The University of Oklahoma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8791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publish and curate critical editions of Latin texts, of all types, from all eras, and to facilitate an ongoing scholarly conversation about these texts through open collaboration and </a:t>
            </a:r>
            <a:r>
              <a:rPr lang="en-US" dirty="0" smtClean="0"/>
              <a:t>annotation</a:t>
            </a:r>
            <a:endParaRPr lang="en-US" dirty="0"/>
          </a:p>
          <a:p>
            <a:r>
              <a:rPr lang="en-US" dirty="0"/>
              <a:t>To facilitate the finding and, where openly available and accessible online, the reading of all texts written in </a:t>
            </a:r>
            <a:r>
              <a:rPr lang="en-US" dirty="0" smtClean="0"/>
              <a:t>Latin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537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722106"/>
            <a:ext cx="8056563" cy="1362075"/>
          </a:xfrm>
        </p:spPr>
        <p:txBody>
          <a:bodyPr/>
          <a:lstStyle/>
          <a:p>
            <a:r>
              <a:rPr lang="en-US" sz="3200" dirty="0"/>
              <a:t>What kinds of questions are </a:t>
            </a:r>
            <a:r>
              <a:rPr lang="en-US" sz="3200" dirty="0" smtClean="0"/>
              <a:t>we asking?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560484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we turn this =&gt;</a:t>
            </a:r>
            <a:endParaRPr lang="en-US" dirty="0"/>
          </a:p>
        </p:txBody>
      </p:sp>
      <p:pic>
        <p:nvPicPr>
          <p:cNvPr id="8" name="Content Placeholder 7" descr="giarratano.pdf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47" t="12318" r="10860"/>
          <a:stretch/>
        </p:blipFill>
        <p:spPr>
          <a:xfrm>
            <a:off x="5294923" y="1055076"/>
            <a:ext cx="3054514" cy="48885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533399" y="2546512"/>
            <a:ext cx="3840480" cy="2961495"/>
          </a:xfrm>
        </p:spPr>
        <p:txBody>
          <a:bodyPr/>
          <a:lstStyle/>
          <a:p>
            <a:pPr algn="l"/>
            <a:r>
              <a:rPr lang="en-US" dirty="0" smtClean="0"/>
              <a:t>This is a typical critical edition in Latin. It’s highly encoded with abbreviations and symbols that are intelligible only to scholars with years of training.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8222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… into this =&gt;</a:t>
            </a:r>
            <a:endParaRPr lang="en-US" dirty="0"/>
          </a:p>
        </p:txBody>
      </p:sp>
      <p:pic>
        <p:nvPicPr>
          <p:cNvPr id="6" name="Content Placeholder 5" descr="XML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4" r="25641"/>
          <a:stretch/>
        </p:blipFill>
        <p:spPr>
          <a:xfrm>
            <a:off x="4611077" y="1188915"/>
            <a:ext cx="4216642" cy="4114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2468358"/>
            <a:ext cx="3840480" cy="3039649"/>
          </a:xfrm>
        </p:spPr>
        <p:txBody>
          <a:bodyPr/>
          <a:lstStyle/>
          <a:p>
            <a:pPr algn="l"/>
            <a:r>
              <a:rPr lang="en-US" dirty="0" smtClean="0"/>
              <a:t>This is a snippet of the same text encoded with Extensible Markup Language (XML), a format readable by both humans and machines.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57950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5-09-13 at 3.31.28 P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44490"/>
            <a:ext cx="9144000" cy="2931129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</a:t>
            </a:r>
            <a:r>
              <a:rPr lang="en-US" dirty="0" smtClean="0"/>
              <a:t>o that we can do this …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18718" y="4897641"/>
            <a:ext cx="77958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This is a storyline visualization of the XML data in the previous slide. It shows how manuscript witnesses to the text agree and disagree at different points.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2396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5-09-13 at 3.30.03 P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7700"/>
            <a:ext cx="9144000" cy="38753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69322"/>
            <a:ext cx="8042276" cy="858378"/>
          </a:xfrm>
        </p:spPr>
        <p:txBody>
          <a:bodyPr/>
          <a:lstStyle/>
          <a:p>
            <a:r>
              <a:rPr lang="en-US" dirty="0" smtClean="0"/>
              <a:t>… or this.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62000" y="5151641"/>
            <a:ext cx="75939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This is a pixel-based visualization of the same data.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1876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Digital Latin </a:t>
            </a:r>
            <a:r>
              <a:rPr lang="en-US" i="1" dirty="0" smtClean="0"/>
              <a:t>Library</a:t>
            </a:r>
            <a:endParaRPr lang="en-US" i="1" dirty="0"/>
          </a:p>
        </p:txBody>
      </p:sp>
      <p:pic>
        <p:nvPicPr>
          <p:cNvPr id="4" name="Content Placeholder 3" descr="OU_Great_Reading_Room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78" b="10378"/>
          <a:stretch>
            <a:fillRect/>
          </a:stretch>
        </p:blipFill>
        <p:spPr>
          <a:xfrm>
            <a:off x="549275" y="1600201"/>
            <a:ext cx="8042276" cy="4343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32130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1639</TotalTime>
  <Words>325</Words>
  <Application>Microsoft Macintosh PowerPoint</Application>
  <PresentationFormat>On-screen Show (4:3)</PresentationFormat>
  <Paragraphs>36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News Gothic MT</vt:lpstr>
      <vt:lpstr>Wingdings 2</vt:lpstr>
      <vt:lpstr>Breeze</vt:lpstr>
      <vt:lpstr>PowerPoint Presentation</vt:lpstr>
      <vt:lpstr>Partners</vt:lpstr>
      <vt:lpstr>Mission</vt:lpstr>
      <vt:lpstr>What kinds of questions are we asking?</vt:lpstr>
      <vt:lpstr>How do we turn this =&gt;</vt:lpstr>
      <vt:lpstr>… into this =&gt;</vt:lpstr>
      <vt:lpstr>so that we can do this …</vt:lpstr>
      <vt:lpstr>… or this.</vt:lpstr>
      <vt:lpstr>The Digital Latin Library</vt:lpstr>
      <vt:lpstr>PowerPoint Presentation</vt:lpstr>
      <vt:lpstr>What kinds of tools or methods are you using that are specifically enabled by the digital nature of the project?</vt:lpstr>
      <vt:lpstr>Where in the life cycle is the project and what lessons can you share?</vt:lpstr>
      <vt:lpstr>What assets have been critical and what assets could empower this kind of scholarship at OU in the future?</vt:lpstr>
    </vt:vector>
  </TitlesOfParts>
  <Company>University of Oklahoma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Samuel Huskey</dc:creator>
  <cp:lastModifiedBy>sabates1@gmail.com</cp:lastModifiedBy>
  <cp:revision>38</cp:revision>
  <dcterms:created xsi:type="dcterms:W3CDTF">2015-05-23T21:38:41Z</dcterms:created>
  <dcterms:modified xsi:type="dcterms:W3CDTF">2015-10-12T14:43:19Z</dcterms:modified>
</cp:coreProperties>
</file>