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62" r:id="rId5"/>
    <p:sldId id="259" r:id="rId6"/>
    <p:sldId id="261" r:id="rId7"/>
  </p:sldIdLst>
  <p:sldSz cx="9144000" cy="6858000" type="screen4x3"/>
  <p:notesSz cx="7010400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95D0"/>
    <a:srgbClr val="63A3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1614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B1F4-98A2-6742-A36A-92CB20C0B1E8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EF122D-99FD-214D-8387-A9B89B1ED8B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B1F4-98A2-6742-A36A-92CB20C0B1E8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F122D-99FD-214D-8387-A9B89B1ED8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B1F4-98A2-6742-A36A-92CB20C0B1E8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F122D-99FD-214D-8387-A9B89B1ED8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B1F4-98A2-6742-A36A-92CB20C0B1E8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EF122D-99FD-214D-8387-A9B89B1ED8BC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B1F4-98A2-6742-A36A-92CB20C0B1E8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EF122D-99FD-214D-8387-A9B89B1ED8B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B1F4-98A2-6742-A36A-92CB20C0B1E8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EF122D-99FD-214D-8387-A9B89B1ED8B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B1F4-98A2-6742-A36A-92CB20C0B1E8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EF122D-99FD-214D-8387-A9B89B1ED8BC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B1F4-98A2-6742-A36A-92CB20C0B1E8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EF122D-99FD-214D-8387-A9B89B1ED8B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B1F4-98A2-6742-A36A-92CB20C0B1E8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EF122D-99FD-214D-8387-A9B89B1ED8B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B1F4-98A2-6742-A36A-92CB20C0B1E8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EF122D-99FD-214D-8387-A9B89B1ED8B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B1F4-98A2-6742-A36A-92CB20C0B1E8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EF122D-99FD-214D-8387-A9B89B1ED8BC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F434B1F4-98A2-6742-A36A-92CB20C0B1E8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81EF122D-99FD-214D-8387-A9B89B1ED8BC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csrosenthal@ou.edu" TargetMode="External"/><Relationship Id="rId2" Type="http://schemas.openxmlformats.org/officeDocument/2006/relationships/hyperlink" Target="http://rockets.cacexplore.org/cms/exhibits/show/rockets--red-glare--robert-ke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mailto:gerth@ou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286923379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717" y="4960842"/>
            <a:ext cx="1298521" cy="15945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6232" y="4485727"/>
            <a:ext cx="280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venir Book"/>
                <a:cs typeface="Avenir Book"/>
              </a:rPr>
              <a:t>Cindy Simon Rosenthal</a:t>
            </a:r>
          </a:p>
        </p:txBody>
      </p:sp>
      <p:pic>
        <p:nvPicPr>
          <p:cNvPr id="10" name="Picture 9" descr="CAC Explore (4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89"/>
          <a:stretch/>
        </p:blipFill>
        <p:spPr>
          <a:xfrm>
            <a:off x="585740" y="644360"/>
            <a:ext cx="7951305" cy="20544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1004" y="3110668"/>
            <a:ext cx="6340775" cy="1196411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Follow </a:t>
            </a:r>
            <a:r>
              <a:rPr lang="en-US" sz="3200" dirty="0"/>
              <a:t>the Water: </a:t>
            </a:r>
            <a:endParaRPr lang="en-US" sz="3200" dirty="0" smtClean="0"/>
          </a:p>
          <a:p>
            <a:pPr algn="ctr"/>
            <a:r>
              <a:rPr lang="en-US" sz="3200" dirty="0" smtClean="0"/>
              <a:t>Digital </a:t>
            </a:r>
            <a:r>
              <a:rPr lang="en-US" sz="3200" dirty="0"/>
              <a:t>Humanities </a:t>
            </a:r>
            <a:r>
              <a:rPr lang="en-US" sz="3200" dirty="0" smtClean="0"/>
              <a:t> in a Congressional Archive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0898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rl Albert Cent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"/>
            <a:ext cx="9144000" cy="68460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288" indent="0">
              <a:buNone/>
            </a:pPr>
            <a:r>
              <a:rPr lang="en-US" sz="3600" dirty="0"/>
              <a:t>Our Mission</a:t>
            </a:r>
          </a:p>
          <a:p>
            <a:pPr marL="18288" indent="0">
              <a:buNone/>
            </a:pPr>
            <a:r>
              <a:rPr lang="en-US" sz="3600" dirty="0" smtClean="0"/>
              <a:t>The Goals </a:t>
            </a:r>
          </a:p>
          <a:p>
            <a:pPr marL="18288" indent="0">
              <a:buNone/>
            </a:pPr>
            <a:r>
              <a:rPr lang="en-US" sz="3600" dirty="0" smtClean="0"/>
              <a:t>The Opportunities</a:t>
            </a:r>
          </a:p>
          <a:p>
            <a:pPr marL="18288" indent="0">
              <a:buNone/>
            </a:pPr>
            <a:r>
              <a:rPr lang="en-US" sz="3600" dirty="0" smtClean="0"/>
              <a:t>The Challenges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8187298" cy="914400"/>
          </a:xfrm>
        </p:spPr>
        <p:txBody>
          <a:bodyPr/>
          <a:lstStyle/>
          <a:p>
            <a:r>
              <a:rPr lang="en-US" sz="2800" dirty="0"/>
              <a:t>http://www.ou.edu/content/carlalbertcenter.html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4471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ater class image (2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30"/>
          <a:stretch/>
        </p:blipFill>
        <p:spPr>
          <a:xfrm>
            <a:off x="0" y="-905842"/>
            <a:ext cx="6869449" cy="58272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469" y="5039170"/>
            <a:ext cx="8186871" cy="914400"/>
          </a:xfrm>
        </p:spPr>
        <p:txBody>
          <a:bodyPr/>
          <a:lstStyle/>
          <a:p>
            <a:r>
              <a:rPr lang="en-US" sz="3200" dirty="0" smtClean="0"/>
              <a:t>The Digital </a:t>
            </a:r>
            <a:r>
              <a:rPr lang="en-US" sz="3200" dirty="0"/>
              <a:t>Classroom  http://water.cacexplore.org/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9449" y="461473"/>
            <a:ext cx="2274551" cy="4913832"/>
          </a:xfrm>
        </p:spPr>
        <p:txBody>
          <a:bodyPr>
            <a:normAutofit lnSpcReduction="10000"/>
          </a:bodyPr>
          <a:lstStyle/>
          <a:p>
            <a:pPr marL="18288" indent="0">
              <a:buNone/>
            </a:pPr>
            <a:r>
              <a:rPr lang="en-US" sz="2400" dirty="0" smtClean="0"/>
              <a:t>Discovery</a:t>
            </a:r>
          </a:p>
          <a:p>
            <a:pPr marL="18288" indent="0">
              <a:buNone/>
            </a:pPr>
            <a:endParaRPr lang="en-US" sz="2400" dirty="0" smtClean="0"/>
          </a:p>
          <a:p>
            <a:pPr marL="18288" indent="0">
              <a:buNone/>
            </a:pPr>
            <a:r>
              <a:rPr lang="en-US" sz="2400" dirty="0" smtClean="0"/>
              <a:t>Text Analysis</a:t>
            </a:r>
          </a:p>
          <a:p>
            <a:pPr marL="18288" indent="0">
              <a:buNone/>
            </a:pPr>
            <a:endParaRPr lang="en-US" sz="2400" dirty="0" smtClean="0"/>
          </a:p>
          <a:p>
            <a:pPr marL="18288" indent="0">
              <a:buNone/>
            </a:pPr>
            <a:r>
              <a:rPr lang="en-US" sz="2400" dirty="0" smtClean="0"/>
              <a:t>Data Mapping</a:t>
            </a:r>
          </a:p>
          <a:p>
            <a:pPr marL="18288" indent="0">
              <a:buNone/>
            </a:pPr>
            <a:endParaRPr lang="en-US" sz="2400" dirty="0" smtClean="0"/>
          </a:p>
          <a:p>
            <a:pPr marL="18288" indent="0">
              <a:buNone/>
            </a:pPr>
            <a:r>
              <a:rPr lang="en-US" sz="2400" dirty="0" smtClean="0"/>
              <a:t>Coding and Data Analysis</a:t>
            </a:r>
          </a:p>
          <a:p>
            <a:pPr marL="18288" indent="0">
              <a:buNone/>
            </a:pPr>
            <a:endParaRPr lang="en-US" sz="2400" dirty="0" smtClean="0"/>
          </a:p>
          <a:p>
            <a:pPr marL="18288" indent="0">
              <a:buNone/>
            </a:pPr>
            <a:r>
              <a:rPr lang="en-US" sz="2400" dirty="0" smtClean="0"/>
              <a:t>Individually Curated Projects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71685" y="3244334"/>
            <a:ext cx="30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http://water.cacexplore.org/</a:t>
            </a:r>
          </a:p>
        </p:txBody>
      </p:sp>
    </p:spTree>
    <p:extLst>
      <p:ext uri="{BB962C8B-B14F-4D97-AF65-F5344CB8AC3E}">
        <p14:creationId xmlns:p14="http://schemas.microsoft.com/office/powerpoint/2010/main" val="147323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067514" y="564021"/>
            <a:ext cx="3076486" cy="4640367"/>
          </a:xfrm>
        </p:spPr>
        <p:txBody>
          <a:bodyPr>
            <a:noAutofit/>
          </a:bodyPr>
          <a:lstStyle/>
          <a:p>
            <a:pPr marL="18288" indent="0">
              <a:buNone/>
            </a:pPr>
            <a:endParaRPr lang="en-US" sz="2200" dirty="0" smtClean="0"/>
          </a:p>
          <a:p>
            <a:pPr marL="18288" indent="0">
              <a:buNone/>
            </a:pPr>
            <a:endParaRPr lang="en-US" sz="2200" dirty="0"/>
          </a:p>
          <a:p>
            <a:pPr marL="18288" indent="0">
              <a:buNone/>
            </a:pPr>
            <a:r>
              <a:rPr lang="en-US" sz="2200" dirty="0" smtClean="0"/>
              <a:t>Develop specialized subject guides</a:t>
            </a:r>
          </a:p>
          <a:p>
            <a:pPr marL="18288" indent="0">
              <a:buNone/>
            </a:pPr>
            <a:endParaRPr lang="en-US" sz="2200" dirty="0"/>
          </a:p>
          <a:p>
            <a:pPr marL="18288" indent="0">
              <a:buNone/>
            </a:pPr>
            <a:r>
              <a:rPr lang="en-US" sz="2200" dirty="0" smtClean="0"/>
              <a:t>Create </a:t>
            </a:r>
            <a:r>
              <a:rPr lang="en-US" sz="2200" dirty="0"/>
              <a:t>powerful datasets </a:t>
            </a:r>
            <a:endParaRPr lang="en-US" sz="2200" dirty="0" smtClean="0"/>
          </a:p>
          <a:p>
            <a:pPr marL="18288" indent="0">
              <a:buNone/>
            </a:pPr>
            <a:endParaRPr lang="en-US" sz="2200" dirty="0" smtClean="0"/>
          </a:p>
          <a:p>
            <a:pPr marL="18288" indent="0">
              <a:buNone/>
            </a:pPr>
            <a:r>
              <a:rPr lang="en-US" sz="2200" dirty="0" smtClean="0"/>
              <a:t>Analyze data</a:t>
            </a:r>
          </a:p>
          <a:p>
            <a:pPr marL="18288" indent="0">
              <a:buNone/>
            </a:pPr>
            <a:endParaRPr lang="en-US" sz="2200" dirty="0" smtClean="0"/>
          </a:p>
          <a:p>
            <a:pPr marL="18288" indent="0">
              <a:buNone/>
            </a:pPr>
            <a:r>
              <a:rPr lang="en-US" sz="2200" dirty="0" smtClean="0"/>
              <a:t>Illuminate social networks</a:t>
            </a:r>
          </a:p>
          <a:p>
            <a:pPr marL="18288" indent="0">
              <a:buNone/>
            </a:pPr>
            <a:endParaRPr lang="en-US" sz="2200" dirty="0" smtClean="0"/>
          </a:p>
          <a:p>
            <a:pPr marL="18288" indent="0">
              <a:buNone/>
            </a:pPr>
            <a:r>
              <a:rPr lang="en-US" sz="2200" dirty="0" smtClean="0"/>
              <a:t>Conduct </a:t>
            </a:r>
            <a:r>
              <a:rPr lang="en-US" sz="2200" dirty="0"/>
              <a:t>textual analysis of </a:t>
            </a:r>
            <a:r>
              <a:rPr lang="en-US" sz="2200" dirty="0" smtClean="0"/>
              <a:t>finding aids</a:t>
            </a:r>
          </a:p>
          <a:p>
            <a:pPr marL="18288" indent="0">
              <a:buNone/>
            </a:pPr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67" y="5334000"/>
            <a:ext cx="7543800" cy="914400"/>
          </a:xfrm>
        </p:spPr>
        <p:txBody>
          <a:bodyPr/>
          <a:lstStyle/>
          <a:p>
            <a:r>
              <a:rPr lang="en-US" sz="3200" dirty="0" smtClean="0"/>
              <a:t>Research </a:t>
            </a:r>
            <a:r>
              <a:rPr lang="en-US" sz="3200" dirty="0"/>
              <a:t>Opportunities  http://cacexplore.org/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18" y="-333287"/>
            <a:ext cx="6193632" cy="535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1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nel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52255" cy="82282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395246"/>
            <a:ext cx="7543800" cy="931492"/>
          </a:xfrm>
        </p:spPr>
        <p:txBody>
          <a:bodyPr/>
          <a:lstStyle/>
          <a:p>
            <a:pPr algn="r"/>
            <a:r>
              <a:rPr lang="en-US" sz="3600" dirty="0" smtClean="0"/>
              <a:t>Community </a:t>
            </a:r>
            <a:r>
              <a:rPr lang="en-US" sz="3600" dirty="0"/>
              <a:t>Engagement:</a:t>
            </a:r>
            <a:br>
              <a:rPr lang="en-US" sz="3600" dirty="0"/>
            </a:br>
            <a:r>
              <a:rPr lang="en-US" sz="2000" dirty="0"/>
              <a:t>http://www.ou.edu/content/carlalbertcenter/congressional-collection/exhibits/waterexhibit.html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6701" y="620995"/>
            <a:ext cx="4785645" cy="5238572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en-US" sz="2400" dirty="0" smtClean="0"/>
              <a:t>Community outreach and </a:t>
            </a:r>
            <a:r>
              <a:rPr lang="en-US" sz="2400" dirty="0" smtClean="0"/>
              <a:t>engagement by creating a “public commons” for interaction.</a:t>
            </a:r>
            <a:endParaRPr lang="en-US" sz="2400" dirty="0" smtClean="0"/>
          </a:p>
          <a:p>
            <a:pPr marL="18288" indent="0">
              <a:buNone/>
            </a:pPr>
            <a:endParaRPr lang="en-US" sz="2400" dirty="0" smtClean="0"/>
          </a:p>
          <a:p>
            <a:pPr marL="18288" indent="0">
              <a:buNone/>
            </a:pPr>
            <a:r>
              <a:rPr lang="en-US" sz="2400" dirty="0" smtClean="0"/>
              <a:t>Digital environment offers new opportunities for a variety of content. </a:t>
            </a:r>
          </a:p>
          <a:p>
            <a:pPr marL="18288" indent="0">
              <a:buNone/>
            </a:pPr>
            <a:endParaRPr lang="en-US" sz="2400" dirty="0" smtClean="0"/>
          </a:p>
          <a:p>
            <a:pPr marL="18288" indent="0">
              <a:buNone/>
            </a:pPr>
            <a:r>
              <a:rPr lang="en-US" sz="2400" dirty="0" smtClean="0"/>
              <a:t>Collaborative </a:t>
            </a:r>
            <a:r>
              <a:rPr lang="en-US" sz="2400" dirty="0" smtClean="0"/>
              <a:t>opportunities</a:t>
            </a:r>
            <a:endParaRPr lang="en-US" sz="2400" dirty="0" smtClean="0"/>
          </a:p>
          <a:p>
            <a:pPr marL="18288" indent="0">
              <a:buNone/>
            </a:pPr>
            <a:endParaRPr lang="en-US" sz="2400" dirty="0"/>
          </a:p>
          <a:p>
            <a:pPr marL="18288" indent="0">
              <a:buNone/>
            </a:pPr>
            <a:r>
              <a:rPr lang="en-US" sz="2400" dirty="0" smtClean="0"/>
              <a:t>K-12 Curricular </a:t>
            </a:r>
            <a:r>
              <a:rPr lang="en-US" sz="2400" dirty="0" smtClean="0"/>
              <a:t>add-ons</a:t>
            </a:r>
            <a:endParaRPr lang="en-US" sz="2400" dirty="0"/>
          </a:p>
          <a:p>
            <a:pPr marL="18288" indent="0">
              <a:buNone/>
            </a:pPr>
            <a:endParaRPr lang="en-US" dirty="0"/>
          </a:p>
          <a:p>
            <a:pPr marL="18288" indent="0">
              <a:buNone/>
            </a:pPr>
            <a:endParaRPr lang="en-US" dirty="0"/>
          </a:p>
          <a:p>
            <a:pPr marL="18288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83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Sky’s the Limit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653" y="531977"/>
            <a:ext cx="6540809" cy="4450221"/>
          </a:xfrm>
        </p:spPr>
        <p:txBody>
          <a:bodyPr>
            <a:normAutofit fontScale="77500" lnSpcReduction="20000"/>
          </a:bodyPr>
          <a:lstStyle/>
          <a:p>
            <a:pPr marL="18288" indent="0">
              <a:buNone/>
            </a:pPr>
            <a:r>
              <a:rPr lang="en-US" sz="2900" dirty="0"/>
              <a:t>To explore the Center’s </a:t>
            </a:r>
            <a:r>
              <a:rPr lang="en-US" sz="2900" dirty="0" smtClean="0"/>
              <a:t>contribution </a:t>
            </a:r>
            <a:r>
              <a:rPr lang="en-US" sz="2900" dirty="0"/>
              <a:t>to Galileo’s World, see:</a:t>
            </a:r>
          </a:p>
          <a:p>
            <a:pPr marL="18288" indent="0">
              <a:buNone/>
            </a:pPr>
            <a:endParaRPr lang="en-US" dirty="0"/>
          </a:p>
          <a:p>
            <a:pPr marL="18288" indent="0">
              <a:buNone/>
            </a:pPr>
            <a:r>
              <a:rPr lang="en-US" dirty="0"/>
              <a:t>ROCKETS' RED GLARE: ROBERT KERR</a:t>
            </a:r>
          </a:p>
          <a:p>
            <a:pPr marL="18288" indent="0">
              <a:buNone/>
            </a:pPr>
            <a:r>
              <a:rPr lang="en-US" dirty="0"/>
              <a:t>AND THE SPACE AGE</a:t>
            </a:r>
          </a:p>
          <a:p>
            <a:pPr marL="18288" indent="0">
              <a:buNone/>
            </a:pPr>
            <a:endParaRPr lang="en-US" dirty="0"/>
          </a:p>
          <a:p>
            <a:pPr marL="18288" indent="0">
              <a:buNone/>
            </a:pPr>
            <a:r>
              <a:rPr lang="en-US" dirty="0">
                <a:hlinkClick r:id="rId2"/>
              </a:rPr>
              <a:t>http://rockets.cacexplore.org/cms/exhibits/show/rockets--red-glare--</a:t>
            </a:r>
            <a:r>
              <a:rPr lang="en-US" dirty="0" smtClean="0">
                <a:hlinkClick r:id="rId2"/>
              </a:rPr>
              <a:t>robert-ker</a:t>
            </a:r>
            <a:endParaRPr lang="en-US" dirty="0" smtClean="0"/>
          </a:p>
          <a:p>
            <a:pPr marL="18288" indent="0">
              <a:buNone/>
            </a:pPr>
            <a:endParaRPr lang="en-US" sz="2400" dirty="0" smtClean="0"/>
          </a:p>
          <a:p>
            <a:pPr marL="18288" indent="0">
              <a:buNone/>
            </a:pPr>
            <a:r>
              <a:rPr lang="en-US" sz="2400" dirty="0" smtClean="0"/>
              <a:t>Direct inquires for additional </a:t>
            </a:r>
          </a:p>
          <a:p>
            <a:pPr marL="18288" indent="0">
              <a:buNone/>
            </a:pPr>
            <a:r>
              <a:rPr lang="en-US" sz="2400" dirty="0" smtClean="0"/>
              <a:t>information to: </a:t>
            </a:r>
          </a:p>
          <a:p>
            <a:pPr marL="18288" indent="0">
              <a:buNone/>
            </a:pPr>
            <a:endParaRPr lang="en-US" sz="1600" dirty="0" smtClean="0"/>
          </a:p>
          <a:p>
            <a:pPr marL="18288" indent="0">
              <a:buNone/>
            </a:pPr>
            <a:r>
              <a:rPr lang="en-US" sz="1600" dirty="0" smtClean="0"/>
              <a:t>Cindy Simon Rosenthal</a:t>
            </a:r>
          </a:p>
          <a:p>
            <a:pPr marL="18288" indent="0">
              <a:buNone/>
            </a:pPr>
            <a:r>
              <a:rPr lang="en-US" sz="1600" dirty="0" smtClean="0"/>
              <a:t>Director and Curator</a:t>
            </a:r>
          </a:p>
          <a:p>
            <a:pPr marL="18288" indent="0">
              <a:buNone/>
            </a:pPr>
            <a:r>
              <a:rPr lang="en-US" sz="1600" dirty="0" smtClean="0">
                <a:hlinkClick r:id="rId3"/>
              </a:rPr>
              <a:t>csrosenthal@ou.edu</a:t>
            </a:r>
            <a:endParaRPr lang="en-US" sz="1600" dirty="0" smtClean="0"/>
          </a:p>
          <a:p>
            <a:pPr marL="18288" indent="0">
              <a:buNone/>
            </a:pPr>
            <a:endParaRPr lang="en-US" sz="1600" dirty="0"/>
          </a:p>
          <a:p>
            <a:pPr marL="18288" indent="0">
              <a:buNone/>
            </a:pPr>
            <a:r>
              <a:rPr lang="en-US" sz="1600" dirty="0" smtClean="0"/>
              <a:t>Nathan Gerth </a:t>
            </a:r>
          </a:p>
          <a:p>
            <a:pPr marL="18288" indent="0">
              <a:buNone/>
            </a:pPr>
            <a:r>
              <a:rPr lang="en-US" sz="1600" dirty="0" smtClean="0"/>
              <a:t>Assistant Curator &amp; Archivist</a:t>
            </a:r>
          </a:p>
          <a:p>
            <a:pPr marL="18288" indent="0">
              <a:buNone/>
            </a:pPr>
            <a:r>
              <a:rPr lang="en-US" sz="1600" dirty="0" smtClean="0">
                <a:hlinkClick r:id="rId4"/>
              </a:rPr>
              <a:t>gerth@ou.edu</a:t>
            </a:r>
            <a:endParaRPr lang="en-US" sz="1600" dirty="0" smtClean="0"/>
          </a:p>
          <a:p>
            <a:pPr marL="18288" indent="0">
              <a:buNone/>
            </a:pPr>
            <a:endParaRPr lang="en-US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402" y="1367327"/>
            <a:ext cx="3343991" cy="322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54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2807</TotalTime>
  <Words>159</Words>
  <Application>Microsoft Office PowerPoint</Application>
  <PresentationFormat>On-screen Show (4:3)</PresentationFormat>
  <Paragraphs>59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Elemental</vt:lpstr>
      <vt:lpstr> </vt:lpstr>
      <vt:lpstr>http://www.ou.edu/content/carlalbertcenter.html</vt:lpstr>
      <vt:lpstr>The Digital Classroom  http://water.cacexplore.org/</vt:lpstr>
      <vt:lpstr>Research Opportunities  http://cacexplore.org/</vt:lpstr>
      <vt:lpstr>Community Engagement: http://www.ou.edu/content/carlalbertcenter/congressional-collection/exhibits/waterexhibit.html</vt:lpstr>
      <vt:lpstr>The Sky’s the Limit!</vt:lpstr>
    </vt:vector>
  </TitlesOfParts>
  <Company>Carl Albert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Henson</dc:creator>
  <cp:lastModifiedBy>Rosenthal, Cindy Simon</cp:lastModifiedBy>
  <cp:revision>35</cp:revision>
  <cp:lastPrinted>2015-09-11T22:15:40Z</cp:lastPrinted>
  <dcterms:created xsi:type="dcterms:W3CDTF">2015-09-09T18:26:27Z</dcterms:created>
  <dcterms:modified xsi:type="dcterms:W3CDTF">2015-09-22T15:45:41Z</dcterms:modified>
</cp:coreProperties>
</file>