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44"/>
  </p:notesMasterIdLst>
  <p:sldIdLst>
    <p:sldId id="256" r:id="rId21"/>
    <p:sldId id="257" r:id="rId22"/>
    <p:sldId id="258" r:id="rId23"/>
    <p:sldId id="259" r:id="rId24"/>
    <p:sldId id="260" r:id="rId25"/>
    <p:sldId id="261" r:id="rId26"/>
    <p:sldId id="262" r:id="rId27"/>
    <p:sldId id="263" r:id="rId28"/>
    <p:sldId id="264" r:id="rId29"/>
    <p:sldId id="265" r:id="rId30"/>
    <p:sldId id="266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ABeeZee" charset="1" panose="02000000000000000000"/>
      <p:regular r:id="rId10"/>
    </p:embeddedFont>
    <p:embeddedFont>
      <p:font typeface="ABeeZee Bold" charset="1" panose="02000000000000000000"/>
      <p:regular r:id="rId11"/>
    </p:embeddedFont>
    <p:embeddedFont>
      <p:font typeface="ABeeZee Italics" charset="1" panose="02000000000000000000"/>
      <p:regular r:id="rId12"/>
    </p:embeddedFont>
    <p:embeddedFont>
      <p:font typeface="ABeeZee Bold Italics" charset="1" panose="02000000000000000000"/>
      <p:regular r:id="rId13"/>
    </p:embeddedFont>
    <p:embeddedFont>
      <p:font typeface="Gagalin" charset="1" panose="00000500000000000000"/>
      <p:regular r:id="rId14"/>
    </p:embeddedFont>
    <p:embeddedFont>
      <p:font typeface="Abula" charset="1" panose="02000000000000000000"/>
      <p:regular r:id="rId15"/>
    </p:embeddedFont>
    <p:embeddedFont>
      <p:font typeface="Abula Bold" charset="1" panose="02000000000000000000"/>
      <p:regular r:id="rId16"/>
    </p:embeddedFont>
    <p:embeddedFont>
      <p:font typeface="Abula Italics" charset="1" panose="02000000000000000000"/>
      <p:regular r:id="rId17"/>
    </p:embeddedFont>
    <p:embeddedFont>
      <p:font typeface="Abula Bold Italics" charset="1" panose="02000000000000000000"/>
      <p:regular r:id="rId18"/>
    </p:embeddedFont>
    <p:embeddedFont>
      <p:font typeface="Abula Light" charset="1" panose="02000000000000000000"/>
      <p:regular r:id="rId19"/>
    </p:embeddedFont>
    <p:embeddedFont>
      <p:font typeface="Abula Light Italics" charset="1" panose="020000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slides/slide1.xml" Type="http://schemas.openxmlformats.org/officeDocument/2006/relationships/slide"/><Relationship Id="rId22" Target="slides/slide2.xml" Type="http://schemas.openxmlformats.org/officeDocument/2006/relationships/slide"/><Relationship Id="rId23" Target="slides/slide3.xml" Type="http://schemas.openxmlformats.org/officeDocument/2006/relationships/slide"/><Relationship Id="rId24" Target="slides/slide4.xml" Type="http://schemas.openxmlformats.org/officeDocument/2006/relationships/slide"/><Relationship Id="rId25" Target="slides/slide5.xml" Type="http://schemas.openxmlformats.org/officeDocument/2006/relationships/slide"/><Relationship Id="rId26" Target="slides/slide6.xml" Type="http://schemas.openxmlformats.org/officeDocument/2006/relationships/slide"/><Relationship Id="rId27" Target="slides/slide7.xml" Type="http://schemas.openxmlformats.org/officeDocument/2006/relationships/slide"/><Relationship Id="rId28" Target="slides/slide8.xml" Type="http://schemas.openxmlformats.org/officeDocument/2006/relationships/slide"/><Relationship Id="rId29" Target="slides/slide9.xml" Type="http://schemas.openxmlformats.org/officeDocument/2006/relationships/slide"/><Relationship Id="rId3" Target="viewProps.xml" Type="http://schemas.openxmlformats.org/officeDocument/2006/relationships/viewProps"/><Relationship Id="rId30" Target="slides/slide10.xml" Type="http://schemas.openxmlformats.org/officeDocument/2006/relationships/slide"/><Relationship Id="rId31" Target="slides/slide11.xml" Type="http://schemas.openxmlformats.org/officeDocument/2006/relationships/slide"/><Relationship Id="rId32" Target="slides/slide12.xml" Type="http://schemas.openxmlformats.org/officeDocument/2006/relationships/slide"/><Relationship Id="rId33" Target="slides/slide13.xml" Type="http://schemas.openxmlformats.org/officeDocument/2006/relationships/slide"/><Relationship Id="rId34" Target="slides/slide14.xml" Type="http://schemas.openxmlformats.org/officeDocument/2006/relationships/slide"/><Relationship Id="rId35" Target="slides/slide15.xml" Type="http://schemas.openxmlformats.org/officeDocument/2006/relationships/slide"/><Relationship Id="rId36" Target="slides/slide16.xml" Type="http://schemas.openxmlformats.org/officeDocument/2006/relationships/slide"/><Relationship Id="rId37" Target="slides/slide17.xml" Type="http://schemas.openxmlformats.org/officeDocument/2006/relationships/slide"/><Relationship Id="rId38" Target="slides/slide18.xml" Type="http://schemas.openxmlformats.org/officeDocument/2006/relationships/slide"/><Relationship Id="rId39" Target="slides/slide19.xml" Type="http://schemas.openxmlformats.org/officeDocument/2006/relationships/slide"/><Relationship Id="rId4" Target="theme/theme1.xml" Type="http://schemas.openxmlformats.org/officeDocument/2006/relationships/theme"/><Relationship Id="rId40" Target="slides/slide20.xml" Type="http://schemas.openxmlformats.org/officeDocument/2006/relationships/slide"/><Relationship Id="rId41" Target="slides/slide21.xml" Type="http://schemas.openxmlformats.org/officeDocument/2006/relationships/slide"/><Relationship Id="rId42" Target="slides/slide22.xml" Type="http://schemas.openxmlformats.org/officeDocument/2006/relationships/slide"/><Relationship Id="rId43" Target="slides/slide23.xml" Type="http://schemas.openxmlformats.org/officeDocument/2006/relationships/slide"/><Relationship Id="rId44" Target="notesMasters/notesMaster1.xml" Type="http://schemas.openxmlformats.org/officeDocument/2006/relationships/notesMaster"/><Relationship Id="rId45" Target="theme/theme2.xml" Type="http://schemas.openxmlformats.org/officeDocument/2006/relationships/theme"/><Relationship Id="rId46" Target="notesSlides/notesSlide1.xml" Type="http://schemas.openxmlformats.org/officeDocument/2006/relationships/notes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1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1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/Relationships>
</file>

<file path=ppt/slides/_rels/slide1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2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2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3.png" Type="http://schemas.openxmlformats.org/officeDocument/2006/relationships/image"/><Relationship Id="rId4" Target="../media/image24.svg" Type="http://schemas.openxmlformats.org/officeDocument/2006/relationships/image"/></Relationships>
</file>

<file path=ppt/slides/_rels/slide2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/Relationships>
</file>

<file path=ppt/slides/_rels/slide2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0.png" Type="http://schemas.openxmlformats.org/officeDocument/2006/relationships/image"/><Relationship Id="rId4" Target="https://mydiversability.com/blog/invisible-disabilities" TargetMode="External" Type="http://schemas.openxmlformats.org/officeDocument/2006/relationships/hyperlink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https://www2.ed.gov/about/offices/list/ocr/docs/hq5269.html" TargetMode="External" Type="http://schemas.openxmlformats.org/officeDocument/2006/relationships/hyperlink"/><Relationship Id="rId4" Target="../media/image11.jpeg" Type="http://schemas.openxmlformats.org/officeDocument/2006/relationships/image"/><Relationship Id="rId5" Target="https://youtu.be/I-GHbr11Hys?feature=shared" TargetMode="External" Type="http://schemas.openxmlformats.org/officeDocument/2006/relationships/hyperlink"/><Relationship Id="rId6" Target="https://youtu.be/3hlhmsxaZeY?feature=shared" TargetMode="External" Type="http://schemas.openxmlformats.org/officeDocument/2006/relationships/video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2.png" Type="http://schemas.openxmlformats.org/officeDocument/2006/relationships/image"/><Relationship Id="rId4" Target="https://www.instagram.com/p/CsipaDHJyLL/" TargetMode="External" Type="http://schemas.openxmlformats.org/officeDocument/2006/relationships/hyperlink"/><Relationship Id="rId5" Target="../media/image13.png" Type="http://schemas.openxmlformats.org/officeDocument/2006/relationships/image"/><Relationship Id="rId6" Target="../media/image14.png" Type="http://schemas.openxmlformats.org/officeDocument/2006/relationships/image"/><Relationship Id="rId7" Target="../media/image15.svg" Type="http://schemas.openxmlformats.org/officeDocument/2006/relationships/image"/><Relationship Id="rId8" Target="../media/image16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-721" b="-19411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Disability awareness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28756" y="4068234"/>
            <a:ext cx="7992777" cy="2943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4: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Talking About My Disability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51002" y="3401744"/>
            <a:ext cx="13783502" cy="6200001"/>
            <a:chOff x="0" y="0"/>
            <a:chExt cx="4662567" cy="209728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62567" cy="2097284"/>
            </a:xfrm>
            <a:custGeom>
              <a:avLst/>
              <a:gdLst/>
              <a:ahLst/>
              <a:cxnLst/>
              <a:rect r="r" b="b" t="t" l="l"/>
              <a:pathLst>
                <a:path h="2097284" w="4662567">
                  <a:moveTo>
                    <a:pt x="0" y="0"/>
                  </a:moveTo>
                  <a:lnTo>
                    <a:pt x="4662567" y="0"/>
                  </a:lnTo>
                  <a:lnTo>
                    <a:pt x="4662567" y="2097284"/>
                  </a:lnTo>
                  <a:lnTo>
                    <a:pt x="0" y="209728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218070"/>
            <a:ext cx="17090493" cy="2797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Who might need to know about your disability?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17253" y="3720444"/>
            <a:ext cx="12851001" cy="5419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teachers</a:t>
            </a:r>
          </a:p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employers</a:t>
            </a:r>
          </a:p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friends</a:t>
            </a:r>
          </a:p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health care professionals</a:t>
            </a:r>
          </a:p>
          <a:p>
            <a:pPr marL="1295400" indent="-647700" lvl="1">
              <a:lnSpc>
                <a:spcPts val="8400"/>
              </a:lnSpc>
              <a:buFont typeface="Arial"/>
              <a:buChar char="•"/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police &amp; firemen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104111">
            <a:off x="15051435" y="6579593"/>
            <a:ext cx="3166138" cy="3291826"/>
          </a:xfrm>
          <a:custGeom>
            <a:avLst/>
            <a:gdLst/>
            <a:ahLst/>
            <a:cxnLst/>
            <a:rect r="r" b="b" t="t" l="l"/>
            <a:pathLst>
              <a:path h="3291826" w="3166138">
                <a:moveTo>
                  <a:pt x="0" y="0"/>
                </a:moveTo>
                <a:lnTo>
                  <a:pt x="3166138" y="0"/>
                </a:lnTo>
                <a:lnTo>
                  <a:pt x="3166138" y="3291826"/>
                </a:lnTo>
                <a:lnTo>
                  <a:pt x="0" y="32918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51002" y="1978838"/>
            <a:ext cx="13783502" cy="7123151"/>
            <a:chOff x="0" y="0"/>
            <a:chExt cx="4662567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62567" cy="2409560"/>
            </a:xfrm>
            <a:custGeom>
              <a:avLst/>
              <a:gdLst/>
              <a:ahLst/>
              <a:cxnLst/>
              <a:rect r="r" b="b" t="t" l="l"/>
              <a:pathLst>
                <a:path h="2409560" w="4662567">
                  <a:moveTo>
                    <a:pt x="0" y="0"/>
                  </a:moveTo>
                  <a:lnTo>
                    <a:pt x="4662567" y="0"/>
                  </a:lnTo>
                  <a:lnTo>
                    <a:pt x="4662567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208545"/>
            <a:ext cx="17090493" cy="146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4"/>
              </a:lnSpc>
              <a:spcBef>
                <a:spcPct val="0"/>
              </a:spcBef>
            </a:pPr>
            <a:r>
              <a:rPr lang="en-US" sz="8545" spc="948">
                <a:solidFill>
                  <a:srgbClr val="000000"/>
                </a:solidFill>
                <a:latin typeface="Gagalin"/>
              </a:rPr>
              <a:t>self-disclosure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317253" y="2278901"/>
            <a:ext cx="12851001" cy="636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63"/>
              </a:lnSpc>
            </a:pPr>
            <a:r>
              <a:rPr lang="en-US" sz="7187" spc="797">
                <a:solidFill>
                  <a:srgbClr val="000000"/>
                </a:solidFill>
                <a:latin typeface="Arimo"/>
              </a:rPr>
              <a:t>When could</a:t>
            </a:r>
          </a:p>
          <a:p>
            <a:pPr algn="ctr">
              <a:lnSpc>
                <a:spcPts val="10063"/>
              </a:lnSpc>
            </a:pPr>
            <a:r>
              <a:rPr lang="en-US" sz="7187" spc="797">
                <a:solidFill>
                  <a:srgbClr val="000000"/>
                </a:solidFill>
                <a:latin typeface="Arimo"/>
              </a:rPr>
              <a:t>self-disclosure be good?</a:t>
            </a:r>
          </a:p>
          <a:p>
            <a:pPr algn="ctr">
              <a:lnSpc>
                <a:spcPts val="10063"/>
              </a:lnSpc>
            </a:pPr>
          </a:p>
          <a:p>
            <a:pPr algn="ctr">
              <a:lnSpc>
                <a:spcPts val="10063"/>
              </a:lnSpc>
            </a:pPr>
            <a:r>
              <a:rPr lang="en-US" sz="7187" spc="797">
                <a:solidFill>
                  <a:srgbClr val="000000"/>
                </a:solidFill>
                <a:latin typeface="Arimo"/>
              </a:rPr>
              <a:t>When could it be</a:t>
            </a:r>
          </a:p>
          <a:p>
            <a:pPr algn="ctr">
              <a:lnSpc>
                <a:spcPts val="10063"/>
              </a:lnSpc>
              <a:spcBef>
                <a:spcPct val="0"/>
              </a:spcBef>
            </a:pPr>
            <a:r>
              <a:rPr lang="en-US" sz="7187" spc="797">
                <a:solidFill>
                  <a:srgbClr val="000000"/>
                </a:solidFill>
                <a:latin typeface="Arimo"/>
              </a:rPr>
              <a:t>difficult?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104111">
            <a:off x="14844501" y="6355913"/>
            <a:ext cx="3166138" cy="3291826"/>
          </a:xfrm>
          <a:custGeom>
            <a:avLst/>
            <a:gdLst/>
            <a:ahLst/>
            <a:cxnLst/>
            <a:rect r="r" b="b" t="t" l="l"/>
            <a:pathLst>
              <a:path h="3291826" w="3166138">
                <a:moveTo>
                  <a:pt x="0" y="0"/>
                </a:moveTo>
                <a:lnTo>
                  <a:pt x="3166139" y="0"/>
                </a:lnTo>
                <a:lnTo>
                  <a:pt x="3166139" y="3291827"/>
                </a:lnTo>
                <a:lnTo>
                  <a:pt x="0" y="32918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Self-Disclosure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4584574" y="1636712"/>
            <a:ext cx="13703426" cy="8650288"/>
          </a:xfrm>
          <a:custGeom>
            <a:avLst/>
            <a:gdLst/>
            <a:ahLst/>
            <a:cxnLst/>
            <a:rect r="r" b="b" t="t" l="l"/>
            <a:pathLst>
              <a:path h="8650288" w="13703426">
                <a:moveTo>
                  <a:pt x="0" y="0"/>
                </a:moveTo>
                <a:lnTo>
                  <a:pt x="13703426" y="0"/>
                </a:lnTo>
                <a:lnTo>
                  <a:pt x="13703426" y="8650288"/>
                </a:lnTo>
                <a:lnTo>
                  <a:pt x="0" y="865028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20781">
            <a:off x="1482864" y="1820302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770269" y="2943225"/>
            <a:ext cx="11332036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What kind of information do you need to share? How much information do you need to share?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08545"/>
            <a:ext cx="17090493" cy="146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4"/>
              </a:lnSpc>
              <a:spcBef>
                <a:spcPct val="0"/>
              </a:spcBef>
            </a:pPr>
            <a:r>
              <a:rPr lang="en-US" sz="8545" spc="948">
                <a:solidFill>
                  <a:srgbClr val="000000"/>
                </a:solidFill>
                <a:latin typeface="Gagalin"/>
              </a:rPr>
              <a:t>What is a stigma?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2851002" y="1978838"/>
            <a:ext cx="13783502" cy="7123151"/>
            <a:chOff x="0" y="0"/>
            <a:chExt cx="4662567" cy="240956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4662567" cy="2409560"/>
            </a:xfrm>
            <a:custGeom>
              <a:avLst/>
              <a:gdLst/>
              <a:ahLst/>
              <a:cxnLst/>
              <a:rect r="r" b="b" t="t" l="l"/>
              <a:pathLst>
                <a:path h="2409560" w="4662567">
                  <a:moveTo>
                    <a:pt x="0" y="0"/>
                  </a:moveTo>
                  <a:lnTo>
                    <a:pt x="4662567" y="0"/>
                  </a:lnTo>
                  <a:lnTo>
                    <a:pt x="4662567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3317253" y="2278901"/>
            <a:ext cx="12851001" cy="636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63"/>
              </a:lnSpc>
            </a:pPr>
            <a:r>
              <a:rPr lang="en-US" sz="7187" spc="797">
                <a:solidFill>
                  <a:srgbClr val="000000"/>
                </a:solidFill>
                <a:latin typeface="Arimo"/>
              </a:rPr>
              <a:t>A stigma is a negative or unfair belief about </a:t>
            </a:r>
          </a:p>
          <a:p>
            <a:pPr algn="ctr">
              <a:lnSpc>
                <a:spcPts val="10063"/>
              </a:lnSpc>
            </a:pPr>
            <a:r>
              <a:rPr lang="en-US" sz="7187" spc="797">
                <a:solidFill>
                  <a:srgbClr val="000000"/>
                </a:solidFill>
                <a:latin typeface="Arimo"/>
              </a:rPr>
              <a:t>someone or something</a:t>
            </a:r>
          </a:p>
          <a:p>
            <a:pPr algn="ctr">
              <a:lnSpc>
                <a:spcPts val="10063"/>
              </a:lnSpc>
            </a:pPr>
          </a:p>
          <a:p>
            <a:pPr algn="ctr">
              <a:lnSpc>
                <a:spcPts val="10063"/>
              </a:lnSpc>
              <a:spcBef>
                <a:spcPct val="0"/>
              </a:spcBef>
            </a:pPr>
            <a:r>
              <a:rPr lang="en-US" sz="7187" spc="797">
                <a:solidFill>
                  <a:srgbClr val="000000"/>
                </a:solidFill>
                <a:latin typeface="Arimo"/>
              </a:rPr>
              <a:t>(like a stereotype)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85122" y="1996924"/>
            <a:ext cx="14687819" cy="7123151"/>
            <a:chOff x="0" y="0"/>
            <a:chExt cx="4968472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68472" cy="2409560"/>
            </a:xfrm>
            <a:custGeom>
              <a:avLst/>
              <a:gdLst/>
              <a:ahLst/>
              <a:cxnLst/>
              <a:rect r="r" b="b" t="t" l="l"/>
              <a:pathLst>
                <a:path h="2409560" w="4968472">
                  <a:moveTo>
                    <a:pt x="0" y="0"/>
                  </a:moveTo>
                  <a:lnTo>
                    <a:pt x="4968472" y="0"/>
                  </a:lnTo>
                  <a:lnTo>
                    <a:pt x="4968472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4233039" y="208545"/>
            <a:ext cx="10791983" cy="14688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4"/>
              </a:lnSpc>
              <a:spcBef>
                <a:spcPct val="0"/>
              </a:spcBef>
            </a:pPr>
            <a:r>
              <a:rPr lang="en-US" sz="8545" spc="948">
                <a:solidFill>
                  <a:srgbClr val="000000"/>
                </a:solidFill>
                <a:latin typeface="Gagalin"/>
              </a:rPr>
              <a:t>What is a Stigma?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840301" y="3220278"/>
            <a:ext cx="11577460" cy="45240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43"/>
              </a:lnSpc>
              <a:spcBef>
                <a:spcPct val="0"/>
              </a:spcBef>
            </a:pPr>
            <a:r>
              <a:rPr lang="en-US" sz="6387" spc="709">
                <a:solidFill>
                  <a:srgbClr val="000000"/>
                </a:solidFill>
                <a:latin typeface="Arimo"/>
              </a:rPr>
              <a:t> Sometimes people have a stigma about disabilities or a person who has a disability. 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-1264510">
            <a:off x="14996201" y="7526573"/>
            <a:ext cx="2999865" cy="2181720"/>
          </a:xfrm>
          <a:custGeom>
            <a:avLst/>
            <a:gdLst/>
            <a:ahLst/>
            <a:cxnLst/>
            <a:rect r="r" b="b" t="t" l="l"/>
            <a:pathLst>
              <a:path h="2181720" w="2999865">
                <a:moveTo>
                  <a:pt x="0" y="0"/>
                </a:moveTo>
                <a:lnTo>
                  <a:pt x="2999865" y="0"/>
                </a:lnTo>
                <a:lnTo>
                  <a:pt x="2999865" y="2181720"/>
                </a:lnTo>
                <a:lnTo>
                  <a:pt x="0" y="21817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935960" y="3205493"/>
            <a:ext cx="15514254" cy="6919904"/>
            <a:chOff x="0" y="0"/>
            <a:chExt cx="5248032" cy="23408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248032" cy="2340807"/>
            </a:xfrm>
            <a:custGeom>
              <a:avLst/>
              <a:gdLst/>
              <a:ahLst/>
              <a:cxnLst/>
              <a:rect r="r" b="b" t="t" l="l"/>
              <a:pathLst>
                <a:path h="2340807" w="5248032">
                  <a:moveTo>
                    <a:pt x="0" y="0"/>
                  </a:moveTo>
                  <a:lnTo>
                    <a:pt x="5248032" y="0"/>
                  </a:lnTo>
                  <a:lnTo>
                    <a:pt x="5248032" y="2340807"/>
                  </a:lnTo>
                  <a:lnTo>
                    <a:pt x="0" y="2340807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-171450"/>
            <a:ext cx="17108939" cy="298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9"/>
              </a:lnSpc>
              <a:spcBef>
                <a:spcPct val="0"/>
              </a:spcBef>
            </a:pPr>
            <a:r>
              <a:rPr lang="en-US" sz="8550" spc="949">
                <a:solidFill>
                  <a:srgbClr val="000000"/>
                </a:solidFill>
                <a:latin typeface="Gagalin"/>
              </a:rPr>
              <a:t>choosing to talk about your disability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905702" y="3332177"/>
            <a:ext cx="13574769" cy="65331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03"/>
              </a:lnSpc>
            </a:pPr>
            <a:r>
              <a:rPr lang="en-US" sz="5288" spc="586">
                <a:solidFill>
                  <a:srgbClr val="000000"/>
                </a:solidFill>
                <a:latin typeface="Arimo"/>
              </a:rPr>
              <a:t>Because of stigmas, some people may not want to talk about their disability.</a:t>
            </a:r>
          </a:p>
          <a:p>
            <a:pPr algn="ctr">
              <a:lnSpc>
                <a:spcPts val="7403"/>
              </a:lnSpc>
            </a:pPr>
          </a:p>
          <a:p>
            <a:pPr algn="ctr">
              <a:lnSpc>
                <a:spcPts val="7403"/>
              </a:lnSpc>
            </a:pPr>
            <a:r>
              <a:rPr lang="en-US" sz="5288" spc="586">
                <a:solidFill>
                  <a:srgbClr val="000000"/>
                </a:solidFill>
                <a:latin typeface="Arimo"/>
              </a:rPr>
              <a:t>Sometimes you need to talk to others about your disability to get help, accommodations, and support. 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935960" y="3205493"/>
            <a:ext cx="15514254" cy="6919904"/>
            <a:chOff x="0" y="0"/>
            <a:chExt cx="5248032" cy="234080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248032" cy="2340807"/>
            </a:xfrm>
            <a:custGeom>
              <a:avLst/>
              <a:gdLst/>
              <a:ahLst/>
              <a:cxnLst/>
              <a:rect r="r" b="b" t="t" l="l"/>
              <a:pathLst>
                <a:path h="2340807" w="5248032">
                  <a:moveTo>
                    <a:pt x="0" y="0"/>
                  </a:moveTo>
                  <a:lnTo>
                    <a:pt x="5248032" y="0"/>
                  </a:lnTo>
                  <a:lnTo>
                    <a:pt x="5248032" y="2340807"/>
                  </a:lnTo>
                  <a:lnTo>
                    <a:pt x="0" y="2340807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-171450"/>
            <a:ext cx="17108939" cy="2983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9"/>
              </a:lnSpc>
              <a:spcBef>
                <a:spcPct val="0"/>
              </a:spcBef>
            </a:pPr>
            <a:r>
              <a:rPr lang="en-US" sz="8550" spc="949">
                <a:solidFill>
                  <a:srgbClr val="000000"/>
                </a:solidFill>
                <a:latin typeface="Gagalin"/>
              </a:rPr>
              <a:t>choosing to talk about your disability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129702" y="4465170"/>
            <a:ext cx="11126769" cy="4257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 spc="666">
                <a:solidFill>
                  <a:srgbClr val="000000"/>
                </a:solidFill>
                <a:latin typeface="Arimo Bold"/>
              </a:rPr>
              <a:t>You can choose who you want to tell about your disability and how much you want to share.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95191" y="1840976"/>
            <a:ext cx="14895124" cy="8061117"/>
            <a:chOff x="0" y="0"/>
            <a:chExt cx="5038597" cy="272684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38597" cy="2726847"/>
            </a:xfrm>
            <a:custGeom>
              <a:avLst/>
              <a:gdLst/>
              <a:ahLst/>
              <a:cxnLst/>
              <a:rect r="r" b="b" t="t" l="l"/>
              <a:pathLst>
                <a:path h="2726847" w="5038597">
                  <a:moveTo>
                    <a:pt x="0" y="0"/>
                  </a:moveTo>
                  <a:lnTo>
                    <a:pt x="5038597" y="0"/>
                  </a:lnTo>
                  <a:lnTo>
                    <a:pt x="5038597" y="2726847"/>
                  </a:lnTo>
                  <a:lnTo>
                    <a:pt x="0" y="2726847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227595"/>
            <a:ext cx="17090493" cy="13023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640"/>
              </a:lnSpc>
              <a:spcBef>
                <a:spcPct val="0"/>
              </a:spcBef>
            </a:pPr>
            <a:r>
              <a:rPr lang="en-US" sz="7600" spc="843">
                <a:solidFill>
                  <a:srgbClr val="000000"/>
                </a:solidFill>
                <a:latin typeface="Gagalin"/>
              </a:rPr>
              <a:t>Advantages of Self-Disclosure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871377" y="2237747"/>
            <a:ext cx="13742754" cy="7162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99"/>
              </a:lnSpc>
            </a:pPr>
            <a:r>
              <a:rPr lang="en-US" sz="4499" spc="499">
                <a:solidFill>
                  <a:srgbClr val="000000"/>
                </a:solidFill>
                <a:latin typeface="Arimo"/>
              </a:rPr>
              <a:t>You can receive:</a:t>
            </a:r>
          </a:p>
          <a:p>
            <a:pPr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499">
                <a:solidFill>
                  <a:srgbClr val="000000"/>
                </a:solidFill>
                <a:latin typeface="Arimo"/>
              </a:rPr>
              <a:t>accommodations you need to be successful</a:t>
            </a:r>
          </a:p>
          <a:p>
            <a:pPr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499">
                <a:solidFill>
                  <a:srgbClr val="000000"/>
                </a:solidFill>
                <a:latin typeface="Arimo"/>
              </a:rPr>
              <a:t>some legal protections against discrimination (ADA)</a:t>
            </a:r>
          </a:p>
          <a:p>
            <a:pPr>
              <a:lnSpc>
                <a:spcPts val="6299"/>
              </a:lnSpc>
            </a:pPr>
          </a:p>
          <a:p>
            <a:pPr>
              <a:lnSpc>
                <a:spcPts val="6299"/>
              </a:lnSpc>
            </a:pPr>
            <a:r>
              <a:rPr lang="en-US" sz="4499" spc="499">
                <a:solidFill>
                  <a:srgbClr val="000000"/>
                </a:solidFill>
                <a:latin typeface="Arimo"/>
              </a:rPr>
              <a:t>You also </a:t>
            </a:r>
            <a:r>
              <a:rPr lang="en-US" sz="4499" spc="499">
                <a:solidFill>
                  <a:srgbClr val="000000"/>
                </a:solidFill>
                <a:latin typeface="Arimo"/>
              </a:rPr>
              <a:t>increase your:</a:t>
            </a:r>
          </a:p>
          <a:p>
            <a:pPr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499">
                <a:solidFill>
                  <a:srgbClr val="000000"/>
                </a:solidFill>
                <a:latin typeface="Arimo"/>
              </a:rPr>
              <a:t>self-confidence and self-advocacy skills</a:t>
            </a:r>
          </a:p>
          <a:p>
            <a:pPr marL="971548" indent="-485774" lvl="1">
              <a:lnSpc>
                <a:spcPts val="6299"/>
              </a:lnSpc>
              <a:buFont typeface="Arial"/>
              <a:buChar char="•"/>
            </a:pPr>
            <a:r>
              <a:rPr lang="en-US" sz="4499" spc="499">
                <a:solidFill>
                  <a:srgbClr val="000000"/>
                </a:solidFill>
                <a:latin typeface="Arimo"/>
              </a:rPr>
              <a:t>communication with others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285510">
            <a:off x="15277596" y="3911285"/>
            <a:ext cx="2673068" cy="3920499"/>
          </a:xfrm>
          <a:custGeom>
            <a:avLst/>
            <a:gdLst/>
            <a:ahLst/>
            <a:cxnLst/>
            <a:rect r="r" b="b" t="t" l="l"/>
            <a:pathLst>
              <a:path h="3920499" w="2673068">
                <a:moveTo>
                  <a:pt x="0" y="0"/>
                </a:moveTo>
                <a:lnTo>
                  <a:pt x="2673068" y="0"/>
                </a:lnTo>
                <a:lnTo>
                  <a:pt x="2673068" y="3920499"/>
                </a:lnTo>
                <a:lnTo>
                  <a:pt x="0" y="39204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51002" y="1999410"/>
            <a:ext cx="13783502" cy="7123151"/>
            <a:chOff x="0" y="0"/>
            <a:chExt cx="4662567" cy="240956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662567" cy="2409560"/>
            </a:xfrm>
            <a:custGeom>
              <a:avLst/>
              <a:gdLst/>
              <a:ahLst/>
              <a:cxnLst/>
              <a:rect r="r" b="b" t="t" l="l"/>
              <a:pathLst>
                <a:path h="2409560" w="4662567">
                  <a:moveTo>
                    <a:pt x="0" y="0"/>
                  </a:moveTo>
                  <a:lnTo>
                    <a:pt x="4662567" y="0"/>
                  </a:lnTo>
                  <a:lnTo>
                    <a:pt x="4662567" y="2409560"/>
                  </a:lnTo>
                  <a:lnTo>
                    <a:pt x="0" y="2409560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1197507" y="237120"/>
            <a:ext cx="17090493" cy="12033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  <a:spcBef>
                <a:spcPct val="0"/>
              </a:spcBef>
            </a:pPr>
            <a:r>
              <a:rPr lang="en-US" sz="7000" spc="777">
                <a:solidFill>
                  <a:srgbClr val="000000"/>
                </a:solidFill>
                <a:latin typeface="Gagalin"/>
              </a:rPr>
              <a:t>DisAdvantages of Self-Disclosure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453311" y="3238473"/>
            <a:ext cx="8578884" cy="4521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You might:</a:t>
            </a:r>
          </a:p>
          <a:p>
            <a:pPr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get embarrassed</a:t>
            </a:r>
          </a:p>
          <a:p>
            <a:pPr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be asked questions</a:t>
            </a:r>
          </a:p>
          <a:p>
            <a:pPr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be treated differently</a:t>
            </a:r>
          </a:p>
          <a:p>
            <a:pPr marL="1079501" indent="-539750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feel excluded</a:t>
            </a:r>
          </a:p>
        </p:txBody>
      </p:sp>
      <p:sp>
        <p:nvSpPr>
          <p:cNvPr name="TextBox 9" id="9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285510">
            <a:off x="15275728" y="6275044"/>
            <a:ext cx="2673068" cy="3920499"/>
          </a:xfrm>
          <a:custGeom>
            <a:avLst/>
            <a:gdLst/>
            <a:ahLst/>
            <a:cxnLst/>
            <a:rect r="r" b="b" t="t" l="l"/>
            <a:pathLst>
              <a:path h="3920499" w="2673068">
                <a:moveTo>
                  <a:pt x="0" y="0"/>
                </a:moveTo>
                <a:lnTo>
                  <a:pt x="2673067" y="0"/>
                </a:lnTo>
                <a:lnTo>
                  <a:pt x="2673067" y="3920500"/>
                </a:lnTo>
                <a:lnTo>
                  <a:pt x="0" y="3920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Talking about my Disability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123498" y="2117119"/>
            <a:ext cx="12942386" cy="8169881"/>
          </a:xfrm>
          <a:custGeom>
            <a:avLst/>
            <a:gdLst/>
            <a:ahLst/>
            <a:cxnLst/>
            <a:rect r="r" b="b" t="t" l="l"/>
            <a:pathLst>
              <a:path h="8169881" w="12942386">
                <a:moveTo>
                  <a:pt x="0" y="0"/>
                </a:moveTo>
                <a:lnTo>
                  <a:pt x="12942386" y="0"/>
                </a:lnTo>
                <a:lnTo>
                  <a:pt x="12942386" y="8169881"/>
                </a:lnTo>
                <a:lnTo>
                  <a:pt x="0" y="81698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133456" y="3771944"/>
            <a:ext cx="10922471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Arimo"/>
              </a:rPr>
              <a:t>What information would you need to share about your disability?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734012">
            <a:off x="8152300" y="5431827"/>
            <a:ext cx="3180908" cy="4287988"/>
          </a:xfrm>
          <a:custGeom>
            <a:avLst/>
            <a:gdLst/>
            <a:ahLst/>
            <a:cxnLst/>
            <a:rect r="r" b="b" t="t" l="l"/>
            <a:pathLst>
              <a:path h="4287988" w="3180908">
                <a:moveTo>
                  <a:pt x="0" y="0"/>
                </a:moveTo>
                <a:lnTo>
                  <a:pt x="3180907" y="0"/>
                </a:lnTo>
                <a:lnTo>
                  <a:pt x="3180907" y="4287988"/>
                </a:lnTo>
                <a:lnTo>
                  <a:pt x="0" y="42879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28948"/>
            <a:ext cx="17090493" cy="45730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317"/>
              </a:lnSpc>
            </a:pPr>
            <a:r>
              <a:rPr lang="en-US" sz="13084" spc="1452">
                <a:solidFill>
                  <a:srgbClr val="000000"/>
                </a:solidFill>
                <a:latin typeface="Gagalin"/>
              </a:rPr>
              <a:t>Talking about </a:t>
            </a:r>
          </a:p>
          <a:p>
            <a:pPr algn="ctr">
              <a:lnSpc>
                <a:spcPts val="18317"/>
              </a:lnSpc>
              <a:spcBef>
                <a:spcPct val="0"/>
              </a:spcBef>
            </a:pPr>
            <a:r>
              <a:rPr lang="en-US" sz="13084" spc="1452">
                <a:solidFill>
                  <a:srgbClr val="000000"/>
                </a:solidFill>
                <a:latin typeface="Gagalin"/>
              </a:rPr>
              <a:t>my disability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194495" y="1750531"/>
            <a:ext cx="15096517" cy="8138561"/>
            <a:chOff x="0" y="0"/>
            <a:chExt cx="20128689" cy="10851415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0"/>
              <a:ext cx="20128689" cy="10851415"/>
              <a:chOff x="0" y="0"/>
              <a:chExt cx="5106723" cy="2753044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5106723" cy="2753044"/>
              </a:xfrm>
              <a:custGeom>
                <a:avLst/>
                <a:gdLst/>
                <a:ahLst/>
                <a:cxnLst/>
                <a:rect r="r" b="b" t="t" l="l"/>
                <a:pathLst>
                  <a:path h="2753044" w="5106723">
                    <a:moveTo>
                      <a:pt x="0" y="0"/>
                    </a:moveTo>
                    <a:lnTo>
                      <a:pt x="5106723" y="0"/>
                    </a:lnTo>
                    <a:lnTo>
                      <a:pt x="5106723" y="2753044"/>
                    </a:lnTo>
                    <a:lnTo>
                      <a:pt x="0" y="2753044"/>
                    </a:lnTo>
                    <a:close/>
                  </a:path>
                </a:pathLst>
              </a:custGeom>
              <a:solidFill>
                <a:srgbClr val="FF6224"/>
              </a:solidFill>
            </p:spPr>
          </p:sp>
        </p:grpSp>
        <p:sp>
          <p:nvSpPr>
            <p:cNvPr name="TextBox 8" id="8"/>
            <p:cNvSpPr txBox="true"/>
            <p:nvPr/>
          </p:nvSpPr>
          <p:spPr>
            <a:xfrm rot="0">
              <a:off x="425704" y="680141"/>
              <a:ext cx="19277281" cy="939588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600"/>
                </a:lnSpc>
              </a:pPr>
              <a:r>
                <a:rPr lang="en-US" sz="4000" spc="444">
                  <a:solidFill>
                    <a:srgbClr val="000000"/>
                  </a:solidFill>
                  <a:latin typeface="Arimo"/>
                </a:rPr>
                <a:t>Your teacher, instructor, professor, and/or boss will need to know: </a:t>
              </a:r>
            </a:p>
            <a:p>
              <a:pPr>
                <a:lnSpc>
                  <a:spcPts val="5600"/>
                </a:lnSpc>
              </a:pPr>
            </a:p>
            <a:p>
              <a:pPr marL="863606" indent="-431803" lvl="1">
                <a:lnSpc>
                  <a:spcPts val="5600"/>
                </a:lnSpc>
                <a:buFont typeface="Arial"/>
                <a:buChar char="•"/>
              </a:pPr>
              <a:r>
                <a:rPr lang="en-US" sz="4000" spc="444">
                  <a:solidFill>
                    <a:srgbClr val="000000"/>
                  </a:solidFill>
                  <a:latin typeface="Arimo"/>
                </a:rPr>
                <a:t>how your disability affects the way you learn and perform</a:t>
              </a:r>
            </a:p>
            <a:p>
              <a:pPr marL="863606" indent="-431803" lvl="1">
                <a:lnSpc>
                  <a:spcPts val="5600"/>
                </a:lnSpc>
                <a:buFont typeface="Arial"/>
                <a:buChar char="•"/>
              </a:pPr>
              <a:r>
                <a:rPr lang="en-US" sz="4000" spc="444">
                  <a:solidFill>
                    <a:srgbClr val="000000"/>
                  </a:solidFill>
                  <a:latin typeface="Arimo"/>
                </a:rPr>
                <a:t>what accommodations, supports, and services you need to be successful</a:t>
              </a:r>
            </a:p>
            <a:p>
              <a:pPr>
                <a:lnSpc>
                  <a:spcPts val="5600"/>
                </a:lnSpc>
              </a:pPr>
            </a:p>
            <a:p>
              <a:pPr algn="ctr">
                <a:lnSpc>
                  <a:spcPts val="5600"/>
                </a:lnSpc>
              </a:pPr>
              <a:r>
                <a:rPr lang="en-US" sz="4000" spc="444">
                  <a:solidFill>
                    <a:srgbClr val="000000"/>
                  </a:solidFill>
                  <a:latin typeface="Arimo Bold"/>
                </a:rPr>
                <a:t>You can choose to (not) share additional information about you and your disability.</a:t>
              </a:r>
            </a:p>
          </p:txBody>
        </p:sp>
      </p:grpSp>
      <p:sp>
        <p:nvSpPr>
          <p:cNvPr name="TextBox 9" id="9"/>
          <p:cNvSpPr txBox="true"/>
          <p:nvPr/>
        </p:nvSpPr>
        <p:spPr>
          <a:xfrm rot="0">
            <a:off x="1197507" y="278425"/>
            <a:ext cx="17090493" cy="1038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Gagalin"/>
              </a:rPr>
              <a:t>Self-Disclosure: Beyond High School</a:t>
            </a:r>
          </a:p>
        </p:txBody>
      </p:sp>
      <p:sp>
        <p:nvSpPr>
          <p:cNvPr name="TextBox 10" id="10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972797">
            <a:off x="12627515" y="1701750"/>
            <a:ext cx="5425789" cy="4245680"/>
          </a:xfrm>
          <a:custGeom>
            <a:avLst/>
            <a:gdLst/>
            <a:ahLst/>
            <a:cxnLst/>
            <a:rect r="r" b="b" t="t" l="l"/>
            <a:pathLst>
              <a:path h="4245680" w="5425789">
                <a:moveTo>
                  <a:pt x="0" y="0"/>
                </a:moveTo>
                <a:lnTo>
                  <a:pt x="5425789" y="0"/>
                </a:lnTo>
                <a:lnTo>
                  <a:pt x="5425789" y="4245679"/>
                </a:lnTo>
                <a:lnTo>
                  <a:pt x="0" y="42456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78425"/>
            <a:ext cx="17090493" cy="1038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6000" spc="666">
                <a:solidFill>
                  <a:srgbClr val="000000"/>
                </a:solidFill>
                <a:latin typeface="Gagalin"/>
              </a:rPr>
              <a:t>Self-Disclosure: Beyond High School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545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52404" y="3550672"/>
            <a:ext cx="11167270" cy="5302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When you get a job and after you graduate from high school, </a:t>
            </a:r>
          </a:p>
          <a:p>
            <a:pPr algn="ctr">
              <a:lnSpc>
                <a:spcPts val="6999"/>
              </a:lnSpc>
            </a:pPr>
            <a:r>
              <a:rPr lang="en-US" sz="4999" spc="554">
                <a:solidFill>
                  <a:srgbClr val="FF6224"/>
                </a:solidFill>
                <a:latin typeface="Arimo Bold Italics"/>
              </a:rPr>
              <a:t>it is your responsibility</a:t>
            </a:r>
            <a:r>
              <a:rPr lang="en-US" sz="4999" spc="554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spc="554">
                <a:solidFill>
                  <a:srgbClr val="000000"/>
                </a:solidFill>
                <a:latin typeface="Arimo"/>
              </a:rPr>
              <a:t>to disclose your disability and to ask for accommodations and supports you need.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365313" y="2020266"/>
            <a:ext cx="14754880" cy="3853455"/>
            <a:chOff x="0" y="0"/>
            <a:chExt cx="4991157" cy="130351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991157" cy="1303514"/>
            </a:xfrm>
            <a:custGeom>
              <a:avLst/>
              <a:gdLst/>
              <a:ahLst/>
              <a:cxnLst/>
              <a:rect r="r" b="b" t="t" l="l"/>
              <a:pathLst>
                <a:path h="1303514" w="4991157">
                  <a:moveTo>
                    <a:pt x="0" y="0"/>
                  </a:moveTo>
                  <a:lnTo>
                    <a:pt x="4991157" y="0"/>
                  </a:lnTo>
                  <a:lnTo>
                    <a:pt x="4991157" y="1303514"/>
                  </a:lnTo>
                  <a:lnTo>
                    <a:pt x="0" y="13035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817335" y="2299168"/>
            <a:ext cx="13850838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spc="499">
                <a:solidFill>
                  <a:srgbClr val="000000"/>
                </a:solidFill>
                <a:latin typeface="Arimo"/>
              </a:rPr>
              <a:t>It's important to use person-first language when you talk about disabilities. </a:t>
            </a:r>
          </a:p>
          <a:p>
            <a:pPr algn="ctr">
              <a:lnSpc>
                <a:spcPts val="6299"/>
              </a:lnSpc>
            </a:pPr>
            <a:r>
              <a:rPr lang="en-US" sz="4500" spc="499">
                <a:solidFill>
                  <a:srgbClr val="000000"/>
                </a:solidFill>
                <a:latin typeface="Arimo"/>
              </a:rPr>
              <a:t>This means talking about a person before their disability.</a:t>
            </a:r>
          </a:p>
        </p:txBody>
      </p:sp>
      <p:sp>
        <p:nvSpPr>
          <p:cNvPr name="Freeform 8" id="8"/>
          <p:cNvSpPr/>
          <p:nvPr/>
        </p:nvSpPr>
        <p:spPr>
          <a:xfrm flipH="true" flipV="false" rot="0">
            <a:off x="1726790" y="4689438"/>
            <a:ext cx="5801896" cy="5417521"/>
          </a:xfrm>
          <a:custGeom>
            <a:avLst/>
            <a:gdLst/>
            <a:ahLst/>
            <a:cxnLst/>
            <a:rect r="r" b="b" t="t" l="l"/>
            <a:pathLst>
              <a:path h="5417521" w="5801896">
                <a:moveTo>
                  <a:pt x="5801896" y="0"/>
                </a:moveTo>
                <a:lnTo>
                  <a:pt x="0" y="0"/>
                </a:lnTo>
                <a:lnTo>
                  <a:pt x="0" y="5417521"/>
                </a:lnTo>
                <a:lnTo>
                  <a:pt x="5801896" y="5417521"/>
                </a:lnTo>
                <a:lnTo>
                  <a:pt x="580189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1956820" y="4689438"/>
            <a:ext cx="5801896" cy="5417521"/>
          </a:xfrm>
          <a:custGeom>
            <a:avLst/>
            <a:gdLst/>
            <a:ahLst/>
            <a:cxnLst/>
            <a:rect r="r" b="b" t="t" l="l"/>
            <a:pathLst>
              <a:path h="5417521" w="5801896">
                <a:moveTo>
                  <a:pt x="0" y="0"/>
                </a:moveTo>
                <a:lnTo>
                  <a:pt x="5801897" y="0"/>
                </a:lnTo>
                <a:lnTo>
                  <a:pt x="5801897" y="5417521"/>
                </a:lnTo>
                <a:lnTo>
                  <a:pt x="0" y="54175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8059342" y="6353087"/>
            <a:ext cx="3364079" cy="3385236"/>
          </a:xfrm>
          <a:custGeom>
            <a:avLst/>
            <a:gdLst/>
            <a:ahLst/>
            <a:cxnLst/>
            <a:rect r="r" b="b" t="t" l="l"/>
            <a:pathLst>
              <a:path h="3385236" w="3364079">
                <a:moveTo>
                  <a:pt x="0" y="0"/>
                </a:moveTo>
                <a:lnTo>
                  <a:pt x="3364078" y="0"/>
                </a:lnTo>
                <a:lnTo>
                  <a:pt x="3364078" y="3385236"/>
                </a:lnTo>
                <a:lnTo>
                  <a:pt x="0" y="33852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1197507" y="407247"/>
            <a:ext cx="17090493" cy="1468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969"/>
              </a:lnSpc>
              <a:spcBef>
                <a:spcPct val="0"/>
              </a:spcBef>
            </a:pPr>
            <a:r>
              <a:rPr lang="en-US" sz="8550" spc="949">
                <a:solidFill>
                  <a:srgbClr val="000000"/>
                </a:solidFill>
                <a:latin typeface="Gagalin"/>
              </a:rPr>
              <a:t>Person-first language </a:t>
            </a:r>
          </a:p>
        </p:txBody>
      </p:sp>
      <p:sp>
        <p:nvSpPr>
          <p:cNvPr name="TextBox 12" id="12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2336027" y="6321396"/>
            <a:ext cx="4583422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“He’s a person with autism.”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2377049" y="6321396"/>
            <a:ext cx="4961438" cy="13843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000000"/>
                </a:solidFill>
                <a:latin typeface="Gagalin"/>
              </a:rPr>
              <a:t>“He’s an autistic person.”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Talking about my Disability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151531" y="1994604"/>
            <a:ext cx="13136469" cy="8292396"/>
          </a:xfrm>
          <a:custGeom>
            <a:avLst/>
            <a:gdLst/>
            <a:ahLst/>
            <a:cxnLst/>
            <a:rect r="r" b="b" t="t" l="l"/>
            <a:pathLst>
              <a:path h="8292396" w="13136469">
                <a:moveTo>
                  <a:pt x="0" y="0"/>
                </a:moveTo>
                <a:lnTo>
                  <a:pt x="13136469" y="0"/>
                </a:lnTo>
                <a:lnTo>
                  <a:pt x="13136469" y="8292396"/>
                </a:lnTo>
                <a:lnTo>
                  <a:pt x="0" y="8292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92463" y="3771944"/>
            <a:ext cx="11454605" cy="2917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00"/>
              </a:lnSpc>
              <a:spcBef>
                <a:spcPct val="0"/>
              </a:spcBef>
            </a:pPr>
            <a:r>
              <a:rPr lang="en-US" sz="5500" spc="610">
                <a:solidFill>
                  <a:srgbClr val="000000"/>
                </a:solidFill>
                <a:latin typeface="Arimo"/>
              </a:rPr>
              <a:t>If you wanted to tell someone about your disability, what would you say?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Disability Awareness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710376" y="3005864"/>
            <a:ext cx="15984784" cy="56641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Arimo Bold"/>
              </a:rPr>
              <a:t>How can you talk about your disability so you get the supports you need to be successful?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451000" y="7685019"/>
            <a:ext cx="3244159" cy="1970089"/>
          </a:xfrm>
          <a:custGeom>
            <a:avLst/>
            <a:gdLst/>
            <a:ahLst/>
            <a:cxnLst/>
            <a:rect r="r" b="b" t="t" l="l"/>
            <a:pathLst>
              <a:path h="1970089" w="3244159">
                <a:moveTo>
                  <a:pt x="0" y="0"/>
                </a:moveTo>
                <a:lnTo>
                  <a:pt x="3244159" y="0"/>
                </a:lnTo>
                <a:lnTo>
                  <a:pt x="3244159" y="1970089"/>
                </a:lnTo>
                <a:lnTo>
                  <a:pt x="0" y="19700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597018" y="1954323"/>
            <a:ext cx="16291470" cy="7839831"/>
            <a:chOff x="0" y="0"/>
            <a:chExt cx="5510942" cy="2651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510942" cy="2651992"/>
            </a:xfrm>
            <a:custGeom>
              <a:avLst/>
              <a:gdLst/>
              <a:ahLst/>
              <a:cxnLst/>
              <a:rect r="r" b="b" t="t" l="l"/>
              <a:pathLst>
                <a:path h="2651992" w="5510942">
                  <a:moveTo>
                    <a:pt x="0" y="0"/>
                  </a:moveTo>
                  <a:lnTo>
                    <a:pt x="5510942" y="0"/>
                  </a:lnTo>
                  <a:lnTo>
                    <a:pt x="5510942" y="2651992"/>
                  </a:lnTo>
                  <a:lnTo>
                    <a:pt x="0" y="265199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Objectives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906523" y="2222989"/>
            <a:ext cx="15672461" cy="7178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Today you will:</a:t>
            </a:r>
          </a:p>
          <a:p>
            <a:pPr marL="1079502" indent="-539751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identify visible and invisible disabilities</a:t>
            </a:r>
          </a:p>
          <a:p>
            <a:pPr marL="1079502" indent="-539751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define self-disclosure and stigma</a:t>
            </a:r>
          </a:p>
          <a:p>
            <a:pPr marL="1079502" indent="-539751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identify when and where you might need to share information about your disability</a:t>
            </a:r>
          </a:p>
          <a:p>
            <a:pPr marL="1079502" indent="-539751" lvl="1">
              <a:lnSpc>
                <a:spcPts val="7000"/>
              </a:lnSpc>
              <a:buFont typeface="Arial"/>
              <a:buChar char="•"/>
            </a:pPr>
            <a:r>
              <a:rPr lang="en-US" sz="5000" spc="555">
                <a:solidFill>
                  <a:srgbClr val="000000"/>
                </a:solidFill>
                <a:latin typeface="Arimo"/>
              </a:rPr>
              <a:t>discuss strategies for disclosing your disability and requesting accommodations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1815531" y="0"/>
            <a:ext cx="10287000" cy="10287000"/>
            <a:chOff x="0" y="0"/>
            <a:chExt cx="13716000" cy="13716000"/>
          </a:xfrm>
        </p:grpSpPr>
        <p:sp>
          <p:nvSpPr>
            <p:cNvPr name="Freeform 6" id="6">
              <a:hlinkClick r:id="rId4" tooltip="https://mydiversability.com/blog/invisible-disabilities"/>
            </p:cNvPr>
            <p:cNvSpPr/>
            <p:nvPr/>
          </p:nvSpPr>
          <p:spPr>
            <a:xfrm flipH="false" flipV="false" rot="0">
              <a:off x="0" y="0"/>
              <a:ext cx="13716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13716000">
                  <a:moveTo>
                    <a:pt x="0" y="0"/>
                  </a:moveTo>
                  <a:lnTo>
                    <a:pt x="13716000" y="0"/>
                  </a:lnTo>
                  <a:lnTo>
                    <a:pt x="13716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grpSp>
          <p:nvGrpSpPr>
            <p:cNvPr name="Group 7" id="7"/>
            <p:cNvGrpSpPr/>
            <p:nvPr/>
          </p:nvGrpSpPr>
          <p:grpSpPr>
            <a:xfrm rot="0">
              <a:off x="2067456" y="6479206"/>
              <a:ext cx="3689333" cy="1119965"/>
              <a:chOff x="0" y="0"/>
              <a:chExt cx="728757" cy="221228"/>
            </a:xfrm>
          </p:grpSpPr>
          <p:sp>
            <p:nvSpPr>
              <p:cNvPr name="Freeform 8" id="8"/>
              <p:cNvSpPr/>
              <p:nvPr/>
            </p:nvSpPr>
            <p:spPr>
              <a:xfrm flipH="false" flipV="false" rot="0">
                <a:off x="0" y="0"/>
                <a:ext cx="728757" cy="221228"/>
              </a:xfrm>
              <a:custGeom>
                <a:avLst/>
                <a:gdLst/>
                <a:ahLst/>
                <a:cxnLst/>
                <a:rect r="r" b="b" t="t" l="l"/>
                <a:pathLst>
                  <a:path h="221228" w="728757">
                    <a:moveTo>
                      <a:pt x="110614" y="0"/>
                    </a:moveTo>
                    <a:lnTo>
                      <a:pt x="618143" y="0"/>
                    </a:lnTo>
                    <a:cubicBezTo>
                      <a:pt x="679234" y="0"/>
                      <a:pt x="728757" y="49523"/>
                      <a:pt x="728757" y="110614"/>
                    </a:cubicBezTo>
                    <a:lnTo>
                      <a:pt x="728757" y="110614"/>
                    </a:lnTo>
                    <a:cubicBezTo>
                      <a:pt x="728757" y="139950"/>
                      <a:pt x="717103" y="168085"/>
                      <a:pt x="696359" y="188830"/>
                    </a:cubicBezTo>
                    <a:cubicBezTo>
                      <a:pt x="675615" y="209574"/>
                      <a:pt x="647480" y="221228"/>
                      <a:pt x="618143" y="221228"/>
                    </a:cubicBezTo>
                    <a:lnTo>
                      <a:pt x="110614" y="221228"/>
                    </a:lnTo>
                    <a:cubicBezTo>
                      <a:pt x="49523" y="221228"/>
                      <a:pt x="0" y="171704"/>
                      <a:pt x="0" y="110614"/>
                    </a:cubicBezTo>
                    <a:lnTo>
                      <a:pt x="0" y="110614"/>
                    </a:lnTo>
                    <a:cubicBezTo>
                      <a:pt x="0" y="49523"/>
                      <a:pt x="49523" y="0"/>
                      <a:pt x="11061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95250" cap="rnd">
                <a:solidFill>
                  <a:srgbClr val="FF6224"/>
                </a:solidFill>
                <a:prstDash val="solid"/>
                <a:round/>
              </a:ln>
            </p:spPr>
          </p:sp>
          <p:sp>
            <p:nvSpPr>
              <p:cNvPr name="TextBox 9" id="9"/>
              <p:cNvSpPr txBox="true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</a:pPr>
              </a:p>
            </p:txBody>
          </p:sp>
        </p:grpSp>
      </p:grp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289778" y="3336334"/>
            <a:ext cx="5794915" cy="56324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spc="444">
                <a:solidFill>
                  <a:srgbClr val="000000"/>
                </a:solidFill>
                <a:latin typeface="Arimo"/>
              </a:rPr>
              <a:t>Do these terms make you think of invisible disabilities differently?</a:t>
            </a:r>
          </a:p>
          <a:p>
            <a:pPr algn="ctr">
              <a:lnSpc>
                <a:spcPts val="5600"/>
              </a:lnSpc>
            </a:pPr>
          </a:p>
          <a:p>
            <a:pPr algn="ctr">
              <a:lnSpc>
                <a:spcPts val="5600"/>
              </a:lnSpc>
            </a:pPr>
            <a:r>
              <a:rPr lang="en-US" sz="4000" spc="444">
                <a:solidFill>
                  <a:srgbClr val="FF6224"/>
                </a:solidFill>
                <a:latin typeface="Arimo Bold"/>
              </a:rPr>
              <a:t>non-visible</a:t>
            </a:r>
          </a:p>
          <a:p>
            <a:pPr algn="ctr">
              <a:lnSpc>
                <a:spcPts val="5600"/>
              </a:lnSpc>
            </a:pPr>
            <a:r>
              <a:rPr lang="en-US" sz="4000" spc="444">
                <a:solidFill>
                  <a:srgbClr val="FF6224"/>
                </a:solidFill>
                <a:latin typeface="Arimo Bold"/>
              </a:rPr>
              <a:t>invisible</a:t>
            </a:r>
          </a:p>
          <a:p>
            <a:pPr algn="ctr">
              <a:lnSpc>
                <a:spcPts val="5600"/>
              </a:lnSpc>
              <a:spcBef>
                <a:spcPct val="0"/>
              </a:spcBef>
            </a:pPr>
            <a:r>
              <a:rPr lang="en-US" sz="4000" spc="444">
                <a:solidFill>
                  <a:srgbClr val="FF6224"/>
                </a:solidFill>
                <a:latin typeface="Arimo Bold"/>
              </a:rPr>
              <a:t>hidden</a:t>
            </a:r>
          </a:p>
        </p:txBody>
      </p:sp>
      <p:sp>
        <p:nvSpPr>
          <p:cNvPr name="AutoShape 12" id="12"/>
          <p:cNvSpPr/>
          <p:nvPr/>
        </p:nvSpPr>
        <p:spPr>
          <a:xfrm>
            <a:off x="11758585" y="2502188"/>
            <a:ext cx="3428650" cy="929396"/>
          </a:xfrm>
          <a:prstGeom prst="line">
            <a:avLst/>
          </a:prstGeom>
          <a:ln cap="flat" w="95250">
            <a:solidFill>
              <a:srgbClr val="FF6224"/>
            </a:solidFill>
            <a:prstDash val="solid"/>
            <a:headEnd type="none" len="sm" w="sm"/>
            <a:tailEnd type="arrow" len="sm" w="med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2453083" y="1541462"/>
            <a:ext cx="14579340" cy="25565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The U.S. Department of Education </a:t>
            </a:r>
          </a:p>
          <a:p>
            <a:pPr algn="ctr">
              <a:lnSpc>
                <a:spcPts val="5040"/>
              </a:lnSpc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says a hidden disability is physical or mental impairment that results in a substantial limitation of one or more major life activities like: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Hidden Disabilities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4795863" y="9608823"/>
            <a:ext cx="3081972" cy="3162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ABeeZee"/>
                <a:hlinkClick r:id="rId3" tooltip="https://www2.ed.gov/about/offices/list/ocr/docs/hq5269.html"/>
              </a:rPr>
              <a:t>US Department of Education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312303" y="4202387"/>
            <a:ext cx="7846259" cy="5918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caring for yourself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performing manual tasks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walking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seeing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hearing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speaking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breathing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learning</a:t>
            </a:r>
          </a:p>
          <a:p>
            <a:pPr marL="777243" indent="-388622" lvl="1">
              <a:lnSpc>
                <a:spcPts val="5040"/>
              </a:lnSpc>
              <a:buFont typeface="Arial"/>
              <a:buChar char="•"/>
            </a:pPr>
            <a:r>
              <a:rPr lang="en-US" sz="3600" spc="399">
                <a:solidFill>
                  <a:srgbClr val="000000"/>
                </a:solidFill>
                <a:latin typeface="Arimo"/>
              </a:rPr>
              <a:t>working</a:t>
            </a:r>
          </a:p>
        </p:txBody>
      </p:sp>
      <p:pic>
        <p:nvPicPr>
          <p:cNvPr name="Picture 10" id="10">
            <a:hlinkClick r:id="rId5" tooltip="https://youtu.be/I-GHbr11Hys?feature=shared"/>
          </p:cNvPr>
          <p:cNvPicPr>
            <a:picLocks noChangeAspect="true"/>
          </p:cNvPicPr>
          <p:nvPr>
            <a:videoFile r:link="rId6"/>
          </p:nvPr>
        </p:nvPicPr>
        <p:blipFill>
          <a:blip r:embed="rId4"/>
          <a:stretch>
            <a:fillRect/>
          </a:stretch>
        </p:blipFill>
        <p:spPr>
          <a:xfrm rot="0">
            <a:off x="10158562" y="4961082"/>
            <a:ext cx="7719273" cy="434209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Freeform 5" id="5">
            <a:hlinkClick r:id="rId4" tooltip="https://www.instagram.com/p/CsipaDHJyLL/"/>
          </p:cNvPr>
          <p:cNvSpPr/>
          <p:nvPr/>
        </p:nvSpPr>
        <p:spPr>
          <a:xfrm flipH="false" flipV="false" rot="0">
            <a:off x="1938234" y="0"/>
            <a:ext cx="8205517" cy="10287000"/>
          </a:xfrm>
          <a:custGeom>
            <a:avLst/>
            <a:gdLst/>
            <a:ahLst/>
            <a:cxnLst/>
            <a:rect r="r" b="b" t="t" l="l"/>
            <a:pathLst>
              <a:path h="10287000" w="8205517">
                <a:moveTo>
                  <a:pt x="0" y="0"/>
                </a:moveTo>
                <a:lnTo>
                  <a:pt x="8205517" y="0"/>
                </a:lnTo>
                <a:lnTo>
                  <a:pt x="820551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7667889" y="8896545"/>
            <a:ext cx="2297748" cy="1203032"/>
            <a:chOff x="0" y="0"/>
            <a:chExt cx="3063663" cy="160404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972337" y="0"/>
              <a:ext cx="1118990" cy="1118990"/>
            </a:xfrm>
            <a:custGeom>
              <a:avLst/>
              <a:gdLst/>
              <a:ahLst/>
              <a:cxnLst/>
              <a:rect r="r" b="b" t="t" l="l"/>
              <a:pathLst>
                <a:path h="1118990" w="1118990">
                  <a:moveTo>
                    <a:pt x="0" y="0"/>
                  </a:moveTo>
                  <a:lnTo>
                    <a:pt x="1118990" y="0"/>
                  </a:lnTo>
                  <a:lnTo>
                    <a:pt x="1118990" y="1118990"/>
                  </a:lnTo>
                  <a:lnTo>
                    <a:pt x="0" y="11189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0" r="0" b="0"/>
              </a:stretch>
            </a:blipFill>
          </p:spPr>
        </p:sp>
        <p:sp>
          <p:nvSpPr>
            <p:cNvPr name="TextBox 9" id="9"/>
            <p:cNvSpPr txBox="true"/>
            <p:nvPr/>
          </p:nvSpPr>
          <p:spPr>
            <a:xfrm rot="0">
              <a:off x="0" y="1112647"/>
              <a:ext cx="3063663" cy="4913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048"/>
                </a:lnSpc>
              </a:pPr>
              <a:r>
                <a:rPr lang="en-US" sz="2177">
                  <a:solidFill>
                    <a:srgbClr val="FFFFFF"/>
                  </a:solidFill>
                  <a:latin typeface="Arimo Bold"/>
                </a:rPr>
                <a:t>@yougotwatchsg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9418050" y="2585388"/>
            <a:ext cx="8869950" cy="5599156"/>
            <a:chOff x="0" y="0"/>
            <a:chExt cx="11826601" cy="746554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1826601" cy="7465542"/>
            </a:xfrm>
            <a:custGeom>
              <a:avLst/>
              <a:gdLst/>
              <a:ahLst/>
              <a:cxnLst/>
              <a:rect r="r" b="b" t="t" l="l"/>
              <a:pathLst>
                <a:path h="7465542" w="11826601">
                  <a:moveTo>
                    <a:pt x="0" y="0"/>
                  </a:moveTo>
                  <a:lnTo>
                    <a:pt x="11826601" y="0"/>
                  </a:lnTo>
                  <a:lnTo>
                    <a:pt x="11826601" y="7465542"/>
                  </a:lnTo>
                  <a:lnTo>
                    <a:pt x="0" y="74655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12" id="12"/>
            <p:cNvSpPr txBox="true"/>
            <p:nvPr/>
          </p:nvSpPr>
          <p:spPr>
            <a:xfrm rot="0">
              <a:off x="1543651" y="1724558"/>
              <a:ext cx="8739298" cy="259482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840"/>
                </a:lnSpc>
              </a:pPr>
              <a:r>
                <a:rPr lang="en-US" sz="5600">
                  <a:solidFill>
                    <a:srgbClr val="000000"/>
                  </a:solidFill>
                  <a:latin typeface="Arimo"/>
                </a:rPr>
                <a:t>Is your disability </a:t>
              </a:r>
              <a:r>
                <a:rPr lang="en-US" sz="5600">
                  <a:solidFill>
                    <a:srgbClr val="000000"/>
                  </a:solidFill>
                  <a:latin typeface="Arimo Italics"/>
                </a:rPr>
                <a:t>visible</a:t>
              </a:r>
              <a:r>
                <a:rPr lang="en-US" sz="5600">
                  <a:solidFill>
                    <a:srgbClr val="000000"/>
                  </a:solidFill>
                  <a:latin typeface="Arimo"/>
                </a:rPr>
                <a:t> or </a:t>
              </a:r>
              <a:r>
                <a:rPr lang="en-US" sz="5600">
                  <a:solidFill>
                    <a:srgbClr val="000000"/>
                  </a:solidFill>
                  <a:latin typeface="Arimo Italics"/>
                </a:rPr>
                <a:t>invisible</a:t>
              </a:r>
              <a:r>
                <a:rPr lang="en-US" sz="5600">
                  <a:solidFill>
                    <a:srgbClr val="000000"/>
                  </a:solidFill>
                  <a:latin typeface="Arimo"/>
                </a:rPr>
                <a:t>?</a:t>
              </a: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695207">
            <a:off x="14675410" y="754643"/>
            <a:ext cx="2645131" cy="2655088"/>
          </a:xfrm>
          <a:custGeom>
            <a:avLst/>
            <a:gdLst/>
            <a:ahLst/>
            <a:cxnLst/>
            <a:rect r="r" b="b" t="t" l="l"/>
            <a:pathLst>
              <a:path h="2655088" w="2645131">
                <a:moveTo>
                  <a:pt x="0" y="0"/>
                </a:moveTo>
                <a:lnTo>
                  <a:pt x="2645131" y="0"/>
                </a:lnTo>
                <a:lnTo>
                  <a:pt x="2645131" y="2655088"/>
                </a:lnTo>
                <a:lnTo>
                  <a:pt x="0" y="26550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5" id="5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Talking about my disability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039610" y="1931976"/>
            <a:ext cx="13235682" cy="8355024"/>
          </a:xfrm>
          <a:custGeom>
            <a:avLst/>
            <a:gdLst/>
            <a:ahLst/>
            <a:cxnLst/>
            <a:rect r="r" b="b" t="t" l="l"/>
            <a:pathLst>
              <a:path h="8355024" w="13235682">
                <a:moveTo>
                  <a:pt x="0" y="0"/>
                </a:moveTo>
                <a:lnTo>
                  <a:pt x="13235682" y="0"/>
                </a:lnTo>
                <a:lnTo>
                  <a:pt x="13235682" y="8355024"/>
                </a:lnTo>
                <a:lnTo>
                  <a:pt x="0" y="83550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820781">
            <a:off x="1655391" y="1715918"/>
            <a:ext cx="4381309" cy="4397801"/>
          </a:xfrm>
          <a:custGeom>
            <a:avLst/>
            <a:gdLst/>
            <a:ahLst/>
            <a:cxnLst/>
            <a:rect r="r" b="b" t="t" l="l"/>
            <a:pathLst>
              <a:path h="4397801" w="4381309">
                <a:moveTo>
                  <a:pt x="0" y="0"/>
                </a:moveTo>
                <a:lnTo>
                  <a:pt x="4381309" y="0"/>
                </a:lnTo>
                <a:lnTo>
                  <a:pt x="4381309" y="4397801"/>
                </a:lnTo>
                <a:lnTo>
                  <a:pt x="0" y="439780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5997326" y="3345667"/>
            <a:ext cx="11320249" cy="37325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0"/>
              </a:lnSpc>
              <a:spcBef>
                <a:spcPct val="0"/>
              </a:spcBef>
            </a:pPr>
            <a:r>
              <a:rPr lang="en-US" sz="5300" spc="588">
                <a:solidFill>
                  <a:srgbClr val="000000"/>
                </a:solidFill>
                <a:latin typeface="Arimo"/>
              </a:rPr>
              <a:t>Can you think of a situation that you might need to share information about your disability with someone else?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26" t="-23001" r="-7363" b="-866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820338" y="2093321"/>
            <a:ext cx="13844831" cy="7164979"/>
            <a:chOff x="0" y="0"/>
            <a:chExt cx="5124424" cy="26519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124424" cy="2651992"/>
            </a:xfrm>
            <a:custGeom>
              <a:avLst/>
              <a:gdLst/>
              <a:ahLst/>
              <a:cxnLst/>
              <a:rect r="r" b="b" t="t" l="l"/>
              <a:pathLst>
                <a:path h="2651992" w="5124424">
                  <a:moveTo>
                    <a:pt x="0" y="0"/>
                  </a:moveTo>
                  <a:lnTo>
                    <a:pt x="5124424" y="0"/>
                  </a:lnTo>
                  <a:lnTo>
                    <a:pt x="5124424" y="2651992"/>
                  </a:lnTo>
                  <a:lnTo>
                    <a:pt x="0" y="2651992"/>
                  </a:lnTo>
                  <a:close/>
                </a:path>
              </a:pathLst>
            </a:custGeom>
            <a:solidFill>
              <a:srgbClr val="FF6224"/>
            </a:solidFill>
          </p:spPr>
        </p:sp>
      </p:grp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 Disability AWareness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Self-Disclosure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10752" y="2138861"/>
            <a:ext cx="12264003" cy="691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Self-disclosure means </a:t>
            </a:r>
            <a:r>
              <a:rPr lang="en-US" sz="6500" spc="721">
                <a:solidFill>
                  <a:srgbClr val="000000"/>
                </a:solidFill>
                <a:latin typeface="Arimo Italics"/>
              </a:rPr>
              <a:t>intentionally</a:t>
            </a:r>
            <a:r>
              <a:rPr lang="en-US" sz="6500" spc="721">
                <a:solidFill>
                  <a:srgbClr val="000000"/>
                </a:solidFill>
                <a:latin typeface="Arimo"/>
              </a:rPr>
              <a:t> sharing information about yourself and your disability to receive accommodations or supports.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DAFmrX2ouk0</dc:identifier>
  <dcterms:modified xsi:type="dcterms:W3CDTF">2011-08-01T06:04:30Z</dcterms:modified>
  <cp:revision>1</cp:revision>
  <dc:title>Slideshow 3.4 </dc:title>
</cp:coreProperties>
</file>